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301" r:id="rId4"/>
    <p:sldId id="297" r:id="rId5"/>
    <p:sldId id="303" r:id="rId6"/>
    <p:sldId id="274" r:id="rId7"/>
    <p:sldId id="279" r:id="rId8"/>
    <p:sldId id="304" r:id="rId9"/>
    <p:sldId id="275" r:id="rId10"/>
    <p:sldId id="306" r:id="rId11"/>
    <p:sldId id="307" r:id="rId12"/>
    <p:sldId id="283" r:id="rId13"/>
    <p:sldId id="302" r:id="rId14"/>
    <p:sldId id="305" r:id="rId15"/>
    <p:sldId id="280" r:id="rId16"/>
    <p:sldId id="298" r:id="rId17"/>
    <p:sldId id="276" r:id="rId18"/>
    <p:sldId id="299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62558" autoAdjust="0"/>
  </p:normalViewPr>
  <p:slideViewPr>
    <p:cSldViewPr snapToGrid="0" snapToObjects="1">
      <p:cViewPr varScale="1">
        <p:scale>
          <a:sx n="39" d="100"/>
          <a:sy n="39" d="100"/>
        </p:scale>
        <p:origin x="1716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7ABC5-150E-423D-BD4F-C91571DBF618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9C5EB-68C7-4BBB-8CDA-51E086EAF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57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6689-6015-4B45-AC2B-74403F86444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15701-3FFA-4A89-B104-661E11BA4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6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13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3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writing</a:t>
            </a:r>
            <a:r>
              <a:rPr lang="en-GB" baseline="0" dirty="0"/>
              <a:t> reflectively in ‘employer speak’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7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Summary: We want to support you to build confidence and be able to recognise all that you have to offer. 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00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Quote from employer about university skills </a:t>
            </a:r>
            <a:r>
              <a:rPr lang="en-GB"/>
              <a:t>awards.</a:t>
            </a:r>
            <a:r>
              <a:rPr lang="en-GB" baseline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3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49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0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categories</a:t>
            </a:r>
          </a:p>
          <a:p>
            <a:endParaRPr lang="en-GB" dirty="0"/>
          </a:p>
          <a:p>
            <a:r>
              <a:rPr lang="en-GB" dirty="0"/>
              <a:t>Academic</a:t>
            </a:r>
            <a:r>
              <a:rPr lang="en-GB" baseline="0" dirty="0"/>
              <a:t> Activities</a:t>
            </a:r>
          </a:p>
          <a:p>
            <a:r>
              <a:rPr lang="en-GB" baseline="0" dirty="0"/>
              <a:t>Stuff you do as part of your course – presentations / essays / group work / projects</a:t>
            </a:r>
          </a:p>
          <a:p>
            <a:endParaRPr lang="en-GB" baseline="0" dirty="0"/>
          </a:p>
          <a:p>
            <a:r>
              <a:rPr lang="en-GB" baseline="0" dirty="0"/>
              <a:t>Work related</a:t>
            </a:r>
          </a:p>
          <a:p>
            <a:r>
              <a:rPr lang="en-GB" baseline="0" dirty="0"/>
              <a:t>Paid work and volunteering off campus</a:t>
            </a:r>
          </a:p>
          <a:p>
            <a:endParaRPr lang="en-GB" baseline="0" dirty="0"/>
          </a:p>
          <a:p>
            <a:r>
              <a:rPr lang="en-GB" baseline="0" dirty="0"/>
              <a:t>Career Management</a:t>
            </a:r>
          </a:p>
          <a:p>
            <a:r>
              <a:rPr lang="en-GB" baseline="0" dirty="0"/>
              <a:t>Attending events at CC</a:t>
            </a:r>
          </a:p>
          <a:p>
            <a:r>
              <a:rPr lang="en-GB" baseline="0" dirty="0"/>
              <a:t>Appointments</a:t>
            </a:r>
          </a:p>
          <a:p>
            <a:r>
              <a:rPr lang="en-GB" baseline="0" dirty="0"/>
              <a:t>Mentoring</a:t>
            </a:r>
          </a:p>
          <a:p>
            <a:r>
              <a:rPr lang="en-GB" baseline="0" dirty="0"/>
              <a:t>Reflection</a:t>
            </a:r>
          </a:p>
          <a:p>
            <a:endParaRPr lang="en-GB" baseline="0" dirty="0"/>
          </a:p>
          <a:p>
            <a:r>
              <a:rPr lang="en-GB" baseline="0" dirty="0"/>
              <a:t>Campus and personal</a:t>
            </a:r>
          </a:p>
          <a:p>
            <a:r>
              <a:rPr lang="en-GB" baseline="0" dirty="0"/>
              <a:t>Volunteering on campus</a:t>
            </a:r>
          </a:p>
          <a:p>
            <a:r>
              <a:rPr lang="en-GB" baseline="0" dirty="0"/>
              <a:t>Blog</a:t>
            </a:r>
          </a:p>
          <a:p>
            <a:r>
              <a:rPr lang="en-GB" baseline="0" dirty="0"/>
              <a:t>Enterprise</a:t>
            </a:r>
          </a:p>
          <a:p>
            <a:r>
              <a:rPr lang="en-GB" baseline="0" dirty="0"/>
              <a:t>Online learning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2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Opportunity</a:t>
            </a:r>
            <a:r>
              <a:rPr lang="en-GB" baseline="0" dirty="0"/>
              <a:t> for students to note down their current activity under the Award categories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1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0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09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15701-3FFA-4A89-B104-661E11BA4FE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3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5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6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6E562-3134-7940-BB9A-8DC2348CA00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51646-4109-E848-A10C-5BC44A10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06303"/>
            <a:ext cx="9144000" cy="17276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  <a:ea typeface="Arial Hebrew" charset="0"/>
                <a:cs typeface="Arial Hebrew" charset="0"/>
              </a:rPr>
              <a:t>Developing skills through the UEA Award for SU candidates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2417" y="6040876"/>
            <a:ext cx="2769140" cy="432881"/>
          </a:xfrm>
        </p:spPr>
        <p:txBody>
          <a:bodyPr/>
          <a:lstStyle/>
          <a:p>
            <a:pPr algn="r"/>
            <a:r>
              <a:rPr lang="en-US" b="1" dirty="0" err="1">
                <a:solidFill>
                  <a:schemeClr val="accent3"/>
                </a:solidFill>
                <a:latin typeface="Avenir Black" charset="0"/>
                <a:ea typeface="Avenir Black" charset="0"/>
                <a:cs typeface="Avenir Black" charset="0"/>
              </a:rPr>
              <a:t>uea.ac.uk</a:t>
            </a:r>
            <a:r>
              <a:rPr lang="en-US" b="1" dirty="0">
                <a:solidFill>
                  <a:schemeClr val="accent3"/>
                </a:solidFill>
                <a:latin typeface="Avenir Black" charset="0"/>
                <a:ea typeface="Avenir Black" charset="0"/>
                <a:cs typeface="Avenir Black" charset="0"/>
              </a:rPr>
              <a:t>/award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59" y="5576725"/>
            <a:ext cx="2490281" cy="437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944" y="5795651"/>
            <a:ext cx="312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Natalie Freeman</a:t>
            </a:r>
          </a:p>
          <a:p>
            <a:r>
              <a:rPr lang="en-GB" dirty="0">
                <a:solidFill>
                  <a:schemeClr val="bg1"/>
                </a:solidFill>
              </a:rPr>
              <a:t>UEA Award Manager</a:t>
            </a:r>
          </a:p>
        </p:txBody>
      </p:sp>
      <p:pic>
        <p:nvPicPr>
          <p:cNvPr id="1026" name="Picture 2" descr="UEA CareerCentral (@uea_careercentral) • Instagram photos and videos">
            <a:extLst>
              <a:ext uri="{FF2B5EF4-FFF2-40B4-BE49-F238E27FC236}">
                <a16:creationId xmlns:a16="http://schemas.microsoft.com/office/drawing/2014/main" id="{735F8495-4B6D-B7F8-1DF4-E8E10053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1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41D82-EB00-B1B5-08FF-C0913264A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" t="15333" r="50000" b="13333"/>
          <a:stretch/>
        </p:blipFill>
        <p:spPr>
          <a:xfrm>
            <a:off x="1539240" y="144702"/>
            <a:ext cx="9113520" cy="65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8B6E4-E2D9-D2B0-14F7-3676E5E89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75" t="15778" r="2625" b="6223"/>
          <a:stretch/>
        </p:blipFill>
        <p:spPr>
          <a:xfrm>
            <a:off x="2575560" y="107294"/>
            <a:ext cx="7040880" cy="66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3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337A-E13F-4DCE-A49B-3475D5A9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8FE90-0350-48DC-ADCD-95739FCF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00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Effective speaking and presentations, appropriate for speciﬁc audiences and contexts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Writing coherently and persuasively, appropriate for speciﬁc audiences and contexts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Seeking clariﬁcation when unclear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Sensitivity to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Assertiveness and negotiation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Tactfulness and diplomacy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Showing the conﬁdence to network effectively and for speciﬁc purposes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Using social media effectively to build networks of contacts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818A-845B-4FAA-B47B-848BE4563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16" y="214515"/>
            <a:ext cx="2546253" cy="25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6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337A-E13F-4DCE-A49B-3475D5A9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Linking attributes to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8FE90-0350-48DC-ADCD-95739FCF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78625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Choose 1 or 2 activities from your list and consider which of the UEA Award attributes you have developed by taking part in that activity.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How exactly did you develop those particular attributes?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Are there any attributes you feel you have already developed well?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Are there any attributes which you feel are key areas for further development?</a:t>
            </a:r>
          </a:p>
        </p:txBody>
      </p:sp>
    </p:spTree>
    <p:extLst>
      <p:ext uri="{BB962C8B-B14F-4D97-AF65-F5344CB8AC3E}">
        <p14:creationId xmlns:p14="http://schemas.microsoft.com/office/powerpoint/2010/main" val="28653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How the UEA Award can help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3" y="1497496"/>
            <a:ext cx="11502887" cy="506233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Realise quite how much you already do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Understand the various attributes (skills / capabilities) you have developed through taking part in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highlight>
                  <a:srgbClr val="FFFF00"/>
                </a:highlight>
              </a:rPr>
              <a:t>Learn how to showcase this to future employers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9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CARL Framework of Reflection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17" y="1825625"/>
            <a:ext cx="4917366" cy="4351338"/>
          </a:xfrm>
        </p:spPr>
      </p:pic>
    </p:spTree>
    <p:extLst>
      <p:ext uri="{BB962C8B-B14F-4D97-AF65-F5344CB8AC3E}">
        <p14:creationId xmlns:p14="http://schemas.microsoft.com/office/powerpoint/2010/main" val="279495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F4FE-070B-68A3-723E-CAF84818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-63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Example reflection using CARL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146DC-3AF9-534B-CFB4-57B45CF8A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123309"/>
            <a:ext cx="11567160" cy="5392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Context: </a:t>
            </a:r>
            <a:r>
              <a:rPr lang="en-GB" dirty="0">
                <a:solidFill>
                  <a:schemeClr val="bg1"/>
                </a:solidFill>
              </a:rPr>
              <a:t>As part of one of our modules, we were asked to prepare a group presentation for a formative assessment.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Actions: </a:t>
            </a:r>
            <a:r>
              <a:rPr lang="en-GB" dirty="0">
                <a:solidFill>
                  <a:schemeClr val="bg1"/>
                </a:solidFill>
              </a:rPr>
              <a:t>We had to organise our time, so I suggested that we set up a WhatsApp group to stay in touch  and arrange when/where to meet. I booked us a room in the library and we agreed who would do what. I then went away, completed my research and made my slides.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Results: </a:t>
            </a:r>
            <a:r>
              <a:rPr lang="en-GB" dirty="0">
                <a:solidFill>
                  <a:schemeClr val="bg1"/>
                </a:solidFill>
              </a:rPr>
              <a:t>My slides were clear and well structured but I was so nervous I didn’t present very effectively.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Learning: </a:t>
            </a:r>
            <a:r>
              <a:rPr lang="en-GB" dirty="0">
                <a:solidFill>
                  <a:schemeClr val="bg1"/>
                </a:solidFill>
              </a:rPr>
              <a:t>I need to look up some strategies to combat nerves when presenting and practise my presentation beforehand.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43146-7C0A-EF2D-A09A-6F7E399C0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0" y="780263"/>
            <a:ext cx="9214696" cy="922568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+mn-lt"/>
                <a:ea typeface="Arial Hebrew" charset="0"/>
                <a:cs typeface="Arial Hebrew" charset="0"/>
              </a:rPr>
              <a:t>In summary…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262" y="1702831"/>
            <a:ext cx="1094935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>
                <a:solidFill>
                  <a:schemeClr val="bg1"/>
                </a:solidFill>
              </a:rPr>
              <a:t>Record your achievements and gain recognition.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2. Build a great CV that does justice to your time at UEA.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3. Be in the know and take part in activities.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4. Gain recognition and feedback from employers.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5. Gain greater awareness of your strengths and areas for development.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6. Build confidence!</a:t>
            </a:r>
          </a:p>
          <a:p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504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43" y="-63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How do I sign up?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118" y="1035394"/>
            <a:ext cx="6031063" cy="4787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Any questions? Email the UEA Award team at award@uea.ac.uk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2829F83-FEC4-A0FC-0A14-555EB6B2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842" y="2556510"/>
            <a:ext cx="3251691" cy="4038600"/>
          </a:xfrm>
          <a:prstGeom prst="rect">
            <a:avLst/>
          </a:prstGeom>
        </p:spPr>
      </p:pic>
      <p:pic>
        <p:nvPicPr>
          <p:cNvPr id="7" name="Picture 6" descr="A person standing in front of a screen&#10;&#10;AI-generated content may be incorrect.">
            <a:extLst>
              <a:ext uri="{FF2B5EF4-FFF2-40B4-BE49-F238E27FC236}">
                <a16:creationId xmlns:a16="http://schemas.microsoft.com/office/drawing/2014/main" id="{17BDEBE4-9AF0-ED70-A8A0-675907B3B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15" y="1550185"/>
            <a:ext cx="3537132" cy="47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3" y="1497496"/>
            <a:ext cx="11502887" cy="50623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What is the UEA Award?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Reflecting on candidate-based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Reflecting on attributes developed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Using the ‘CARL’ model to talk about your achievements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How to access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How the UEA Award can help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3" y="1497496"/>
            <a:ext cx="11502887" cy="50623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Realise quite how much you already do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Understand the various attributes (skills / capabilities) you have developed through taking part in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Learn how to showcase this to future employers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Award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6571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Bronze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Online activities &amp; quiz                Submit CV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b="1" dirty="0">
                <a:solidFill>
                  <a:schemeClr val="bg1">
                    <a:lumMod val="75000"/>
                  </a:schemeClr>
                </a:solidFill>
              </a:rPr>
              <a:t>Silver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 – Activity reflections, Careers Adviser QQ, Workshop                       		Video CV</a:t>
            </a:r>
          </a:p>
          <a:p>
            <a:endParaRPr lang="en-GB" sz="3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rgbClr val="FFC000"/>
                </a:solidFill>
              </a:rPr>
              <a:t> </a:t>
            </a:r>
            <a:r>
              <a:rPr lang="en-GB" sz="3200" b="1" dirty="0">
                <a:solidFill>
                  <a:srgbClr val="FFC000"/>
                </a:solidFill>
              </a:rPr>
              <a:t>Gold</a:t>
            </a:r>
            <a:r>
              <a:rPr lang="en-GB" sz="3200" dirty="0">
                <a:solidFill>
                  <a:srgbClr val="FFC000"/>
                </a:solidFill>
              </a:rPr>
              <a:t> – Activity reflections, Careers Adviser GA, Reflection on Silver Award workshop, Submit CV                Panel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09576" y="215613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33277" y="3691720"/>
            <a:ext cx="927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53524" y="5270714"/>
            <a:ext cx="940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7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How the UEA Award can help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3" y="1497496"/>
            <a:ext cx="11502887" cy="50623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highlight>
                  <a:srgbClr val="FFFF00"/>
                </a:highlight>
              </a:rPr>
              <a:t>Realise quite how much you already do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Understand the various attributes (skills / capabilities) you have developed through taking part in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Learn how to showcase this to future employers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0" y="344853"/>
            <a:ext cx="7453746" cy="922568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+mn-lt"/>
                <a:ea typeface="Arial Hebrew" charset="0"/>
                <a:cs typeface="Arial Hebrew" charset="0"/>
              </a:rPr>
              <a:t>Activities/experiences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" y="2309445"/>
            <a:ext cx="3071446" cy="3071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47" y="2127737"/>
            <a:ext cx="3171092" cy="3171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92" y="2209798"/>
            <a:ext cx="3089031" cy="3089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70" y="2303584"/>
            <a:ext cx="2960078" cy="2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4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What do you already do?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808537"/>
              </p:ext>
            </p:extLst>
          </p:nvPr>
        </p:nvGraphicFramePr>
        <p:xfrm>
          <a:off x="265040" y="1536702"/>
          <a:ext cx="11701672" cy="456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5418">
                  <a:extLst>
                    <a:ext uri="{9D8B030D-6E8A-4147-A177-3AD203B41FA5}">
                      <a16:colId xmlns:a16="http://schemas.microsoft.com/office/drawing/2014/main" val="3284496112"/>
                    </a:ext>
                  </a:extLst>
                </a:gridCol>
                <a:gridCol w="2925418">
                  <a:extLst>
                    <a:ext uri="{9D8B030D-6E8A-4147-A177-3AD203B41FA5}">
                      <a16:colId xmlns:a16="http://schemas.microsoft.com/office/drawing/2014/main" val="4034387275"/>
                    </a:ext>
                  </a:extLst>
                </a:gridCol>
                <a:gridCol w="2925418">
                  <a:extLst>
                    <a:ext uri="{9D8B030D-6E8A-4147-A177-3AD203B41FA5}">
                      <a16:colId xmlns:a16="http://schemas.microsoft.com/office/drawing/2014/main" val="1765787256"/>
                    </a:ext>
                  </a:extLst>
                </a:gridCol>
                <a:gridCol w="2925418">
                  <a:extLst>
                    <a:ext uri="{9D8B030D-6E8A-4147-A177-3AD203B41FA5}">
                      <a16:colId xmlns:a16="http://schemas.microsoft.com/office/drawing/2014/main" val="2168480440"/>
                    </a:ext>
                  </a:extLst>
                </a:gridCol>
              </a:tblGrid>
              <a:tr h="67600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Academic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Work-related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Career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</a:rPr>
                        <a:t> and Personal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481189"/>
                  </a:ext>
                </a:extLst>
              </a:tr>
              <a:tr h="522572">
                <a:tc>
                  <a:txBody>
                    <a:bodyPr/>
                    <a:lstStyle/>
                    <a:p>
                      <a:r>
                        <a:rPr lang="en-GB" dirty="0"/>
                        <a:t>Y1 formative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Part-time bar job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Careers adviser appointment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Candidate social media campaign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11228"/>
                  </a:ext>
                </a:extLst>
              </a:tr>
              <a:tr h="522572">
                <a:tc>
                  <a:txBody>
                    <a:bodyPr/>
                    <a:lstStyle/>
                    <a:p>
                      <a:r>
                        <a:rPr lang="en-GB" dirty="0"/>
                        <a:t>Seminar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 shadowing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CareerCentral</a:t>
                      </a:r>
                      <a:r>
                        <a:rPr lang="en-GB" dirty="0"/>
                        <a:t> CV workshop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Attend candidate briefing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752743"/>
                  </a:ext>
                </a:extLst>
              </a:tr>
              <a:tr h="522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Take part in candidate UEA Award workshop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45289"/>
                  </a:ext>
                </a:extLst>
              </a:tr>
              <a:tr h="522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75672"/>
                  </a:ext>
                </a:extLst>
              </a:tr>
              <a:tr h="522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29078"/>
                  </a:ext>
                </a:extLst>
              </a:tr>
              <a:tr h="522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309552"/>
                  </a:ext>
                </a:extLst>
              </a:tr>
              <a:tr h="522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392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6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How the UEA Award can help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3" y="1497496"/>
            <a:ext cx="11502887" cy="506233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Realise quite how much you already do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highlight>
                  <a:srgbClr val="FFFF00"/>
                </a:highlight>
              </a:rPr>
              <a:t>Understand the various attributes (skills / capabilities) you have developed through taking part in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Learn how to showcase this to future employers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7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0" y="177463"/>
            <a:ext cx="7453746" cy="922568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+mn-lt"/>
                <a:ea typeface="Arial Hebrew" charset="0"/>
                <a:cs typeface="Arial Hebrew" charset="0"/>
              </a:rPr>
              <a:t>Attributes and skills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342411"/>
            <a:ext cx="2490281" cy="437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3" y="1006247"/>
            <a:ext cx="2651354" cy="2651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07" y="1006247"/>
            <a:ext cx="2709969" cy="2709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22" y="1006247"/>
            <a:ext cx="2709969" cy="27099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30" y="1100031"/>
            <a:ext cx="2658837" cy="26588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8" y="3323491"/>
            <a:ext cx="2386025" cy="2386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45" y="3270115"/>
            <a:ext cx="2549770" cy="25497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60" y="3281839"/>
            <a:ext cx="2538046" cy="25380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21" y="3229895"/>
            <a:ext cx="2573215" cy="25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5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750</Words>
  <Application>Microsoft Office PowerPoint</Application>
  <PresentationFormat>Widescreen</PresentationFormat>
  <Paragraphs>142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Avenir Black</vt:lpstr>
      <vt:lpstr>Calibri</vt:lpstr>
      <vt:lpstr>Calibri Light</vt:lpstr>
      <vt:lpstr>Office Theme</vt:lpstr>
      <vt:lpstr>Developing skills through the UEA Award for SU candidates</vt:lpstr>
      <vt:lpstr>This session</vt:lpstr>
      <vt:lpstr>How the UEA Award can help you</vt:lpstr>
      <vt:lpstr>Award structure</vt:lpstr>
      <vt:lpstr>How the UEA Award can help you</vt:lpstr>
      <vt:lpstr>Activities/experiences</vt:lpstr>
      <vt:lpstr>What do you already do?</vt:lpstr>
      <vt:lpstr>How the UEA Award can help you</vt:lpstr>
      <vt:lpstr>Attributes and skills</vt:lpstr>
      <vt:lpstr>PowerPoint Presentation</vt:lpstr>
      <vt:lpstr>PowerPoint Presentation</vt:lpstr>
      <vt:lpstr>PowerPoint Presentation</vt:lpstr>
      <vt:lpstr>Linking attributes to activities</vt:lpstr>
      <vt:lpstr>How the UEA Award can help you</vt:lpstr>
      <vt:lpstr>CARL Framework of Reflection</vt:lpstr>
      <vt:lpstr>Example reflection using CARL</vt:lpstr>
      <vt:lpstr>In summary…</vt:lpstr>
      <vt:lpstr>How do I sign up?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HERRO.</dc:title>
  <dc:creator>Sarah Waterhouse (CCEN)</dc:creator>
  <cp:lastModifiedBy>Natalie Freeman (SAS-CGS - Staff)</cp:lastModifiedBy>
  <cp:revision>85</cp:revision>
  <cp:lastPrinted>2019-11-12T11:39:40Z</cp:lastPrinted>
  <dcterms:created xsi:type="dcterms:W3CDTF">2015-09-10T09:36:32Z</dcterms:created>
  <dcterms:modified xsi:type="dcterms:W3CDTF">2026-02-17T13:40:22Z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-1426931191</vt:i4>
  </property>
  <property fmtid="{D5CDD505-2E9C-101B-9397-08002B2CF9AE}" pid="3" name="_NewReviewCycle">
    <vt:lpwstr/>
  </property>
  <property fmtid="{D5CDD505-2E9C-101B-9397-08002B2CF9AE}" pid="4" name="_EmailSubject">
    <vt:lpwstr>SU candidate Award workshop</vt:lpwstr>
  </property>
  <property fmtid="{D5CDD505-2E9C-101B-9397-08002B2CF9AE}" pid="5" name="_AuthorEmail">
    <vt:lpwstr>N.Freeman@uea.ac.uk</vt:lpwstr>
  </property>
  <property fmtid="{D5CDD505-2E9C-101B-9397-08002B2CF9AE}" pid="6" name="_AuthorEmailDisplayName">
    <vt:lpwstr>Natalie Freeman (SAS-CGS - Staff)</vt:lpwstr>
  </property>
</Properties>
</file>