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56"/>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Lst>
  <p:sldSz cx="18288000" cy="10287000"/>
  <p:notesSz cx="6858000" cy="9144000"/>
  <p:embeddedFontLst>
    <p:embeddedFont>
      <p:font typeface="Gotham 1" charset="1" panose="00000000000000000000"/>
      <p:regular r:id="rId46"/>
    </p:embeddedFont>
    <p:embeddedFont>
      <p:font typeface="Gotham 2" charset="1" panose="02000604040000020004"/>
      <p:regular r:id="rId47"/>
    </p:embeddedFont>
    <p:embeddedFont>
      <p:font typeface="Pompiere" charset="1" panose="02000000000000000000"/>
      <p:regular r:id="rId48"/>
    </p:embeddedFont>
    <p:embeddedFont>
      <p:font typeface="Poppins Bold" charset="1" panose="00000800000000000000"/>
      <p:regular r:id="rId49"/>
    </p:embeddedFont>
    <p:embeddedFont>
      <p:font typeface="Public Sans" charset="1" panose="00000000000000000000"/>
      <p:regular r:id="rId50"/>
    </p:embeddedFont>
    <p:embeddedFont>
      <p:font typeface="Public Sans Bold" charset="1" panose="00000000000000000000"/>
      <p:regular r:id="rId51"/>
    </p:embeddedFont>
    <p:embeddedFont>
      <p:font typeface="Poppins" charset="1" panose="00000500000000000000"/>
      <p:regular r:id="rId52"/>
    </p:embeddedFont>
    <p:embeddedFont>
      <p:font typeface="Genty Sans" charset="1" panose="00000600000000000000"/>
      <p:regular r:id="rId53"/>
    </p:embeddedFont>
    <p:embeddedFont>
      <p:font typeface="Gotham 3" charset="1" panose="02000604040000020004"/>
      <p:regular r:id="rId54"/>
    </p:embeddedFont>
    <p:embeddedFont>
      <p:font typeface="Cubao Narrow" charset="1" panose="02000506000000000000"/>
      <p:regular r:id="rId55"/>
    </p:embeddedFont>
    <p:embeddedFont>
      <p:font typeface="Anton" charset="1" panose="00000500000000000000"/>
      <p:regular r:id="rId59"/>
    </p:embeddedFont>
    <p:embeddedFont>
      <p:font typeface="Open Sans Bold" charset="1" panose="020B0806030504020204"/>
      <p:regular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fonts/font46.fntdata" Type="http://schemas.openxmlformats.org/officeDocument/2006/relationships/font"/><Relationship Id="rId47" Target="fonts/font47.fntdata" Type="http://schemas.openxmlformats.org/officeDocument/2006/relationships/font"/><Relationship Id="rId48" Target="fonts/font48.fntdata" Type="http://schemas.openxmlformats.org/officeDocument/2006/relationships/font"/><Relationship Id="rId49" Target="fonts/font49.fntdata" Type="http://schemas.openxmlformats.org/officeDocument/2006/relationships/font"/><Relationship Id="rId5" Target="tableStyles.xml" Type="http://schemas.openxmlformats.org/officeDocument/2006/relationships/tableStyles"/><Relationship Id="rId50" Target="fonts/font50.fntdata" Type="http://schemas.openxmlformats.org/officeDocument/2006/relationships/font"/><Relationship Id="rId51" Target="fonts/font51.fntdata" Type="http://schemas.openxmlformats.org/officeDocument/2006/relationships/font"/><Relationship Id="rId52" Target="fonts/font52.fntdata" Type="http://schemas.openxmlformats.org/officeDocument/2006/relationships/font"/><Relationship Id="rId53" Target="fonts/font53.fntdata" Type="http://schemas.openxmlformats.org/officeDocument/2006/relationships/font"/><Relationship Id="rId54" Target="fonts/font54.fntdata" Type="http://schemas.openxmlformats.org/officeDocument/2006/relationships/font"/><Relationship Id="rId55" Target="fonts/font55.fntdata" Type="http://schemas.openxmlformats.org/officeDocument/2006/relationships/font"/><Relationship Id="rId56" Target="notesMasters/notesMaster1.xml" Type="http://schemas.openxmlformats.org/officeDocument/2006/relationships/notesMaster"/><Relationship Id="rId57" Target="theme/theme2.xml" Type="http://schemas.openxmlformats.org/officeDocument/2006/relationships/theme"/><Relationship Id="rId58" Target="notesSlides/notesSlide1.xml" Type="http://schemas.openxmlformats.org/officeDocument/2006/relationships/notesSlide"/><Relationship Id="rId59" Target="fonts/font59.fntdata" Type="http://schemas.openxmlformats.org/officeDocument/2006/relationships/font"/><Relationship Id="rId6" Target="slides/slide1.xml" Type="http://schemas.openxmlformats.org/officeDocument/2006/relationships/slide"/><Relationship Id="rId60" Target="fonts/font60.fntdata" Type="http://schemas.openxmlformats.org/officeDocument/2006/relationships/font"/><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8.xml" Type="http://schemas.openxmlformats.org/officeDocument/2006/relationships/slide"/></Relationships>
</file>

<file path=ppt/notesSlides/notesSlide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triage past the voice team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8.png" Type="http://schemas.openxmlformats.org/officeDocument/2006/relationships/image"/><Relationship Id="rId11" Target="../media/image59.svg" Type="http://schemas.openxmlformats.org/officeDocument/2006/relationships/image"/><Relationship Id="rId12" Target="../media/image6.png" Type="http://schemas.openxmlformats.org/officeDocument/2006/relationships/image"/><Relationship Id="rId13" Target="../media/image60.png" Type="http://schemas.openxmlformats.org/officeDocument/2006/relationships/image"/><Relationship Id="rId2" Target="../media/image28.jpeg" Type="http://schemas.openxmlformats.org/officeDocument/2006/relationships/image"/><Relationship Id="rId3" Target="../media/image51.png" Type="http://schemas.openxmlformats.org/officeDocument/2006/relationships/image"/><Relationship Id="rId4" Target="../media/image52.svg" Type="http://schemas.openxmlformats.org/officeDocument/2006/relationships/image"/><Relationship Id="rId5" Target="../media/image53.png" Type="http://schemas.openxmlformats.org/officeDocument/2006/relationships/image"/><Relationship Id="rId6" Target="../media/image54.png" Type="http://schemas.openxmlformats.org/officeDocument/2006/relationships/image"/><Relationship Id="rId7" Target="../media/image55.svg" Type="http://schemas.openxmlformats.org/officeDocument/2006/relationships/image"/><Relationship Id="rId8" Target="../media/image56.png" Type="http://schemas.openxmlformats.org/officeDocument/2006/relationships/image"/><Relationship Id="rId9" Target="../media/image57.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8.svg" Type="http://schemas.openxmlformats.org/officeDocument/2006/relationships/image"/><Relationship Id="rId2" Target="../media/image1.jpeg" Type="http://schemas.openxmlformats.org/officeDocument/2006/relationships/image"/><Relationship Id="rId3" Target="../media/image61.png" Type="http://schemas.openxmlformats.org/officeDocument/2006/relationships/image"/><Relationship Id="rId4" Target="../media/image62.svg" Type="http://schemas.openxmlformats.org/officeDocument/2006/relationships/image"/><Relationship Id="rId5" Target="../media/image63.png" Type="http://schemas.openxmlformats.org/officeDocument/2006/relationships/image"/><Relationship Id="rId6" Target="../media/image64.svg" Type="http://schemas.openxmlformats.org/officeDocument/2006/relationships/image"/><Relationship Id="rId7" Target="../media/image65.png" Type="http://schemas.openxmlformats.org/officeDocument/2006/relationships/image"/><Relationship Id="rId8" Target="../media/image66.svg" Type="http://schemas.openxmlformats.org/officeDocument/2006/relationships/image"/><Relationship Id="rId9" Target="../media/image67.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4.svg" Type="http://schemas.openxmlformats.org/officeDocument/2006/relationships/image"/><Relationship Id="rId2" Target="../media/image1.jpeg" Type="http://schemas.openxmlformats.org/officeDocument/2006/relationships/image"/><Relationship Id="rId3" Target="../media/image61.png" Type="http://schemas.openxmlformats.org/officeDocument/2006/relationships/image"/><Relationship Id="rId4" Target="../media/image62.svg" Type="http://schemas.openxmlformats.org/officeDocument/2006/relationships/image"/><Relationship Id="rId5" Target="../media/image69.png" Type="http://schemas.openxmlformats.org/officeDocument/2006/relationships/image"/><Relationship Id="rId6" Target="../media/image70.svg" Type="http://schemas.openxmlformats.org/officeDocument/2006/relationships/image"/><Relationship Id="rId7" Target="../media/image71.png" Type="http://schemas.openxmlformats.org/officeDocument/2006/relationships/image"/><Relationship Id="rId8" Target="../media/image72.svg" Type="http://schemas.openxmlformats.org/officeDocument/2006/relationships/image"/><Relationship Id="rId9" Target="../media/image73.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4.svg" Type="http://schemas.openxmlformats.org/officeDocument/2006/relationships/image"/><Relationship Id="rId2" Target="../media/image1.jpeg" Type="http://schemas.openxmlformats.org/officeDocument/2006/relationships/image"/><Relationship Id="rId3" Target="../media/image61.png" Type="http://schemas.openxmlformats.org/officeDocument/2006/relationships/image"/><Relationship Id="rId4" Target="../media/image62.svg" Type="http://schemas.openxmlformats.org/officeDocument/2006/relationships/image"/><Relationship Id="rId5" Target="../media/image69.png" Type="http://schemas.openxmlformats.org/officeDocument/2006/relationships/image"/><Relationship Id="rId6" Target="../media/image70.svg" Type="http://schemas.openxmlformats.org/officeDocument/2006/relationships/image"/><Relationship Id="rId7" Target="../media/image71.png" Type="http://schemas.openxmlformats.org/officeDocument/2006/relationships/image"/><Relationship Id="rId8" Target="../media/image72.svg" Type="http://schemas.openxmlformats.org/officeDocument/2006/relationships/image"/><Relationship Id="rId9" Target="../media/image73.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4.svg" Type="http://schemas.openxmlformats.org/officeDocument/2006/relationships/image"/><Relationship Id="rId2" Target="../media/image1.jpeg" Type="http://schemas.openxmlformats.org/officeDocument/2006/relationships/image"/><Relationship Id="rId3" Target="../media/image61.png" Type="http://schemas.openxmlformats.org/officeDocument/2006/relationships/image"/><Relationship Id="rId4" Target="../media/image62.svg" Type="http://schemas.openxmlformats.org/officeDocument/2006/relationships/image"/><Relationship Id="rId5" Target="../media/image69.png" Type="http://schemas.openxmlformats.org/officeDocument/2006/relationships/image"/><Relationship Id="rId6" Target="../media/image70.svg" Type="http://schemas.openxmlformats.org/officeDocument/2006/relationships/image"/><Relationship Id="rId7" Target="../media/image71.png" Type="http://schemas.openxmlformats.org/officeDocument/2006/relationships/image"/><Relationship Id="rId8" Target="../media/image72.svg" Type="http://schemas.openxmlformats.org/officeDocument/2006/relationships/image"/><Relationship Id="rId9" Target="../media/image73.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4.svg" Type="http://schemas.openxmlformats.org/officeDocument/2006/relationships/image"/><Relationship Id="rId2" Target="../media/image1.jpeg" Type="http://schemas.openxmlformats.org/officeDocument/2006/relationships/image"/><Relationship Id="rId3" Target="../media/image61.png" Type="http://schemas.openxmlformats.org/officeDocument/2006/relationships/image"/><Relationship Id="rId4" Target="../media/image62.svg" Type="http://schemas.openxmlformats.org/officeDocument/2006/relationships/image"/><Relationship Id="rId5" Target="../media/image69.png" Type="http://schemas.openxmlformats.org/officeDocument/2006/relationships/image"/><Relationship Id="rId6" Target="../media/image70.svg" Type="http://schemas.openxmlformats.org/officeDocument/2006/relationships/image"/><Relationship Id="rId7" Target="../media/image71.png" Type="http://schemas.openxmlformats.org/officeDocument/2006/relationships/image"/><Relationship Id="rId8" Target="../media/image72.svg" Type="http://schemas.openxmlformats.org/officeDocument/2006/relationships/image"/><Relationship Id="rId9" Target="../media/image73.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61.png" Type="http://schemas.openxmlformats.org/officeDocument/2006/relationships/image"/><Relationship Id="rId4" Target="../media/image62.svg" Type="http://schemas.openxmlformats.org/officeDocument/2006/relationships/image"/><Relationship Id="rId5" Target="../media/image69.png" Type="http://schemas.openxmlformats.org/officeDocument/2006/relationships/image"/><Relationship Id="rId6" Target="../media/image70.svg" Type="http://schemas.openxmlformats.org/officeDocument/2006/relationships/image"/><Relationship Id="rId7" Target="../media/image71.png" Type="http://schemas.openxmlformats.org/officeDocument/2006/relationships/image"/><Relationship Id="rId8" Target="../media/image72.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75.png" Type="http://schemas.openxmlformats.org/officeDocument/2006/relationships/image"/><Relationship Id="rId4" Target="../media/image76.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png" Type="http://schemas.openxmlformats.org/officeDocument/2006/relationships/image"/><Relationship Id="rId11" Target="../media/image17.png" Type="http://schemas.openxmlformats.org/officeDocument/2006/relationships/image"/><Relationship Id="rId12" Target="../media/image18.svg" Type="http://schemas.openxmlformats.org/officeDocument/2006/relationships/image"/><Relationship Id="rId13" Target="../media/image19.png" Type="http://schemas.openxmlformats.org/officeDocument/2006/relationships/image"/><Relationship Id="rId14" Target="../media/image20.svg" Type="http://schemas.openxmlformats.org/officeDocument/2006/relationships/image"/><Relationship Id="rId15" Target="../media/image21.png" Type="http://schemas.openxmlformats.org/officeDocument/2006/relationships/image"/><Relationship Id="rId16" Target="../media/image22.svg" Type="http://schemas.openxmlformats.org/officeDocument/2006/relationships/image"/><Relationship Id="rId17" Target="../media/image23.png" Type="http://schemas.openxmlformats.org/officeDocument/2006/relationships/image"/><Relationship Id="rId18" Target="../media/image24.svg" Type="http://schemas.openxmlformats.org/officeDocument/2006/relationships/image"/><Relationship Id="rId2" Target="../media/image8.png" Type="http://schemas.openxmlformats.org/officeDocument/2006/relationships/image"/><Relationship Id="rId3" Target="../media/image9.svg" Type="http://schemas.openxmlformats.org/officeDocument/2006/relationships/image"/><Relationship Id="rId4" Target="../media/image10.png" Type="http://schemas.openxmlformats.org/officeDocument/2006/relationships/image"/><Relationship Id="rId5" Target="../media/image11.svg" Type="http://schemas.openxmlformats.org/officeDocument/2006/relationships/image"/><Relationship Id="rId6" Target="../media/image12.png" Type="http://schemas.openxmlformats.org/officeDocument/2006/relationships/image"/><Relationship Id="rId7" Target="../media/image13.svg" Type="http://schemas.openxmlformats.org/officeDocument/2006/relationships/image"/><Relationship Id="rId8" Target="../media/image14.png" Type="http://schemas.openxmlformats.org/officeDocument/2006/relationships/image"/><Relationship Id="rId9" Target="../media/image15.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75.png" Type="http://schemas.openxmlformats.org/officeDocument/2006/relationships/image"/><Relationship Id="rId4" Target="../media/image76.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75.png" Type="http://schemas.openxmlformats.org/officeDocument/2006/relationships/image"/><Relationship Id="rId4" Target="../media/image76.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jpeg" Type="http://schemas.openxmlformats.org/officeDocument/2006/relationships/image"/><Relationship Id="rId3" Target="../media/image16.png" Type="http://schemas.openxmlformats.org/officeDocument/2006/relationships/image"/><Relationship Id="rId4" Target="../media/image47.png" Type="http://schemas.openxmlformats.org/officeDocument/2006/relationships/image"/><Relationship Id="rId5" Target="../media/image48.svg" Type="http://schemas.openxmlformats.org/officeDocument/2006/relationships/image"/><Relationship Id="rId6" Target="../media/image49.png" Type="http://schemas.openxmlformats.org/officeDocument/2006/relationships/image"/><Relationship Id="rId7" Target="../media/image50.sv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jpeg" Type="http://schemas.openxmlformats.org/officeDocument/2006/relationships/image"/><Relationship Id="rId3" Target="../media/image16.png" Type="http://schemas.openxmlformats.org/officeDocument/2006/relationships/image"/><Relationship Id="rId4" Target="../media/image77.png" Type="http://schemas.openxmlformats.org/officeDocument/2006/relationships/image"/><Relationship Id="rId5" Target="../media/image78.png" Type="http://schemas.openxmlformats.org/officeDocument/2006/relationships/image"/><Relationship Id="rId6" Target="../media/image79.sv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6.png" Type="http://schemas.openxmlformats.org/officeDocument/2006/relationships/image"/><Relationship Id="rId11" Target="../media/image87.svg" Type="http://schemas.openxmlformats.org/officeDocument/2006/relationships/image"/><Relationship Id="rId12" Target="../media/image88.png" Type="http://schemas.openxmlformats.org/officeDocument/2006/relationships/image"/><Relationship Id="rId13" Target="../media/image89.svg" Type="http://schemas.openxmlformats.org/officeDocument/2006/relationships/image"/><Relationship Id="rId14" Target="../media/image90.png" Type="http://schemas.openxmlformats.org/officeDocument/2006/relationships/image"/><Relationship Id="rId15" Target="../media/image91.svg" Type="http://schemas.openxmlformats.org/officeDocument/2006/relationships/image"/><Relationship Id="rId2" Target="../media/image28.jpeg" Type="http://schemas.openxmlformats.org/officeDocument/2006/relationships/image"/><Relationship Id="rId3" Target="../media/image16.png" Type="http://schemas.openxmlformats.org/officeDocument/2006/relationships/image"/><Relationship Id="rId4" Target="../media/image80.png" Type="http://schemas.openxmlformats.org/officeDocument/2006/relationships/image"/><Relationship Id="rId5" Target="../media/image81.svg" Type="http://schemas.openxmlformats.org/officeDocument/2006/relationships/image"/><Relationship Id="rId6" Target="../media/image82.png" Type="http://schemas.openxmlformats.org/officeDocument/2006/relationships/image"/><Relationship Id="rId7" Target="../media/image83.svg" Type="http://schemas.openxmlformats.org/officeDocument/2006/relationships/image"/><Relationship Id="rId8" Target="../media/image84.png" Type="http://schemas.openxmlformats.org/officeDocument/2006/relationships/image"/><Relationship Id="rId9" Target="../media/image85.sv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jpeg" Type="http://schemas.openxmlformats.org/officeDocument/2006/relationships/image"/><Relationship Id="rId3" Target="../media/image92.jpeg" Type="http://schemas.openxmlformats.org/officeDocument/2006/relationships/image"/><Relationship Id="rId4" Target="../media/image16.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3.png" Type="http://schemas.openxmlformats.org/officeDocument/2006/relationships/image"/><Relationship Id="rId3" Target="../media/image94.svg" Type="http://schemas.openxmlformats.org/officeDocument/2006/relationships/image"/><Relationship Id="rId4" Target="../media/image16.png" Type="http://schemas.openxmlformats.org/officeDocument/2006/relationships/image"/><Relationship Id="rId5" Target="../media/image95.png" Type="http://schemas.openxmlformats.org/officeDocument/2006/relationships/image"/><Relationship Id="rId6" Target="../media/image96.svg" Type="http://schemas.openxmlformats.org/officeDocument/2006/relationships/image"/><Relationship Id="rId7" Target="../media/image97.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png" Type="http://schemas.openxmlformats.org/officeDocument/2006/relationships/image"/><Relationship Id="rId3" Target="../media/image95.png" Type="http://schemas.openxmlformats.org/officeDocument/2006/relationships/image"/><Relationship Id="rId4" Target="../media/image96.svg" Type="http://schemas.openxmlformats.org/officeDocument/2006/relationships/image"/><Relationship Id="rId5" Target="../media/image97.png" Type="http://schemas.openxmlformats.org/officeDocument/2006/relationships/image"/><Relationship Id="rId6" Target="../media/image98.png" Type="http://schemas.openxmlformats.org/officeDocument/2006/relationships/image"/><Relationship Id="rId7" Target="../media/image99.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28.jpeg" Type="http://schemas.openxmlformats.org/officeDocument/2006/relationships/image"/><Relationship Id="rId4" Target="../media/image16.png" Type="http://schemas.openxmlformats.org/officeDocument/2006/relationships/image"/><Relationship Id="rId5" Target="../media/image100.png" Type="http://schemas.openxmlformats.org/officeDocument/2006/relationships/image"/><Relationship Id="rId6" Target="../media/image101.sv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02.png" Type="http://schemas.openxmlformats.org/officeDocument/2006/relationships/image"/><Relationship Id="rId4" Target="../media/image103.svg" Type="http://schemas.openxmlformats.org/officeDocument/2006/relationships/image"/><Relationship Id="rId5" Target="../media/image104.png" Type="http://schemas.openxmlformats.org/officeDocument/2006/relationships/image"/><Relationship Id="rId6" Target="../media/image105.svg" Type="http://schemas.openxmlformats.org/officeDocument/2006/relationships/image"/><Relationship Id="rId7" Target="../media/image16.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5.jpeg" Type="http://schemas.openxmlformats.org/officeDocument/2006/relationships/image"/><Relationship Id="rId3" Target="../media/image26.png" Type="http://schemas.openxmlformats.org/officeDocument/2006/relationships/image"/><Relationship Id="rId4" Target="../media/image27.svg" Type="http://schemas.openxmlformats.org/officeDocument/2006/relationships/image"/><Relationship Id="rId5" Target="../media/image16.png" Type="http://schemas.openxmlformats.org/officeDocument/2006/relationships/image"/><Relationship Id="rId6" Target="../media/image12.png" Type="http://schemas.openxmlformats.org/officeDocument/2006/relationships/image"/><Relationship Id="rId7" Target="../media/image13.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04.png" Type="http://schemas.openxmlformats.org/officeDocument/2006/relationships/image"/><Relationship Id="rId4" Target="../media/image105.svg" Type="http://schemas.openxmlformats.org/officeDocument/2006/relationships/image"/><Relationship Id="rId5" Target="../media/image102.png" Type="http://schemas.openxmlformats.org/officeDocument/2006/relationships/image"/><Relationship Id="rId6" Target="../media/image103.svg" Type="http://schemas.openxmlformats.org/officeDocument/2006/relationships/image"/><Relationship Id="rId7" Target="../media/image12.png" Type="http://schemas.openxmlformats.org/officeDocument/2006/relationships/image"/><Relationship Id="rId8" Target="../media/image13.svg" Type="http://schemas.openxmlformats.org/officeDocument/2006/relationships/image"/><Relationship Id="rId9" Target="../media/image16.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jpeg" Type="http://schemas.openxmlformats.org/officeDocument/2006/relationships/image"/><Relationship Id="rId3" Target="../media/image16.png" Type="http://schemas.openxmlformats.org/officeDocument/2006/relationships/image"/><Relationship Id="rId4" Target="../media/image47.png" Type="http://schemas.openxmlformats.org/officeDocument/2006/relationships/image"/><Relationship Id="rId5" Target="../media/image48.svg" Type="http://schemas.openxmlformats.org/officeDocument/2006/relationships/image"/><Relationship Id="rId6" Target="../media/image49.png" Type="http://schemas.openxmlformats.org/officeDocument/2006/relationships/image"/><Relationship Id="rId7" Target="../media/image50.sv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6.jpeg" Type="http://schemas.openxmlformats.org/officeDocument/2006/relationships/image"/><Relationship Id="rId3" Target="../media/image16.png" Type="http://schemas.openxmlformats.org/officeDocument/2006/relationships/image"/><Relationship Id="rId4" Target="../media/image107.png" Type="http://schemas.openxmlformats.org/officeDocument/2006/relationships/image"/><Relationship Id="rId5" Target="../media/image108.sv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6.jpeg" Type="http://schemas.openxmlformats.org/officeDocument/2006/relationships/image"/><Relationship Id="rId3" Target="../media/image109.png" Type="http://schemas.openxmlformats.org/officeDocument/2006/relationships/image"/><Relationship Id="rId4" Target="../media/image110.png" Type="http://schemas.openxmlformats.org/officeDocument/2006/relationships/image"/><Relationship Id="rId5" Target="../media/image16.pn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6.jpeg" Type="http://schemas.openxmlformats.org/officeDocument/2006/relationships/image"/><Relationship Id="rId3" Target="../media/image16.pn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6.jpeg" Type="http://schemas.openxmlformats.org/officeDocument/2006/relationships/image"/><Relationship Id="rId3" Target="../media/image16.pn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6.jpeg" Type="http://schemas.openxmlformats.org/officeDocument/2006/relationships/image"/><Relationship Id="rId3" Target="../media/image16.pn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4.svg" Type="http://schemas.openxmlformats.org/officeDocument/2006/relationships/image"/><Relationship Id="rId2" Target="../media/image8.png" Type="http://schemas.openxmlformats.org/officeDocument/2006/relationships/image"/><Relationship Id="rId3" Target="../media/image9.svg" Type="http://schemas.openxmlformats.org/officeDocument/2006/relationships/image"/><Relationship Id="rId4" Target="../media/image10.png" Type="http://schemas.openxmlformats.org/officeDocument/2006/relationships/image"/><Relationship Id="rId5" Target="../media/image11.svg" Type="http://schemas.openxmlformats.org/officeDocument/2006/relationships/image"/><Relationship Id="rId6" Target="../media/image16.png" Type="http://schemas.openxmlformats.org/officeDocument/2006/relationships/image"/><Relationship Id="rId7" Target="../media/image111.png" Type="http://schemas.openxmlformats.org/officeDocument/2006/relationships/image"/><Relationship Id="rId8" Target="../media/image112.svg" Type="http://schemas.openxmlformats.org/officeDocument/2006/relationships/image"/><Relationship Id="rId9" Target="../media/image113.pn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svg" Type="http://schemas.openxmlformats.org/officeDocument/2006/relationships/image"/><Relationship Id="rId4" Target="../media/image10.png" Type="http://schemas.openxmlformats.org/officeDocument/2006/relationships/image"/><Relationship Id="rId5" Target="../media/image11.svg" Type="http://schemas.openxmlformats.org/officeDocument/2006/relationships/image"/><Relationship Id="rId6" Target="../media/image16.png" Type="http://schemas.openxmlformats.org/officeDocument/2006/relationships/image"/><Relationship Id="rId7" Target="../media/image111.png" Type="http://schemas.openxmlformats.org/officeDocument/2006/relationships/image"/><Relationship Id="rId8" Target="../media/image112.sv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png" Type="http://schemas.openxmlformats.org/officeDocument/2006/relationships/image"/><Relationship Id="rId11" Target="../media/image115.png" Type="http://schemas.openxmlformats.org/officeDocument/2006/relationships/image"/><Relationship Id="rId12" Target="../media/image116.svg" Type="http://schemas.openxmlformats.org/officeDocument/2006/relationships/image"/><Relationship Id="rId2" Target="../media/image8.png" Type="http://schemas.openxmlformats.org/officeDocument/2006/relationships/image"/><Relationship Id="rId3" Target="../media/image9.svg" Type="http://schemas.openxmlformats.org/officeDocument/2006/relationships/image"/><Relationship Id="rId4" Target="../media/image10.png" Type="http://schemas.openxmlformats.org/officeDocument/2006/relationships/image"/><Relationship Id="rId5" Target="../media/image11.svg" Type="http://schemas.openxmlformats.org/officeDocument/2006/relationships/image"/><Relationship Id="rId6" Target="../media/image12.png" Type="http://schemas.openxmlformats.org/officeDocument/2006/relationships/image"/><Relationship Id="rId7" Target="../media/image13.svg" Type="http://schemas.openxmlformats.org/officeDocument/2006/relationships/image"/><Relationship Id="rId8" Target="../media/image14.png" Type="http://schemas.openxmlformats.org/officeDocument/2006/relationships/image"/><Relationship Id="rId9" Target="../media/image15.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png" Type="http://schemas.openxmlformats.org/officeDocument/2006/relationships/image"/><Relationship Id="rId11" Target="../media/image17.png" Type="http://schemas.openxmlformats.org/officeDocument/2006/relationships/image"/><Relationship Id="rId12" Target="../media/image18.svg" Type="http://schemas.openxmlformats.org/officeDocument/2006/relationships/image"/><Relationship Id="rId13" Target="../media/image19.png" Type="http://schemas.openxmlformats.org/officeDocument/2006/relationships/image"/><Relationship Id="rId14" Target="../media/image20.svg" Type="http://schemas.openxmlformats.org/officeDocument/2006/relationships/image"/><Relationship Id="rId15" Target="../media/image21.png" Type="http://schemas.openxmlformats.org/officeDocument/2006/relationships/image"/><Relationship Id="rId16" Target="../media/image22.svg" Type="http://schemas.openxmlformats.org/officeDocument/2006/relationships/image"/><Relationship Id="rId17" Target="../media/image23.png" Type="http://schemas.openxmlformats.org/officeDocument/2006/relationships/image"/><Relationship Id="rId18" Target="../media/image24.svg" Type="http://schemas.openxmlformats.org/officeDocument/2006/relationships/image"/><Relationship Id="rId2" Target="../media/image8.png" Type="http://schemas.openxmlformats.org/officeDocument/2006/relationships/image"/><Relationship Id="rId3" Target="../media/image9.svg" Type="http://schemas.openxmlformats.org/officeDocument/2006/relationships/image"/><Relationship Id="rId4" Target="../media/image10.png" Type="http://schemas.openxmlformats.org/officeDocument/2006/relationships/image"/><Relationship Id="rId5" Target="../media/image11.svg" Type="http://schemas.openxmlformats.org/officeDocument/2006/relationships/image"/><Relationship Id="rId6" Target="../media/image12.png" Type="http://schemas.openxmlformats.org/officeDocument/2006/relationships/image"/><Relationship Id="rId7" Target="../media/image13.svg" Type="http://schemas.openxmlformats.org/officeDocument/2006/relationships/image"/><Relationship Id="rId8" Target="../media/image14.png" Type="http://schemas.openxmlformats.org/officeDocument/2006/relationships/image"/><Relationship Id="rId9" Target="../media/image15.sv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png" Type="http://schemas.openxmlformats.org/officeDocument/2006/relationships/image"/><Relationship Id="rId11" Target="../media/image119.png" Type="http://schemas.openxmlformats.org/officeDocument/2006/relationships/image"/><Relationship Id="rId12" Target="../media/image120.svg" Type="http://schemas.openxmlformats.org/officeDocument/2006/relationships/image"/><Relationship Id="rId2" Target="../media/image8.png" Type="http://schemas.openxmlformats.org/officeDocument/2006/relationships/image"/><Relationship Id="rId3" Target="../media/image9.svg" Type="http://schemas.openxmlformats.org/officeDocument/2006/relationships/image"/><Relationship Id="rId4" Target="../media/image10.png" Type="http://schemas.openxmlformats.org/officeDocument/2006/relationships/image"/><Relationship Id="rId5" Target="../media/image11.svg" Type="http://schemas.openxmlformats.org/officeDocument/2006/relationships/image"/><Relationship Id="rId6" Target="../media/image12.png" Type="http://schemas.openxmlformats.org/officeDocument/2006/relationships/image"/><Relationship Id="rId7" Target="../media/image13.svg" Type="http://schemas.openxmlformats.org/officeDocument/2006/relationships/image"/><Relationship Id="rId8" Target="../media/image117.png" Type="http://schemas.openxmlformats.org/officeDocument/2006/relationships/image"/><Relationship Id="rId9" Target="../media/image118.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jpeg" Type="http://schemas.openxmlformats.org/officeDocument/2006/relationships/image"/><Relationship Id="rId3" Target="../media/image16.png" Type="http://schemas.openxmlformats.org/officeDocument/2006/relationships/image"/><Relationship Id="rId4" Target="../media/image29.png" Type="http://schemas.openxmlformats.org/officeDocument/2006/relationships/image"/><Relationship Id="rId5" Target="../media/image30.svg" Type="http://schemas.openxmlformats.org/officeDocument/2006/relationships/image"/><Relationship Id="rId6" Target="../media/image31.png" Type="http://schemas.openxmlformats.org/officeDocument/2006/relationships/image"/><Relationship Id="rId7" Target="../media/image32.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9.svg" Type="http://schemas.openxmlformats.org/officeDocument/2006/relationships/image"/><Relationship Id="rId11" Target="../media/image40.png" Type="http://schemas.openxmlformats.org/officeDocument/2006/relationships/image"/><Relationship Id="rId12" Target="../media/image41.svg" Type="http://schemas.openxmlformats.org/officeDocument/2006/relationships/image"/><Relationship Id="rId13" Target="../media/image42.png" Type="http://schemas.openxmlformats.org/officeDocument/2006/relationships/image"/><Relationship Id="rId14" Target="../media/image43.png" Type="http://schemas.openxmlformats.org/officeDocument/2006/relationships/image"/><Relationship Id="rId15" Target="../media/image44.svg" Type="http://schemas.openxmlformats.org/officeDocument/2006/relationships/image"/><Relationship Id="rId2" Target="../media/image28.jpeg" Type="http://schemas.openxmlformats.org/officeDocument/2006/relationships/image"/><Relationship Id="rId3" Target="../media/image16.png" Type="http://schemas.openxmlformats.org/officeDocument/2006/relationships/image"/><Relationship Id="rId4" Target="../media/image33.png" Type="http://schemas.openxmlformats.org/officeDocument/2006/relationships/image"/><Relationship Id="rId5" Target="../media/image34.png" Type="http://schemas.openxmlformats.org/officeDocument/2006/relationships/image"/><Relationship Id="rId6" Target="../media/image35.svg" Type="http://schemas.openxmlformats.org/officeDocument/2006/relationships/image"/><Relationship Id="rId7" Target="../media/image36.png" Type="http://schemas.openxmlformats.org/officeDocument/2006/relationships/image"/><Relationship Id="rId8" Target="../media/image37.svg" Type="http://schemas.openxmlformats.org/officeDocument/2006/relationships/image"/><Relationship Id="rId9" Target="../media/image38.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jpeg" Type="http://schemas.openxmlformats.org/officeDocument/2006/relationships/image"/><Relationship Id="rId3" Target="../media/image16.png" Type="http://schemas.openxmlformats.org/officeDocument/2006/relationships/image"/><Relationship Id="rId4" Target="../media/image45.png" Type="http://schemas.openxmlformats.org/officeDocument/2006/relationships/image"/><Relationship Id="rId5" Target="../media/image46.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jpeg" Type="http://schemas.openxmlformats.org/officeDocument/2006/relationships/image"/><Relationship Id="rId3" Target="../media/image16.png" Type="http://schemas.openxmlformats.org/officeDocument/2006/relationships/image"/><Relationship Id="rId4" Target="../media/image45.png" Type="http://schemas.openxmlformats.org/officeDocument/2006/relationships/image"/><Relationship Id="rId5" Target="../media/image46.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jpeg" Type="http://schemas.openxmlformats.org/officeDocument/2006/relationships/image"/><Relationship Id="rId3" Target="../media/image16.png" Type="http://schemas.openxmlformats.org/officeDocument/2006/relationships/image"/><Relationship Id="rId4" Target="../media/image47.png" Type="http://schemas.openxmlformats.org/officeDocument/2006/relationships/image"/><Relationship Id="rId5" Target="../media/image48.svg" Type="http://schemas.openxmlformats.org/officeDocument/2006/relationships/image"/><Relationship Id="rId6" Target="../media/image49.png" Type="http://schemas.openxmlformats.org/officeDocument/2006/relationships/image"/><Relationship Id="rId7" Target="../media/image50.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301" r="-1828" b="-16301"/>
            </a:stretch>
          </a:blipFill>
        </p:spPr>
      </p:sp>
      <p:grpSp>
        <p:nvGrpSpPr>
          <p:cNvPr name="Group 3" id="3"/>
          <p:cNvGrpSpPr/>
          <p:nvPr/>
        </p:nvGrpSpPr>
        <p:grpSpPr>
          <a:xfrm rot="0">
            <a:off x="-1733924" y="6971250"/>
            <a:ext cx="21755848" cy="4174349"/>
            <a:chOff x="0" y="0"/>
            <a:chExt cx="7796805" cy="1495993"/>
          </a:xfrm>
        </p:grpSpPr>
        <p:sp>
          <p:nvSpPr>
            <p:cNvPr name="Freeform 4" id="4"/>
            <p:cNvSpPr/>
            <p:nvPr/>
          </p:nvSpPr>
          <p:spPr>
            <a:xfrm flipH="false" flipV="false" rot="0">
              <a:off x="0" y="0"/>
              <a:ext cx="7796805" cy="1495993"/>
            </a:xfrm>
            <a:custGeom>
              <a:avLst/>
              <a:gdLst/>
              <a:ahLst/>
              <a:cxnLst/>
              <a:rect r="r" b="b" t="t" l="l"/>
              <a:pathLst>
                <a:path h="1495993" w="7796805">
                  <a:moveTo>
                    <a:pt x="0" y="0"/>
                  </a:moveTo>
                  <a:lnTo>
                    <a:pt x="7796805" y="0"/>
                  </a:lnTo>
                  <a:lnTo>
                    <a:pt x="7796805" y="1495993"/>
                  </a:lnTo>
                  <a:lnTo>
                    <a:pt x="0" y="1495993"/>
                  </a:lnTo>
                  <a:close/>
                </a:path>
              </a:pathLst>
            </a:custGeom>
            <a:solidFill>
              <a:srgbClr val="5DB98F"/>
            </a:solidFill>
          </p:spPr>
        </p:sp>
        <p:sp>
          <p:nvSpPr>
            <p:cNvPr name="TextBox 5" id="5"/>
            <p:cNvSpPr txBox="true"/>
            <p:nvPr/>
          </p:nvSpPr>
          <p:spPr>
            <a:xfrm>
              <a:off x="0" y="-28575"/>
              <a:ext cx="7796805" cy="1524568"/>
            </a:xfrm>
            <a:prstGeom prst="rect">
              <a:avLst/>
            </a:prstGeom>
          </p:spPr>
          <p:txBody>
            <a:bodyPr anchor="ctr" rtlCol="false" tIns="50800" lIns="50800" bIns="50800" rIns="50800"/>
            <a:lstStyle/>
            <a:p>
              <a:pPr algn="ctr">
                <a:lnSpc>
                  <a:spcPts val="1960"/>
                </a:lnSpc>
                <a:spcBef>
                  <a:spcPct val="0"/>
                </a:spcBef>
              </a:pPr>
            </a:p>
          </p:txBody>
        </p:sp>
      </p:grpSp>
      <p:sp>
        <p:nvSpPr>
          <p:cNvPr name="Freeform 6" id="6"/>
          <p:cNvSpPr/>
          <p:nvPr/>
        </p:nvSpPr>
        <p:spPr>
          <a:xfrm flipH="false" flipV="false" rot="0">
            <a:off x="16914402" y="3224371"/>
            <a:ext cx="1703043" cy="2771224"/>
          </a:xfrm>
          <a:custGeom>
            <a:avLst/>
            <a:gdLst/>
            <a:ahLst/>
            <a:cxnLst/>
            <a:rect r="r" b="b" t="t" l="l"/>
            <a:pathLst>
              <a:path h="2771224" w="1703043">
                <a:moveTo>
                  <a:pt x="0" y="0"/>
                </a:moveTo>
                <a:lnTo>
                  <a:pt x="1703043" y="0"/>
                </a:lnTo>
                <a:lnTo>
                  <a:pt x="1703043" y="2771224"/>
                </a:lnTo>
                <a:lnTo>
                  <a:pt x="0" y="277122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7392287">
            <a:off x="-1104276" y="-395603"/>
            <a:ext cx="3383874" cy="2848607"/>
          </a:xfrm>
          <a:custGeom>
            <a:avLst/>
            <a:gdLst/>
            <a:ahLst/>
            <a:cxnLst/>
            <a:rect r="r" b="b" t="t" l="l"/>
            <a:pathLst>
              <a:path h="2848607" w="3383874">
                <a:moveTo>
                  <a:pt x="0" y="0"/>
                </a:moveTo>
                <a:lnTo>
                  <a:pt x="3383875" y="0"/>
                </a:lnTo>
                <a:lnTo>
                  <a:pt x="3383875" y="2848606"/>
                </a:lnTo>
                <a:lnTo>
                  <a:pt x="0" y="284860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solid"/>
            <a:miter/>
          </a:ln>
        </p:spPr>
      </p:sp>
      <p:sp>
        <p:nvSpPr>
          <p:cNvPr name="Freeform 8" id="8"/>
          <p:cNvSpPr/>
          <p:nvPr/>
        </p:nvSpPr>
        <p:spPr>
          <a:xfrm flipH="false" flipV="false" rot="0">
            <a:off x="13683793" y="9030243"/>
            <a:ext cx="4689932" cy="1266282"/>
          </a:xfrm>
          <a:custGeom>
            <a:avLst/>
            <a:gdLst/>
            <a:ahLst/>
            <a:cxnLst/>
            <a:rect r="r" b="b" t="t" l="l"/>
            <a:pathLst>
              <a:path h="1266282" w="4689932">
                <a:moveTo>
                  <a:pt x="0" y="0"/>
                </a:moveTo>
                <a:lnTo>
                  <a:pt x="4689932" y="0"/>
                </a:lnTo>
                <a:lnTo>
                  <a:pt x="4689932" y="1266282"/>
                </a:lnTo>
                <a:lnTo>
                  <a:pt x="0" y="1266282"/>
                </a:lnTo>
                <a:lnTo>
                  <a:pt x="0" y="0"/>
                </a:lnTo>
                <a:close/>
              </a:path>
            </a:pathLst>
          </a:custGeom>
          <a:blipFill>
            <a:blip r:embed="rId7"/>
            <a:stretch>
              <a:fillRect l="0" t="0" r="0" b="0"/>
            </a:stretch>
          </a:blipFill>
        </p:spPr>
      </p:sp>
      <p:sp>
        <p:nvSpPr>
          <p:cNvPr name="Freeform 9" id="9"/>
          <p:cNvSpPr/>
          <p:nvPr/>
        </p:nvSpPr>
        <p:spPr>
          <a:xfrm flipH="false" flipV="false" rot="0">
            <a:off x="-282451" y="5995595"/>
            <a:ext cx="14125626" cy="4999728"/>
          </a:xfrm>
          <a:custGeom>
            <a:avLst/>
            <a:gdLst/>
            <a:ahLst/>
            <a:cxnLst/>
            <a:rect r="r" b="b" t="t" l="l"/>
            <a:pathLst>
              <a:path h="4999728" w="14125626">
                <a:moveTo>
                  <a:pt x="0" y="0"/>
                </a:moveTo>
                <a:lnTo>
                  <a:pt x="14125626" y="0"/>
                </a:lnTo>
                <a:lnTo>
                  <a:pt x="14125626" y="4999729"/>
                </a:lnTo>
                <a:lnTo>
                  <a:pt x="0" y="4999729"/>
                </a:lnTo>
                <a:lnTo>
                  <a:pt x="0" y="0"/>
                </a:lnTo>
                <a:close/>
              </a:path>
            </a:pathLst>
          </a:custGeom>
          <a:blipFill>
            <a:blip r:embed="rId8"/>
            <a:stretch>
              <a:fillRect l="0" t="-36358" r="0" b="-36358"/>
            </a:stretch>
          </a:blipFill>
        </p:spPr>
      </p:sp>
      <p:sp>
        <p:nvSpPr>
          <p:cNvPr name="TextBox 10" id="10"/>
          <p:cNvSpPr txBox="true"/>
          <p:nvPr/>
        </p:nvSpPr>
        <p:spPr>
          <a:xfrm rot="0">
            <a:off x="2066243" y="1881966"/>
            <a:ext cx="14155514" cy="2652121"/>
          </a:xfrm>
          <a:prstGeom prst="rect">
            <a:avLst/>
          </a:prstGeom>
        </p:spPr>
        <p:txBody>
          <a:bodyPr anchor="t" rtlCol="false" tIns="0" lIns="0" bIns="0" rIns="0">
            <a:spAutoFit/>
          </a:bodyPr>
          <a:lstStyle/>
          <a:p>
            <a:pPr algn="ctr">
              <a:lnSpc>
                <a:spcPts val="17117"/>
              </a:lnSpc>
            </a:pPr>
            <a:r>
              <a:rPr lang="en-US" sz="17830" spc="-1462">
                <a:solidFill>
                  <a:srgbClr val="5DB98F"/>
                </a:solidFill>
                <a:latin typeface="Gotham 1"/>
                <a:ea typeface="Gotham 1"/>
                <a:cs typeface="Gotham 1"/>
                <a:sym typeface="Gotham 1"/>
              </a:rPr>
              <a:t>uea(su)</a:t>
            </a:r>
          </a:p>
        </p:txBody>
      </p:sp>
      <p:sp>
        <p:nvSpPr>
          <p:cNvPr name="TextBox 11" id="11"/>
          <p:cNvSpPr txBox="true"/>
          <p:nvPr/>
        </p:nvSpPr>
        <p:spPr>
          <a:xfrm rot="0">
            <a:off x="2864013" y="4524562"/>
            <a:ext cx="12559973" cy="542317"/>
          </a:xfrm>
          <a:prstGeom prst="rect">
            <a:avLst/>
          </a:prstGeom>
        </p:spPr>
        <p:txBody>
          <a:bodyPr anchor="t" rtlCol="false" tIns="0" lIns="0" bIns="0" rIns="0">
            <a:spAutoFit/>
          </a:bodyPr>
          <a:lstStyle/>
          <a:p>
            <a:pPr algn="ctr" marL="0" indent="0" lvl="0">
              <a:lnSpc>
                <a:spcPts val="3214"/>
              </a:lnSpc>
              <a:spcBef>
                <a:spcPct val="0"/>
              </a:spcBef>
            </a:pPr>
            <a:r>
              <a:rPr lang="en-US" sz="4174" spc="-342">
                <a:solidFill>
                  <a:srgbClr val="3A855D"/>
                </a:solidFill>
                <a:latin typeface="Gotham 2"/>
                <a:ea typeface="Gotham 2"/>
                <a:cs typeface="Gotham 2"/>
                <a:sym typeface="Gotham 2"/>
              </a:rPr>
              <a:t>SOC Training</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301" r="-1828" b="-16301"/>
            </a:stretch>
          </a:blipFill>
        </p:spPr>
      </p:sp>
      <p:sp>
        <p:nvSpPr>
          <p:cNvPr name="Freeform 3" id="3"/>
          <p:cNvSpPr/>
          <p:nvPr/>
        </p:nvSpPr>
        <p:spPr>
          <a:xfrm flipH="false" flipV="false" rot="0">
            <a:off x="-133776" y="5537625"/>
            <a:ext cx="18555553" cy="4859635"/>
          </a:xfrm>
          <a:custGeom>
            <a:avLst/>
            <a:gdLst/>
            <a:ahLst/>
            <a:cxnLst/>
            <a:rect r="r" b="b" t="t" l="l"/>
            <a:pathLst>
              <a:path h="4859635" w="18555553">
                <a:moveTo>
                  <a:pt x="0" y="0"/>
                </a:moveTo>
                <a:lnTo>
                  <a:pt x="18555552" y="0"/>
                </a:lnTo>
                <a:lnTo>
                  <a:pt x="18555552" y="4859636"/>
                </a:lnTo>
                <a:lnTo>
                  <a:pt x="0" y="4859636"/>
                </a:lnTo>
                <a:lnTo>
                  <a:pt x="0" y="0"/>
                </a:lnTo>
                <a:close/>
              </a:path>
            </a:pathLst>
          </a:custGeom>
          <a:blipFill>
            <a:blip r:embed="rId3">
              <a:alphaModFix amt="68000"/>
              <a:extLst>
                <a:ext uri="{96DAC541-7B7A-43D3-8B79-37D633B846F1}">
                  <asvg:svgBlip xmlns:asvg="http://schemas.microsoft.com/office/drawing/2016/SVG/main" r:embed="rId4"/>
                </a:ext>
              </a:extLst>
            </a:blip>
            <a:stretch>
              <a:fillRect l="0" t="0" r="0" b="-111915"/>
            </a:stretch>
          </a:blipFill>
        </p:spPr>
      </p:sp>
      <p:sp>
        <p:nvSpPr>
          <p:cNvPr name="Freeform 4" id="4"/>
          <p:cNvSpPr/>
          <p:nvPr/>
        </p:nvSpPr>
        <p:spPr>
          <a:xfrm flipH="false" flipV="true" rot="0">
            <a:off x="9934426" y="2500898"/>
            <a:ext cx="4647109" cy="3851291"/>
          </a:xfrm>
          <a:custGeom>
            <a:avLst/>
            <a:gdLst/>
            <a:ahLst/>
            <a:cxnLst/>
            <a:rect r="r" b="b" t="t" l="l"/>
            <a:pathLst>
              <a:path h="3851291" w="4647109">
                <a:moveTo>
                  <a:pt x="0" y="3851291"/>
                </a:moveTo>
                <a:lnTo>
                  <a:pt x="4647109" y="3851291"/>
                </a:lnTo>
                <a:lnTo>
                  <a:pt x="4647109" y="0"/>
                </a:lnTo>
                <a:lnTo>
                  <a:pt x="0" y="0"/>
                </a:lnTo>
                <a:lnTo>
                  <a:pt x="0" y="3851291"/>
                </a:lnTo>
                <a:close/>
              </a:path>
            </a:pathLst>
          </a:custGeom>
          <a:blipFill>
            <a:blip r:embed="rId5"/>
            <a:stretch>
              <a:fillRect l="0" t="0" r="0" b="0"/>
            </a:stretch>
          </a:blipFill>
        </p:spPr>
      </p:sp>
      <p:sp>
        <p:nvSpPr>
          <p:cNvPr name="Freeform 5" id="5"/>
          <p:cNvSpPr/>
          <p:nvPr/>
        </p:nvSpPr>
        <p:spPr>
          <a:xfrm flipH="false" flipV="false" rot="143316">
            <a:off x="4089846" y="3078217"/>
            <a:ext cx="9883691" cy="6547945"/>
          </a:xfrm>
          <a:custGeom>
            <a:avLst/>
            <a:gdLst/>
            <a:ahLst/>
            <a:cxnLst/>
            <a:rect r="r" b="b" t="t" l="l"/>
            <a:pathLst>
              <a:path h="6547945" w="9883691">
                <a:moveTo>
                  <a:pt x="0" y="0"/>
                </a:moveTo>
                <a:lnTo>
                  <a:pt x="9883691" y="0"/>
                </a:lnTo>
                <a:lnTo>
                  <a:pt x="9883691" y="6547945"/>
                </a:lnTo>
                <a:lnTo>
                  <a:pt x="0" y="654794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177238">
            <a:off x="245067" y="302302"/>
            <a:ext cx="8832543" cy="2804332"/>
          </a:xfrm>
          <a:custGeom>
            <a:avLst/>
            <a:gdLst/>
            <a:ahLst/>
            <a:cxnLst/>
            <a:rect r="r" b="b" t="t" l="l"/>
            <a:pathLst>
              <a:path h="2804332" w="8832543">
                <a:moveTo>
                  <a:pt x="0" y="0"/>
                </a:moveTo>
                <a:lnTo>
                  <a:pt x="8832542" y="0"/>
                </a:lnTo>
                <a:lnTo>
                  <a:pt x="8832542" y="2804332"/>
                </a:lnTo>
                <a:lnTo>
                  <a:pt x="0" y="280433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true" flipV="false" rot="625042">
            <a:off x="965078" y="3193232"/>
            <a:ext cx="2738292" cy="2030851"/>
          </a:xfrm>
          <a:custGeom>
            <a:avLst/>
            <a:gdLst/>
            <a:ahLst/>
            <a:cxnLst/>
            <a:rect r="r" b="b" t="t" l="l"/>
            <a:pathLst>
              <a:path h="2030851" w="2738292">
                <a:moveTo>
                  <a:pt x="2738292" y="0"/>
                </a:moveTo>
                <a:lnTo>
                  <a:pt x="0" y="0"/>
                </a:lnTo>
                <a:lnTo>
                  <a:pt x="0" y="2030852"/>
                </a:lnTo>
                <a:lnTo>
                  <a:pt x="2738292" y="2030852"/>
                </a:lnTo>
                <a:lnTo>
                  <a:pt x="2738292" y="0"/>
                </a:lnTo>
                <a:close/>
              </a:path>
            </a:pathLst>
          </a:custGeom>
          <a:blipFill>
            <a:blip r:embed="rId10">
              <a:extLst>
                <a:ext uri="{96DAC541-7B7A-43D3-8B79-37D633B846F1}">
                  <asvg:svgBlip xmlns:asvg="http://schemas.microsoft.com/office/drawing/2016/SVG/main" r:embed="rId11"/>
                </a:ext>
              </a:extLst>
            </a:blip>
            <a:stretch>
              <a:fillRect l="0" t="-12525" r="0" b="0"/>
            </a:stretch>
          </a:blipFill>
        </p:spPr>
      </p:sp>
      <p:sp>
        <p:nvSpPr>
          <p:cNvPr name="Freeform 8" id="8"/>
          <p:cNvSpPr/>
          <p:nvPr/>
        </p:nvSpPr>
        <p:spPr>
          <a:xfrm flipH="false" flipV="false" rot="0">
            <a:off x="13683793" y="9030243"/>
            <a:ext cx="4689932" cy="1266282"/>
          </a:xfrm>
          <a:custGeom>
            <a:avLst/>
            <a:gdLst/>
            <a:ahLst/>
            <a:cxnLst/>
            <a:rect r="r" b="b" t="t" l="l"/>
            <a:pathLst>
              <a:path h="1266282" w="4689932">
                <a:moveTo>
                  <a:pt x="0" y="0"/>
                </a:moveTo>
                <a:lnTo>
                  <a:pt x="4689932" y="0"/>
                </a:lnTo>
                <a:lnTo>
                  <a:pt x="4689932" y="1266282"/>
                </a:lnTo>
                <a:lnTo>
                  <a:pt x="0" y="1266282"/>
                </a:lnTo>
                <a:lnTo>
                  <a:pt x="0" y="0"/>
                </a:lnTo>
                <a:close/>
              </a:path>
            </a:pathLst>
          </a:custGeom>
          <a:blipFill>
            <a:blip r:embed="rId12"/>
            <a:stretch>
              <a:fillRect l="0" t="0" r="0" b="0"/>
            </a:stretch>
          </a:blipFill>
        </p:spPr>
      </p:sp>
      <p:sp>
        <p:nvSpPr>
          <p:cNvPr name="Freeform 9" id="9"/>
          <p:cNvSpPr/>
          <p:nvPr/>
        </p:nvSpPr>
        <p:spPr>
          <a:xfrm flipH="false" flipV="false" rot="1066287">
            <a:off x="12678981" y="-352799"/>
            <a:ext cx="5662636" cy="4126646"/>
          </a:xfrm>
          <a:custGeom>
            <a:avLst/>
            <a:gdLst/>
            <a:ahLst/>
            <a:cxnLst/>
            <a:rect r="r" b="b" t="t" l="l"/>
            <a:pathLst>
              <a:path h="4126646" w="5662636">
                <a:moveTo>
                  <a:pt x="0" y="0"/>
                </a:moveTo>
                <a:lnTo>
                  <a:pt x="5662635" y="0"/>
                </a:lnTo>
                <a:lnTo>
                  <a:pt x="5662635" y="4126646"/>
                </a:lnTo>
                <a:lnTo>
                  <a:pt x="0" y="4126646"/>
                </a:lnTo>
                <a:lnTo>
                  <a:pt x="0" y="0"/>
                </a:lnTo>
                <a:close/>
              </a:path>
            </a:pathLst>
          </a:custGeom>
          <a:blipFill>
            <a:blip r:embed="rId13"/>
            <a:stretch>
              <a:fillRect l="0" t="0" r="0" b="0"/>
            </a:stretch>
          </a:blipFill>
        </p:spPr>
      </p:sp>
      <p:sp>
        <p:nvSpPr>
          <p:cNvPr name="TextBox 10" id="10"/>
          <p:cNvSpPr txBox="true"/>
          <p:nvPr/>
        </p:nvSpPr>
        <p:spPr>
          <a:xfrm rot="-353295">
            <a:off x="1708838" y="743998"/>
            <a:ext cx="5559050" cy="2202563"/>
          </a:xfrm>
          <a:prstGeom prst="rect">
            <a:avLst/>
          </a:prstGeom>
        </p:spPr>
        <p:txBody>
          <a:bodyPr anchor="t" rtlCol="false" tIns="0" lIns="0" bIns="0" rIns="0">
            <a:spAutoFit/>
          </a:bodyPr>
          <a:lstStyle/>
          <a:p>
            <a:pPr algn="ctr">
              <a:lnSpc>
                <a:spcPts val="7872"/>
              </a:lnSpc>
            </a:pPr>
            <a:r>
              <a:rPr lang="en-US" sz="8200" spc="-672">
                <a:solidFill>
                  <a:srgbClr val="33A685"/>
                </a:solidFill>
                <a:latin typeface="Gotham 1"/>
                <a:ea typeface="Gotham 1"/>
                <a:cs typeface="Gotham 1"/>
                <a:sym typeface="Gotham 1"/>
              </a:rPr>
              <a:t>Remit Match-Up</a:t>
            </a:r>
          </a:p>
        </p:txBody>
      </p:sp>
      <p:sp>
        <p:nvSpPr>
          <p:cNvPr name="TextBox 11" id="11"/>
          <p:cNvSpPr txBox="true"/>
          <p:nvPr/>
        </p:nvSpPr>
        <p:spPr>
          <a:xfrm rot="133815">
            <a:off x="5139992" y="3753494"/>
            <a:ext cx="8014319" cy="5350892"/>
          </a:xfrm>
          <a:prstGeom prst="rect">
            <a:avLst/>
          </a:prstGeom>
        </p:spPr>
        <p:txBody>
          <a:bodyPr anchor="t" rtlCol="false" tIns="0" lIns="0" bIns="0" rIns="0">
            <a:spAutoFit/>
          </a:bodyPr>
          <a:lstStyle/>
          <a:p>
            <a:pPr algn="ctr">
              <a:lnSpc>
                <a:spcPts val="4711"/>
              </a:lnSpc>
            </a:pPr>
            <a:r>
              <a:rPr lang="en-US" sz="3099" spc="-96">
                <a:solidFill>
                  <a:srgbClr val="000000"/>
                </a:solidFill>
                <a:latin typeface="Gotham 2"/>
                <a:ea typeface="Gotham 2"/>
                <a:cs typeface="Gotham 2"/>
                <a:sym typeface="Gotham 2"/>
              </a:rPr>
              <a:t>Hidden around the room are 42 slips of paper.</a:t>
            </a:r>
          </a:p>
          <a:p>
            <a:pPr algn="ctr">
              <a:lnSpc>
                <a:spcPts val="4711"/>
              </a:lnSpc>
            </a:pPr>
            <a:r>
              <a:rPr lang="en-US" sz="3099" spc="-96">
                <a:solidFill>
                  <a:srgbClr val="000000"/>
                </a:solidFill>
                <a:latin typeface="Gotham 2"/>
                <a:ea typeface="Gotham 2"/>
                <a:cs typeface="Gotham 2"/>
                <a:sym typeface="Gotham 2"/>
              </a:rPr>
              <a:t>Each slip of paper contains a member of SOCs remit. Each PTO has two hidden remits. FTOs have 4. </a:t>
            </a:r>
          </a:p>
          <a:p>
            <a:pPr algn="ctr">
              <a:lnSpc>
                <a:spcPts val="4711"/>
              </a:lnSpc>
            </a:pPr>
            <a:r>
              <a:rPr lang="en-US" sz="3099" spc="-96">
                <a:solidFill>
                  <a:srgbClr val="000000"/>
                </a:solidFill>
                <a:latin typeface="Gotham 2"/>
                <a:ea typeface="Gotham 2"/>
                <a:cs typeface="Gotham 2"/>
                <a:sym typeface="Gotham 2"/>
              </a:rPr>
              <a:t>You have 10 minutes to find all 42 slips of paper and place them under the position they belong to.</a:t>
            </a:r>
          </a:p>
          <a:p>
            <a:pPr algn="ctr" marL="0" indent="0" lvl="0">
              <a:lnSpc>
                <a:spcPts val="4711"/>
              </a:lnSpc>
              <a:spcBef>
                <a:spcPct val="0"/>
              </a:spcBef>
            </a:pPr>
            <a:r>
              <a:rPr lang="en-US" sz="3099" spc="-96">
                <a:solidFill>
                  <a:srgbClr val="000000"/>
                </a:solidFill>
                <a:latin typeface="Gotham 2"/>
                <a:ea typeface="Gotham 2"/>
                <a:cs typeface="Gotham 2"/>
                <a:sym typeface="Gotham 2"/>
              </a:rPr>
              <a:t>Go!</a:t>
            </a:r>
          </a:p>
        </p:txBody>
      </p:sp>
      <p:sp>
        <p:nvSpPr>
          <p:cNvPr name="TextBox 12" id="12"/>
          <p:cNvSpPr txBox="true"/>
          <p:nvPr/>
        </p:nvSpPr>
        <p:spPr>
          <a:xfrm rot="0">
            <a:off x="13249090" y="962025"/>
            <a:ext cx="4689832" cy="1538873"/>
          </a:xfrm>
          <a:prstGeom prst="rect">
            <a:avLst/>
          </a:prstGeom>
        </p:spPr>
        <p:txBody>
          <a:bodyPr anchor="t" rtlCol="false" tIns="0" lIns="0" bIns="0" rIns="0">
            <a:spAutoFit/>
          </a:bodyPr>
          <a:lstStyle/>
          <a:p>
            <a:pPr algn="ctr">
              <a:lnSpc>
                <a:spcPts val="3057"/>
              </a:lnSpc>
            </a:pPr>
            <a:r>
              <a:rPr lang="en-US" sz="2184">
                <a:solidFill>
                  <a:srgbClr val="000000"/>
                </a:solidFill>
                <a:latin typeface="Poppins"/>
                <a:ea typeface="Poppins"/>
                <a:cs typeface="Poppins"/>
                <a:sym typeface="Poppins"/>
              </a:rPr>
              <a:t>can you find any similarities with another officer? could you work on campaigns around similarities together?</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301" r="-1828" b="-16301"/>
            </a:stretch>
          </a:blipFill>
        </p:spPr>
      </p:sp>
      <p:sp>
        <p:nvSpPr>
          <p:cNvPr name="Freeform 3" id="3"/>
          <p:cNvSpPr/>
          <p:nvPr/>
        </p:nvSpPr>
        <p:spPr>
          <a:xfrm flipH="false" flipV="false" rot="0">
            <a:off x="7888741" y="7615575"/>
            <a:ext cx="693246" cy="851083"/>
          </a:xfrm>
          <a:custGeom>
            <a:avLst/>
            <a:gdLst/>
            <a:ahLst/>
            <a:cxnLst/>
            <a:rect r="r" b="b" t="t" l="l"/>
            <a:pathLst>
              <a:path h="851083" w="693246">
                <a:moveTo>
                  <a:pt x="0" y="0"/>
                </a:moveTo>
                <a:lnTo>
                  <a:pt x="693246" y="0"/>
                </a:lnTo>
                <a:lnTo>
                  <a:pt x="693246" y="851083"/>
                </a:lnTo>
                <a:lnTo>
                  <a:pt x="0" y="85108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1653113" y="177009"/>
            <a:ext cx="8644949" cy="2924149"/>
            <a:chOff x="0" y="0"/>
            <a:chExt cx="11526598" cy="3898865"/>
          </a:xfrm>
        </p:grpSpPr>
        <p:sp>
          <p:nvSpPr>
            <p:cNvPr name="Freeform 5" id="5"/>
            <p:cNvSpPr/>
            <p:nvPr/>
          </p:nvSpPr>
          <p:spPr>
            <a:xfrm flipH="false" flipV="false" rot="0">
              <a:off x="2730584" y="0"/>
              <a:ext cx="6065430" cy="3898865"/>
            </a:xfrm>
            <a:custGeom>
              <a:avLst/>
              <a:gdLst/>
              <a:ahLst/>
              <a:cxnLst/>
              <a:rect r="r" b="b" t="t" l="l"/>
              <a:pathLst>
                <a:path h="3898865" w="6065430">
                  <a:moveTo>
                    <a:pt x="0" y="0"/>
                  </a:moveTo>
                  <a:lnTo>
                    <a:pt x="6065430" y="0"/>
                  </a:lnTo>
                  <a:lnTo>
                    <a:pt x="6065430" y="3898865"/>
                  </a:lnTo>
                  <a:lnTo>
                    <a:pt x="0" y="3898865"/>
                  </a:lnTo>
                  <a:lnTo>
                    <a:pt x="0" y="0"/>
                  </a:lnTo>
                  <a:close/>
                </a:path>
              </a:pathLst>
            </a:custGeom>
            <a:blipFill>
              <a:blip r:embed="rId5">
                <a:extLst>
                  <a:ext uri="{96DAC541-7B7A-43D3-8B79-37D633B846F1}">
                    <asvg:svgBlip xmlns:asvg="http://schemas.microsoft.com/office/drawing/2016/SVG/main" r:embed="rId6"/>
                  </a:ext>
                </a:extLst>
              </a:blip>
              <a:stretch>
                <a:fillRect l="-7958" t="0" r="0" b="0"/>
              </a:stretch>
            </a:blipFill>
          </p:spPr>
        </p:sp>
        <p:sp>
          <p:nvSpPr>
            <p:cNvPr name="TextBox 6" id="6"/>
            <p:cNvSpPr txBox="true"/>
            <p:nvPr/>
          </p:nvSpPr>
          <p:spPr>
            <a:xfrm rot="0">
              <a:off x="0" y="1589465"/>
              <a:ext cx="11526598" cy="1284817"/>
            </a:xfrm>
            <a:prstGeom prst="rect">
              <a:avLst/>
            </a:prstGeom>
          </p:spPr>
          <p:txBody>
            <a:bodyPr anchor="t" rtlCol="false" tIns="0" lIns="0" bIns="0" rIns="0">
              <a:spAutoFit/>
            </a:bodyPr>
            <a:lstStyle/>
            <a:p>
              <a:pPr algn="ctr">
                <a:lnSpc>
                  <a:spcPts val="6999"/>
                </a:lnSpc>
              </a:pPr>
              <a:r>
                <a:rPr lang="en-US" b="true" sz="6999">
                  <a:solidFill>
                    <a:srgbClr val="F6F1E8"/>
                  </a:solidFill>
                  <a:latin typeface="Genty Sans"/>
                  <a:ea typeface="Genty Sans"/>
                  <a:cs typeface="Genty Sans"/>
                  <a:sym typeface="Genty Sans"/>
                </a:rPr>
                <a:t>C&amp;D!</a:t>
              </a:r>
            </a:p>
          </p:txBody>
        </p:sp>
      </p:grpSp>
      <p:sp>
        <p:nvSpPr>
          <p:cNvPr name="TextBox 7" id="7"/>
          <p:cNvSpPr txBox="true"/>
          <p:nvPr/>
        </p:nvSpPr>
        <p:spPr>
          <a:xfrm rot="0">
            <a:off x="5213603" y="1889661"/>
            <a:ext cx="8644949" cy="930275"/>
          </a:xfrm>
          <a:prstGeom prst="rect">
            <a:avLst/>
          </a:prstGeom>
        </p:spPr>
        <p:txBody>
          <a:bodyPr anchor="t" rtlCol="false" tIns="0" lIns="0" bIns="0" rIns="0">
            <a:spAutoFit/>
          </a:bodyPr>
          <a:lstStyle/>
          <a:p>
            <a:pPr algn="ctr">
              <a:lnSpc>
                <a:spcPts val="6999"/>
              </a:lnSpc>
            </a:pPr>
            <a:r>
              <a:rPr lang="en-US" b="true" sz="6999">
                <a:solidFill>
                  <a:srgbClr val="F6F1E8"/>
                </a:solidFill>
                <a:latin typeface="Genty Sans"/>
                <a:ea typeface="Genty Sans"/>
                <a:cs typeface="Genty Sans"/>
                <a:sym typeface="Genty Sans"/>
              </a:rPr>
              <a:t>A&amp;O!</a:t>
            </a:r>
          </a:p>
        </p:txBody>
      </p:sp>
      <p:sp>
        <p:nvSpPr>
          <p:cNvPr name="Freeform 8" id="8"/>
          <p:cNvSpPr/>
          <p:nvPr/>
        </p:nvSpPr>
        <p:spPr>
          <a:xfrm flipH="false" flipV="false" rot="0">
            <a:off x="6869464" y="277858"/>
            <a:ext cx="4549073" cy="2924149"/>
          </a:xfrm>
          <a:custGeom>
            <a:avLst/>
            <a:gdLst/>
            <a:ahLst/>
            <a:cxnLst/>
            <a:rect r="r" b="b" t="t" l="l"/>
            <a:pathLst>
              <a:path h="2924149" w="4549073">
                <a:moveTo>
                  <a:pt x="0" y="0"/>
                </a:moveTo>
                <a:lnTo>
                  <a:pt x="4549072" y="0"/>
                </a:lnTo>
                <a:lnTo>
                  <a:pt x="4549072" y="2924149"/>
                </a:lnTo>
                <a:lnTo>
                  <a:pt x="0" y="2924149"/>
                </a:lnTo>
                <a:lnTo>
                  <a:pt x="0" y="0"/>
                </a:lnTo>
                <a:close/>
              </a:path>
            </a:pathLst>
          </a:custGeom>
          <a:blipFill>
            <a:blip r:embed="rId7">
              <a:extLst>
                <a:ext uri="{96DAC541-7B7A-43D3-8B79-37D633B846F1}">
                  <asvg:svgBlip xmlns:asvg="http://schemas.microsoft.com/office/drawing/2016/SVG/main" r:embed="rId8"/>
                </a:ext>
              </a:extLst>
            </a:blip>
            <a:stretch>
              <a:fillRect l="-7958" t="0" r="0" b="0"/>
            </a:stretch>
          </a:blipFill>
        </p:spPr>
      </p:sp>
      <p:sp>
        <p:nvSpPr>
          <p:cNvPr name="TextBox 9" id="9"/>
          <p:cNvSpPr txBox="true"/>
          <p:nvPr/>
        </p:nvSpPr>
        <p:spPr>
          <a:xfrm rot="0">
            <a:off x="4821526" y="1471390"/>
            <a:ext cx="8644949" cy="930275"/>
          </a:xfrm>
          <a:prstGeom prst="rect">
            <a:avLst/>
          </a:prstGeom>
        </p:spPr>
        <p:txBody>
          <a:bodyPr anchor="t" rtlCol="false" tIns="0" lIns="0" bIns="0" rIns="0">
            <a:spAutoFit/>
          </a:bodyPr>
          <a:lstStyle/>
          <a:p>
            <a:pPr algn="ctr">
              <a:lnSpc>
                <a:spcPts val="6999"/>
              </a:lnSpc>
            </a:pPr>
            <a:r>
              <a:rPr lang="en-US" b="true" sz="6999">
                <a:solidFill>
                  <a:srgbClr val="F6F1E8"/>
                </a:solidFill>
                <a:latin typeface="Genty Sans"/>
                <a:ea typeface="Genty Sans"/>
                <a:cs typeface="Genty Sans"/>
                <a:sym typeface="Genty Sans"/>
              </a:rPr>
              <a:t>A&amp;O!</a:t>
            </a:r>
          </a:p>
        </p:txBody>
      </p:sp>
      <p:sp>
        <p:nvSpPr>
          <p:cNvPr name="Freeform 10" id="10"/>
          <p:cNvSpPr/>
          <p:nvPr/>
        </p:nvSpPr>
        <p:spPr>
          <a:xfrm flipH="false" flipV="false" rot="0">
            <a:off x="12928236" y="277858"/>
            <a:ext cx="4549073" cy="2924149"/>
          </a:xfrm>
          <a:custGeom>
            <a:avLst/>
            <a:gdLst/>
            <a:ahLst/>
            <a:cxnLst/>
            <a:rect r="r" b="b" t="t" l="l"/>
            <a:pathLst>
              <a:path h="2924149" w="4549073">
                <a:moveTo>
                  <a:pt x="0" y="0"/>
                </a:moveTo>
                <a:lnTo>
                  <a:pt x="4549073" y="0"/>
                </a:lnTo>
                <a:lnTo>
                  <a:pt x="4549073" y="2924149"/>
                </a:lnTo>
                <a:lnTo>
                  <a:pt x="0" y="2924149"/>
                </a:lnTo>
                <a:lnTo>
                  <a:pt x="0" y="0"/>
                </a:lnTo>
                <a:close/>
              </a:path>
            </a:pathLst>
          </a:custGeom>
          <a:blipFill>
            <a:blip r:embed="rId9">
              <a:extLst>
                <a:ext uri="{96DAC541-7B7A-43D3-8B79-37D633B846F1}">
                  <asvg:svgBlip xmlns:asvg="http://schemas.microsoft.com/office/drawing/2016/SVG/main" r:embed="rId10"/>
                </a:ext>
              </a:extLst>
            </a:blip>
            <a:stretch>
              <a:fillRect l="-7958" t="0" r="0" b="0"/>
            </a:stretch>
          </a:blipFill>
        </p:spPr>
      </p:sp>
      <p:grpSp>
        <p:nvGrpSpPr>
          <p:cNvPr name="Group 11" id="11"/>
          <p:cNvGrpSpPr/>
          <p:nvPr/>
        </p:nvGrpSpPr>
        <p:grpSpPr>
          <a:xfrm rot="0">
            <a:off x="67045" y="3221546"/>
            <a:ext cx="5146558" cy="2449781"/>
            <a:chOff x="0" y="0"/>
            <a:chExt cx="1355472" cy="645210"/>
          </a:xfrm>
        </p:grpSpPr>
        <p:sp>
          <p:nvSpPr>
            <p:cNvPr name="Freeform 12" id="12"/>
            <p:cNvSpPr/>
            <p:nvPr/>
          </p:nvSpPr>
          <p:spPr>
            <a:xfrm flipH="false" flipV="false" rot="0">
              <a:off x="0" y="0"/>
              <a:ext cx="1355472" cy="645210"/>
            </a:xfrm>
            <a:custGeom>
              <a:avLst/>
              <a:gdLst/>
              <a:ahLst/>
              <a:cxnLst/>
              <a:rect r="r" b="b" t="t" l="l"/>
              <a:pathLst>
                <a:path h="645210" w="1355472">
                  <a:moveTo>
                    <a:pt x="76719" y="0"/>
                  </a:moveTo>
                  <a:lnTo>
                    <a:pt x="1278753" y="0"/>
                  </a:lnTo>
                  <a:cubicBezTo>
                    <a:pt x="1299100" y="0"/>
                    <a:pt x="1318614" y="8083"/>
                    <a:pt x="1333002" y="22470"/>
                  </a:cubicBezTo>
                  <a:cubicBezTo>
                    <a:pt x="1347389" y="36858"/>
                    <a:pt x="1355472" y="56372"/>
                    <a:pt x="1355472" y="76719"/>
                  </a:cubicBezTo>
                  <a:lnTo>
                    <a:pt x="1355472" y="568491"/>
                  </a:lnTo>
                  <a:cubicBezTo>
                    <a:pt x="1355472" y="588838"/>
                    <a:pt x="1347389" y="608352"/>
                    <a:pt x="1333002" y="622739"/>
                  </a:cubicBezTo>
                  <a:cubicBezTo>
                    <a:pt x="1318614" y="637127"/>
                    <a:pt x="1299100" y="645210"/>
                    <a:pt x="1278753" y="645210"/>
                  </a:cubicBezTo>
                  <a:lnTo>
                    <a:pt x="76719" y="645210"/>
                  </a:lnTo>
                  <a:cubicBezTo>
                    <a:pt x="56372" y="645210"/>
                    <a:pt x="36858" y="637127"/>
                    <a:pt x="22470" y="622739"/>
                  </a:cubicBezTo>
                  <a:cubicBezTo>
                    <a:pt x="8083" y="608352"/>
                    <a:pt x="0" y="588838"/>
                    <a:pt x="0" y="568491"/>
                  </a:cubicBezTo>
                  <a:lnTo>
                    <a:pt x="0" y="76719"/>
                  </a:lnTo>
                  <a:cubicBezTo>
                    <a:pt x="0" y="56372"/>
                    <a:pt x="8083" y="36858"/>
                    <a:pt x="22470" y="22470"/>
                  </a:cubicBezTo>
                  <a:cubicBezTo>
                    <a:pt x="36858" y="8083"/>
                    <a:pt x="56372" y="0"/>
                    <a:pt x="76719" y="0"/>
                  </a:cubicBezTo>
                  <a:close/>
                </a:path>
              </a:pathLst>
            </a:custGeom>
            <a:solidFill>
              <a:srgbClr val="F2F2F2"/>
            </a:solidFill>
            <a:ln w="38100" cap="rnd">
              <a:solidFill>
                <a:srgbClr val="33A685"/>
              </a:solidFill>
              <a:prstDash val="solid"/>
              <a:round/>
            </a:ln>
          </p:spPr>
        </p:sp>
        <p:sp>
          <p:nvSpPr>
            <p:cNvPr name="TextBox 13" id="13"/>
            <p:cNvSpPr txBox="true"/>
            <p:nvPr/>
          </p:nvSpPr>
          <p:spPr>
            <a:xfrm>
              <a:off x="0" y="85725"/>
              <a:ext cx="1355472" cy="559485"/>
            </a:xfrm>
            <a:prstGeom prst="rect">
              <a:avLst/>
            </a:prstGeom>
          </p:spPr>
          <p:txBody>
            <a:bodyPr anchor="ctr" rtlCol="false" tIns="50800" lIns="50800" bIns="50800" rIns="50800"/>
            <a:lstStyle/>
            <a:p>
              <a:pPr algn="ctr">
                <a:lnSpc>
                  <a:spcPts val="1925"/>
                </a:lnSpc>
              </a:pPr>
            </a:p>
          </p:txBody>
        </p:sp>
      </p:grpSp>
      <p:grpSp>
        <p:nvGrpSpPr>
          <p:cNvPr name="Group 14" id="14"/>
          <p:cNvGrpSpPr/>
          <p:nvPr/>
        </p:nvGrpSpPr>
        <p:grpSpPr>
          <a:xfrm rot="0">
            <a:off x="67045" y="5675925"/>
            <a:ext cx="5146558" cy="1224035"/>
            <a:chOff x="0" y="0"/>
            <a:chExt cx="1355472" cy="322380"/>
          </a:xfrm>
        </p:grpSpPr>
        <p:sp>
          <p:nvSpPr>
            <p:cNvPr name="Freeform 15" id="15"/>
            <p:cNvSpPr/>
            <p:nvPr/>
          </p:nvSpPr>
          <p:spPr>
            <a:xfrm flipH="false" flipV="false" rot="0">
              <a:off x="0" y="0"/>
              <a:ext cx="1355472" cy="322380"/>
            </a:xfrm>
            <a:custGeom>
              <a:avLst/>
              <a:gdLst/>
              <a:ahLst/>
              <a:cxnLst/>
              <a:rect r="r" b="b" t="t" l="l"/>
              <a:pathLst>
                <a:path h="322380" w="1355472">
                  <a:moveTo>
                    <a:pt x="76719" y="0"/>
                  </a:moveTo>
                  <a:lnTo>
                    <a:pt x="1278753" y="0"/>
                  </a:lnTo>
                  <a:cubicBezTo>
                    <a:pt x="1299100" y="0"/>
                    <a:pt x="1318614" y="8083"/>
                    <a:pt x="1333002" y="22470"/>
                  </a:cubicBezTo>
                  <a:cubicBezTo>
                    <a:pt x="1347389" y="36858"/>
                    <a:pt x="1355472" y="56372"/>
                    <a:pt x="1355472" y="76719"/>
                  </a:cubicBezTo>
                  <a:lnTo>
                    <a:pt x="1355472" y="245661"/>
                  </a:lnTo>
                  <a:cubicBezTo>
                    <a:pt x="1355472" y="266008"/>
                    <a:pt x="1347389" y="285522"/>
                    <a:pt x="1333002" y="299909"/>
                  </a:cubicBezTo>
                  <a:cubicBezTo>
                    <a:pt x="1318614" y="314297"/>
                    <a:pt x="1299100" y="322380"/>
                    <a:pt x="1278753" y="322380"/>
                  </a:cubicBezTo>
                  <a:lnTo>
                    <a:pt x="76719" y="322380"/>
                  </a:lnTo>
                  <a:cubicBezTo>
                    <a:pt x="56372" y="322380"/>
                    <a:pt x="36858" y="314297"/>
                    <a:pt x="22470" y="299909"/>
                  </a:cubicBezTo>
                  <a:cubicBezTo>
                    <a:pt x="8083" y="285522"/>
                    <a:pt x="0" y="266008"/>
                    <a:pt x="0" y="245661"/>
                  </a:cubicBezTo>
                  <a:lnTo>
                    <a:pt x="0" y="76719"/>
                  </a:lnTo>
                  <a:cubicBezTo>
                    <a:pt x="0" y="56372"/>
                    <a:pt x="8083" y="36858"/>
                    <a:pt x="22470" y="22470"/>
                  </a:cubicBezTo>
                  <a:cubicBezTo>
                    <a:pt x="36858" y="8083"/>
                    <a:pt x="56372" y="0"/>
                    <a:pt x="76719" y="0"/>
                  </a:cubicBezTo>
                  <a:close/>
                </a:path>
              </a:pathLst>
            </a:custGeom>
            <a:solidFill>
              <a:srgbClr val="F2F2F2"/>
            </a:solidFill>
            <a:ln w="38100" cap="rnd">
              <a:solidFill>
                <a:srgbClr val="33A685"/>
              </a:solidFill>
              <a:prstDash val="solid"/>
              <a:round/>
            </a:ln>
          </p:spPr>
        </p:sp>
        <p:sp>
          <p:nvSpPr>
            <p:cNvPr name="TextBox 16" id="16"/>
            <p:cNvSpPr txBox="true"/>
            <p:nvPr/>
          </p:nvSpPr>
          <p:spPr>
            <a:xfrm>
              <a:off x="0" y="85725"/>
              <a:ext cx="1355472" cy="236655"/>
            </a:xfrm>
            <a:prstGeom prst="rect">
              <a:avLst/>
            </a:prstGeom>
          </p:spPr>
          <p:txBody>
            <a:bodyPr anchor="ctr" rtlCol="false" tIns="50800" lIns="50800" bIns="50800" rIns="50800"/>
            <a:lstStyle/>
            <a:p>
              <a:pPr algn="ctr">
                <a:lnSpc>
                  <a:spcPts val="1925"/>
                </a:lnSpc>
              </a:pPr>
            </a:p>
          </p:txBody>
        </p:sp>
      </p:grpSp>
      <p:sp>
        <p:nvSpPr>
          <p:cNvPr name="TextBox 17" id="17"/>
          <p:cNvSpPr txBox="true"/>
          <p:nvPr/>
        </p:nvSpPr>
        <p:spPr>
          <a:xfrm rot="0">
            <a:off x="309341" y="5728476"/>
            <a:ext cx="4550284" cy="1085016"/>
          </a:xfrm>
          <a:prstGeom prst="rect">
            <a:avLst/>
          </a:prstGeom>
        </p:spPr>
        <p:txBody>
          <a:bodyPr anchor="t" rtlCol="false" tIns="0" lIns="0" bIns="0" rIns="0">
            <a:spAutoFit/>
          </a:bodyPr>
          <a:lstStyle/>
          <a:p>
            <a:pPr algn="l" marL="0" indent="0" lvl="0">
              <a:lnSpc>
                <a:spcPts val="4037"/>
              </a:lnSpc>
            </a:pPr>
            <a:r>
              <a:rPr lang="en-US" sz="3421" spc="-106">
                <a:solidFill>
                  <a:srgbClr val="000000"/>
                </a:solidFill>
                <a:latin typeface="Gotham 2"/>
                <a:ea typeface="Gotham 2"/>
                <a:cs typeface="Gotham 2"/>
                <a:sym typeface="Gotham 2"/>
              </a:rPr>
              <a:t>-Developing campaign networks</a:t>
            </a:r>
          </a:p>
        </p:txBody>
      </p:sp>
      <p:grpSp>
        <p:nvGrpSpPr>
          <p:cNvPr name="Group 18" id="18"/>
          <p:cNvGrpSpPr/>
          <p:nvPr/>
        </p:nvGrpSpPr>
        <p:grpSpPr>
          <a:xfrm rot="0">
            <a:off x="0" y="8041116"/>
            <a:ext cx="5288122" cy="2210755"/>
            <a:chOff x="0" y="0"/>
            <a:chExt cx="1392757" cy="582257"/>
          </a:xfrm>
        </p:grpSpPr>
        <p:sp>
          <p:nvSpPr>
            <p:cNvPr name="Freeform 19" id="19"/>
            <p:cNvSpPr/>
            <p:nvPr/>
          </p:nvSpPr>
          <p:spPr>
            <a:xfrm flipH="false" flipV="false" rot="0">
              <a:off x="0" y="0"/>
              <a:ext cx="1392757" cy="582257"/>
            </a:xfrm>
            <a:custGeom>
              <a:avLst/>
              <a:gdLst/>
              <a:ahLst/>
              <a:cxnLst/>
              <a:rect r="r" b="b" t="t" l="l"/>
              <a:pathLst>
                <a:path h="582257" w="1392757">
                  <a:moveTo>
                    <a:pt x="74665" y="0"/>
                  </a:moveTo>
                  <a:lnTo>
                    <a:pt x="1318092" y="0"/>
                  </a:lnTo>
                  <a:cubicBezTo>
                    <a:pt x="1337894" y="0"/>
                    <a:pt x="1356885" y="7866"/>
                    <a:pt x="1370888" y="21869"/>
                  </a:cubicBezTo>
                  <a:cubicBezTo>
                    <a:pt x="1384890" y="35871"/>
                    <a:pt x="1392757" y="54863"/>
                    <a:pt x="1392757" y="74665"/>
                  </a:cubicBezTo>
                  <a:lnTo>
                    <a:pt x="1392757" y="507591"/>
                  </a:lnTo>
                  <a:cubicBezTo>
                    <a:pt x="1392757" y="548828"/>
                    <a:pt x="1359328" y="582257"/>
                    <a:pt x="1318092" y="582257"/>
                  </a:cubicBezTo>
                  <a:lnTo>
                    <a:pt x="74665" y="582257"/>
                  </a:lnTo>
                  <a:cubicBezTo>
                    <a:pt x="33429" y="582257"/>
                    <a:pt x="0" y="548828"/>
                    <a:pt x="0" y="507591"/>
                  </a:cubicBezTo>
                  <a:lnTo>
                    <a:pt x="0" y="74665"/>
                  </a:lnTo>
                  <a:cubicBezTo>
                    <a:pt x="0" y="33429"/>
                    <a:pt x="33429" y="0"/>
                    <a:pt x="74665" y="0"/>
                  </a:cubicBezTo>
                  <a:close/>
                </a:path>
              </a:pathLst>
            </a:custGeom>
            <a:solidFill>
              <a:srgbClr val="F2F2F2"/>
            </a:solidFill>
            <a:ln w="38100" cap="rnd">
              <a:solidFill>
                <a:srgbClr val="33A685"/>
              </a:solidFill>
              <a:prstDash val="solid"/>
              <a:round/>
            </a:ln>
          </p:spPr>
        </p:sp>
        <p:sp>
          <p:nvSpPr>
            <p:cNvPr name="TextBox 20" id="20"/>
            <p:cNvSpPr txBox="true"/>
            <p:nvPr/>
          </p:nvSpPr>
          <p:spPr>
            <a:xfrm>
              <a:off x="0" y="85725"/>
              <a:ext cx="1392757" cy="496532"/>
            </a:xfrm>
            <a:prstGeom prst="rect">
              <a:avLst/>
            </a:prstGeom>
          </p:spPr>
          <p:txBody>
            <a:bodyPr anchor="ctr" rtlCol="false" tIns="50800" lIns="50800" bIns="50800" rIns="50800"/>
            <a:lstStyle/>
            <a:p>
              <a:pPr algn="ctr">
                <a:lnSpc>
                  <a:spcPts val="1925"/>
                </a:lnSpc>
              </a:pPr>
            </a:p>
          </p:txBody>
        </p:sp>
      </p:grpSp>
      <p:sp>
        <p:nvSpPr>
          <p:cNvPr name="TextBox 21" id="21"/>
          <p:cNvSpPr txBox="true"/>
          <p:nvPr/>
        </p:nvSpPr>
        <p:spPr>
          <a:xfrm rot="0">
            <a:off x="309341" y="8098266"/>
            <a:ext cx="4786700" cy="2132794"/>
          </a:xfrm>
          <a:prstGeom prst="rect">
            <a:avLst/>
          </a:prstGeom>
        </p:spPr>
        <p:txBody>
          <a:bodyPr anchor="t" rtlCol="false" tIns="0" lIns="0" bIns="0" rIns="0">
            <a:spAutoFit/>
          </a:bodyPr>
          <a:lstStyle/>
          <a:p>
            <a:pPr algn="l" marL="0" indent="0" lvl="0">
              <a:lnSpc>
                <a:spcPts val="4050"/>
              </a:lnSpc>
            </a:pPr>
            <a:r>
              <a:rPr lang="en-US" sz="3432" spc="-106">
                <a:solidFill>
                  <a:srgbClr val="000000"/>
                </a:solidFill>
                <a:latin typeface="Gotham 2"/>
                <a:ea typeface="Gotham 2"/>
                <a:cs typeface="Gotham 2"/>
                <a:sym typeface="Gotham 2"/>
              </a:rPr>
              <a:t>-Oversight of democratic processes to ensure they remain accessible</a:t>
            </a:r>
          </a:p>
        </p:txBody>
      </p:sp>
      <p:grpSp>
        <p:nvGrpSpPr>
          <p:cNvPr name="Group 22" id="22"/>
          <p:cNvGrpSpPr/>
          <p:nvPr/>
        </p:nvGrpSpPr>
        <p:grpSpPr>
          <a:xfrm rot="0">
            <a:off x="67045" y="6909021"/>
            <a:ext cx="5221078" cy="1132095"/>
            <a:chOff x="0" y="0"/>
            <a:chExt cx="1375099" cy="298165"/>
          </a:xfrm>
        </p:grpSpPr>
        <p:sp>
          <p:nvSpPr>
            <p:cNvPr name="Freeform 23" id="23"/>
            <p:cNvSpPr/>
            <p:nvPr/>
          </p:nvSpPr>
          <p:spPr>
            <a:xfrm flipH="false" flipV="false" rot="0">
              <a:off x="0" y="0"/>
              <a:ext cx="1375099" cy="298165"/>
            </a:xfrm>
            <a:custGeom>
              <a:avLst/>
              <a:gdLst/>
              <a:ahLst/>
              <a:cxnLst/>
              <a:rect r="r" b="b" t="t" l="l"/>
              <a:pathLst>
                <a:path h="298165" w="1375099">
                  <a:moveTo>
                    <a:pt x="75624" y="0"/>
                  </a:moveTo>
                  <a:lnTo>
                    <a:pt x="1299475" y="0"/>
                  </a:lnTo>
                  <a:cubicBezTo>
                    <a:pt x="1319531" y="0"/>
                    <a:pt x="1338767" y="7967"/>
                    <a:pt x="1352949" y="22150"/>
                  </a:cubicBezTo>
                  <a:cubicBezTo>
                    <a:pt x="1367131" y="36332"/>
                    <a:pt x="1375099" y="55567"/>
                    <a:pt x="1375099" y="75624"/>
                  </a:cubicBezTo>
                  <a:lnTo>
                    <a:pt x="1375099" y="222541"/>
                  </a:lnTo>
                  <a:cubicBezTo>
                    <a:pt x="1375099" y="264307"/>
                    <a:pt x="1341241" y="298165"/>
                    <a:pt x="1299475" y="298165"/>
                  </a:cubicBezTo>
                  <a:lnTo>
                    <a:pt x="75624" y="298165"/>
                  </a:lnTo>
                  <a:cubicBezTo>
                    <a:pt x="55567" y="298165"/>
                    <a:pt x="36332" y="290198"/>
                    <a:pt x="22150" y="276015"/>
                  </a:cubicBezTo>
                  <a:cubicBezTo>
                    <a:pt x="7967" y="261833"/>
                    <a:pt x="0" y="242598"/>
                    <a:pt x="0" y="222541"/>
                  </a:cubicBezTo>
                  <a:lnTo>
                    <a:pt x="0" y="75624"/>
                  </a:lnTo>
                  <a:cubicBezTo>
                    <a:pt x="0" y="55567"/>
                    <a:pt x="7967" y="36332"/>
                    <a:pt x="22150" y="22150"/>
                  </a:cubicBezTo>
                  <a:cubicBezTo>
                    <a:pt x="36332" y="7967"/>
                    <a:pt x="55567" y="0"/>
                    <a:pt x="75624" y="0"/>
                  </a:cubicBezTo>
                  <a:close/>
                </a:path>
              </a:pathLst>
            </a:custGeom>
            <a:solidFill>
              <a:srgbClr val="F2F2F2"/>
            </a:solidFill>
            <a:ln w="38100" cap="rnd">
              <a:solidFill>
                <a:srgbClr val="33A685"/>
              </a:solidFill>
              <a:prstDash val="solid"/>
              <a:round/>
            </a:ln>
          </p:spPr>
        </p:sp>
        <p:sp>
          <p:nvSpPr>
            <p:cNvPr name="TextBox 24" id="24"/>
            <p:cNvSpPr txBox="true"/>
            <p:nvPr/>
          </p:nvSpPr>
          <p:spPr>
            <a:xfrm>
              <a:off x="0" y="85725"/>
              <a:ext cx="1375099" cy="212440"/>
            </a:xfrm>
            <a:prstGeom prst="rect">
              <a:avLst/>
            </a:prstGeom>
          </p:spPr>
          <p:txBody>
            <a:bodyPr anchor="ctr" rtlCol="false" tIns="50800" lIns="50800" bIns="50800" rIns="50800"/>
            <a:lstStyle/>
            <a:p>
              <a:pPr algn="ctr">
                <a:lnSpc>
                  <a:spcPts val="1925"/>
                </a:lnSpc>
              </a:pPr>
            </a:p>
          </p:txBody>
        </p:sp>
      </p:grpSp>
      <p:sp>
        <p:nvSpPr>
          <p:cNvPr name="TextBox 25" id="25"/>
          <p:cNvSpPr txBox="true"/>
          <p:nvPr/>
        </p:nvSpPr>
        <p:spPr>
          <a:xfrm rot="0">
            <a:off x="309341" y="6956101"/>
            <a:ext cx="4904262" cy="1085016"/>
          </a:xfrm>
          <a:prstGeom prst="rect">
            <a:avLst/>
          </a:prstGeom>
        </p:spPr>
        <p:txBody>
          <a:bodyPr anchor="t" rtlCol="false" tIns="0" lIns="0" bIns="0" rIns="0">
            <a:spAutoFit/>
          </a:bodyPr>
          <a:lstStyle/>
          <a:p>
            <a:pPr algn="l" marL="0" indent="0" lvl="0">
              <a:lnSpc>
                <a:spcPts val="4037"/>
              </a:lnSpc>
            </a:pPr>
            <a:r>
              <a:rPr lang="en-US" sz="3421" spc="-106">
                <a:solidFill>
                  <a:srgbClr val="000000"/>
                </a:solidFill>
                <a:latin typeface="Gotham 2"/>
                <a:ea typeface="Gotham 2"/>
                <a:cs typeface="Gotham 2"/>
                <a:sym typeface="Gotham 2"/>
              </a:rPr>
              <a:t>-External Union Communications</a:t>
            </a:r>
          </a:p>
        </p:txBody>
      </p:sp>
      <p:sp>
        <p:nvSpPr>
          <p:cNvPr name="TextBox 26" id="26"/>
          <p:cNvSpPr txBox="true"/>
          <p:nvPr/>
        </p:nvSpPr>
        <p:spPr>
          <a:xfrm rot="0">
            <a:off x="309341" y="3352406"/>
            <a:ext cx="5197969" cy="2094666"/>
          </a:xfrm>
          <a:prstGeom prst="rect">
            <a:avLst/>
          </a:prstGeom>
        </p:spPr>
        <p:txBody>
          <a:bodyPr anchor="t" rtlCol="false" tIns="0" lIns="0" bIns="0" rIns="0">
            <a:spAutoFit/>
          </a:bodyPr>
          <a:lstStyle/>
          <a:p>
            <a:pPr algn="l" marL="0" indent="0" lvl="0">
              <a:lnSpc>
                <a:spcPts val="4037"/>
              </a:lnSpc>
            </a:pPr>
            <a:r>
              <a:rPr lang="en-US" sz="3421" spc="-106">
                <a:solidFill>
                  <a:srgbClr val="000000"/>
                </a:solidFill>
                <a:latin typeface="Gotham 2"/>
                <a:ea typeface="Gotham 2"/>
                <a:cs typeface="Gotham 2"/>
                <a:sym typeface="Gotham 2"/>
              </a:rPr>
              <a:t>-Politically accountable for the Union’s communication and social enterprise teams</a:t>
            </a:r>
          </a:p>
        </p:txBody>
      </p:sp>
      <p:sp>
        <p:nvSpPr>
          <p:cNvPr name="Freeform 27" id="27"/>
          <p:cNvSpPr/>
          <p:nvPr/>
        </p:nvSpPr>
        <p:spPr>
          <a:xfrm flipH="false" flipV="false" rot="-562096">
            <a:off x="5008544" y="2623862"/>
            <a:ext cx="693246" cy="851083"/>
          </a:xfrm>
          <a:custGeom>
            <a:avLst/>
            <a:gdLst/>
            <a:ahLst/>
            <a:cxnLst/>
            <a:rect r="r" b="b" t="t" l="l"/>
            <a:pathLst>
              <a:path h="851083" w="693246">
                <a:moveTo>
                  <a:pt x="0" y="0"/>
                </a:moveTo>
                <a:lnTo>
                  <a:pt x="693246" y="0"/>
                </a:lnTo>
                <a:lnTo>
                  <a:pt x="693246" y="851083"/>
                </a:lnTo>
                <a:lnTo>
                  <a:pt x="0" y="85108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28" id="28"/>
          <p:cNvGrpSpPr/>
          <p:nvPr/>
        </p:nvGrpSpPr>
        <p:grpSpPr>
          <a:xfrm rot="0">
            <a:off x="6091980" y="3202007"/>
            <a:ext cx="5791532" cy="1402519"/>
            <a:chOff x="0" y="0"/>
            <a:chExt cx="1525342" cy="369388"/>
          </a:xfrm>
        </p:grpSpPr>
        <p:sp>
          <p:nvSpPr>
            <p:cNvPr name="Freeform 29" id="29"/>
            <p:cNvSpPr/>
            <p:nvPr/>
          </p:nvSpPr>
          <p:spPr>
            <a:xfrm flipH="false" flipV="false" rot="0">
              <a:off x="0" y="0"/>
              <a:ext cx="1525342" cy="369388"/>
            </a:xfrm>
            <a:custGeom>
              <a:avLst/>
              <a:gdLst/>
              <a:ahLst/>
              <a:cxnLst/>
              <a:rect r="r" b="b" t="t" l="l"/>
              <a:pathLst>
                <a:path h="369388" w="1525342">
                  <a:moveTo>
                    <a:pt x="68175" y="0"/>
                  </a:moveTo>
                  <a:lnTo>
                    <a:pt x="1457167" y="0"/>
                  </a:lnTo>
                  <a:cubicBezTo>
                    <a:pt x="1475248" y="0"/>
                    <a:pt x="1492588" y="7183"/>
                    <a:pt x="1505374" y="19968"/>
                  </a:cubicBezTo>
                  <a:cubicBezTo>
                    <a:pt x="1518159" y="32753"/>
                    <a:pt x="1525342" y="50094"/>
                    <a:pt x="1525342" y="68175"/>
                  </a:cubicBezTo>
                  <a:lnTo>
                    <a:pt x="1525342" y="301213"/>
                  </a:lnTo>
                  <a:cubicBezTo>
                    <a:pt x="1525342" y="319294"/>
                    <a:pt x="1518159" y="336635"/>
                    <a:pt x="1505374" y="349420"/>
                  </a:cubicBezTo>
                  <a:cubicBezTo>
                    <a:pt x="1492588" y="362205"/>
                    <a:pt x="1475248" y="369388"/>
                    <a:pt x="1457167" y="369388"/>
                  </a:cubicBezTo>
                  <a:lnTo>
                    <a:pt x="68175" y="369388"/>
                  </a:lnTo>
                  <a:cubicBezTo>
                    <a:pt x="50094" y="369388"/>
                    <a:pt x="32753" y="362205"/>
                    <a:pt x="19968" y="349420"/>
                  </a:cubicBezTo>
                  <a:cubicBezTo>
                    <a:pt x="7183" y="336635"/>
                    <a:pt x="0" y="319294"/>
                    <a:pt x="0" y="301213"/>
                  </a:cubicBezTo>
                  <a:lnTo>
                    <a:pt x="0" y="68175"/>
                  </a:lnTo>
                  <a:cubicBezTo>
                    <a:pt x="0" y="50094"/>
                    <a:pt x="7183" y="32753"/>
                    <a:pt x="19968" y="19968"/>
                  </a:cubicBezTo>
                  <a:cubicBezTo>
                    <a:pt x="32753" y="7183"/>
                    <a:pt x="50094" y="0"/>
                    <a:pt x="68175" y="0"/>
                  </a:cubicBezTo>
                  <a:close/>
                </a:path>
              </a:pathLst>
            </a:custGeom>
            <a:solidFill>
              <a:srgbClr val="F2F2F2"/>
            </a:solidFill>
            <a:ln w="38100" cap="rnd">
              <a:solidFill>
                <a:srgbClr val="EFB625"/>
              </a:solidFill>
              <a:prstDash val="solid"/>
              <a:round/>
            </a:ln>
          </p:spPr>
        </p:sp>
        <p:sp>
          <p:nvSpPr>
            <p:cNvPr name="TextBox 30" id="30"/>
            <p:cNvSpPr txBox="true"/>
            <p:nvPr/>
          </p:nvSpPr>
          <p:spPr>
            <a:xfrm>
              <a:off x="0" y="85725"/>
              <a:ext cx="1525342" cy="283663"/>
            </a:xfrm>
            <a:prstGeom prst="rect">
              <a:avLst/>
            </a:prstGeom>
          </p:spPr>
          <p:txBody>
            <a:bodyPr anchor="ctr" rtlCol="false" tIns="50800" lIns="50800" bIns="50800" rIns="50800"/>
            <a:lstStyle/>
            <a:p>
              <a:pPr algn="ctr">
                <a:lnSpc>
                  <a:spcPts val="1925"/>
                </a:lnSpc>
              </a:pPr>
            </a:p>
          </p:txBody>
        </p:sp>
      </p:grpSp>
      <p:sp>
        <p:nvSpPr>
          <p:cNvPr name="TextBox 31" id="31"/>
          <p:cNvSpPr txBox="true"/>
          <p:nvPr/>
        </p:nvSpPr>
        <p:spPr>
          <a:xfrm rot="0">
            <a:off x="6192395" y="3352406"/>
            <a:ext cx="5903210" cy="1085016"/>
          </a:xfrm>
          <a:prstGeom prst="rect">
            <a:avLst/>
          </a:prstGeom>
        </p:spPr>
        <p:txBody>
          <a:bodyPr anchor="t" rtlCol="false" tIns="0" lIns="0" bIns="0" rIns="0">
            <a:spAutoFit/>
          </a:bodyPr>
          <a:lstStyle/>
          <a:p>
            <a:pPr algn="l">
              <a:lnSpc>
                <a:spcPts val="4037"/>
              </a:lnSpc>
            </a:pPr>
            <a:r>
              <a:rPr lang="en-US" sz="3421" spc="-106">
                <a:solidFill>
                  <a:srgbClr val="000000"/>
                </a:solidFill>
                <a:latin typeface="Gotham 2"/>
                <a:ea typeface="Gotham 2"/>
                <a:cs typeface="Gotham 2"/>
                <a:sym typeface="Gotham 2"/>
              </a:rPr>
              <a:t>-Securing extra-curricular opportunities for students  </a:t>
            </a:r>
          </a:p>
        </p:txBody>
      </p:sp>
      <p:grpSp>
        <p:nvGrpSpPr>
          <p:cNvPr name="Group 32" id="32"/>
          <p:cNvGrpSpPr/>
          <p:nvPr/>
        </p:nvGrpSpPr>
        <p:grpSpPr>
          <a:xfrm rot="0">
            <a:off x="6050235" y="6899960"/>
            <a:ext cx="5833276" cy="1742513"/>
            <a:chOff x="0" y="0"/>
            <a:chExt cx="1536336" cy="458933"/>
          </a:xfrm>
        </p:grpSpPr>
        <p:sp>
          <p:nvSpPr>
            <p:cNvPr name="Freeform 33" id="33"/>
            <p:cNvSpPr/>
            <p:nvPr/>
          </p:nvSpPr>
          <p:spPr>
            <a:xfrm flipH="false" flipV="false" rot="0">
              <a:off x="0" y="0"/>
              <a:ext cx="1536336" cy="458933"/>
            </a:xfrm>
            <a:custGeom>
              <a:avLst/>
              <a:gdLst/>
              <a:ahLst/>
              <a:cxnLst/>
              <a:rect r="r" b="b" t="t" l="l"/>
              <a:pathLst>
                <a:path h="458933" w="1536336">
                  <a:moveTo>
                    <a:pt x="67687" y="0"/>
                  </a:moveTo>
                  <a:lnTo>
                    <a:pt x="1468649" y="0"/>
                  </a:lnTo>
                  <a:cubicBezTo>
                    <a:pt x="1506032" y="0"/>
                    <a:pt x="1536336" y="30305"/>
                    <a:pt x="1536336" y="67687"/>
                  </a:cubicBezTo>
                  <a:lnTo>
                    <a:pt x="1536336" y="391246"/>
                  </a:lnTo>
                  <a:cubicBezTo>
                    <a:pt x="1536336" y="428629"/>
                    <a:pt x="1506032" y="458933"/>
                    <a:pt x="1468649" y="458933"/>
                  </a:cubicBezTo>
                  <a:lnTo>
                    <a:pt x="67687" y="458933"/>
                  </a:lnTo>
                  <a:cubicBezTo>
                    <a:pt x="30305" y="458933"/>
                    <a:pt x="0" y="428629"/>
                    <a:pt x="0" y="391246"/>
                  </a:cubicBezTo>
                  <a:lnTo>
                    <a:pt x="0" y="67687"/>
                  </a:lnTo>
                  <a:cubicBezTo>
                    <a:pt x="0" y="30305"/>
                    <a:pt x="30305" y="0"/>
                    <a:pt x="67687" y="0"/>
                  </a:cubicBezTo>
                  <a:close/>
                </a:path>
              </a:pathLst>
            </a:custGeom>
            <a:solidFill>
              <a:srgbClr val="F2F2F2"/>
            </a:solidFill>
            <a:ln w="38100" cap="rnd">
              <a:solidFill>
                <a:srgbClr val="EFB625"/>
              </a:solidFill>
              <a:prstDash val="solid"/>
              <a:round/>
            </a:ln>
          </p:spPr>
        </p:sp>
        <p:sp>
          <p:nvSpPr>
            <p:cNvPr name="TextBox 34" id="34"/>
            <p:cNvSpPr txBox="true"/>
            <p:nvPr/>
          </p:nvSpPr>
          <p:spPr>
            <a:xfrm>
              <a:off x="0" y="85725"/>
              <a:ext cx="1536336" cy="373208"/>
            </a:xfrm>
            <a:prstGeom prst="rect">
              <a:avLst/>
            </a:prstGeom>
          </p:spPr>
          <p:txBody>
            <a:bodyPr anchor="ctr" rtlCol="false" tIns="50800" lIns="50800" bIns="50800" rIns="50800"/>
            <a:lstStyle/>
            <a:p>
              <a:pPr algn="ctr">
                <a:lnSpc>
                  <a:spcPts val="1925"/>
                </a:lnSpc>
              </a:pPr>
            </a:p>
          </p:txBody>
        </p:sp>
      </p:grpSp>
      <p:sp>
        <p:nvSpPr>
          <p:cNvPr name="TextBox 35" id="35"/>
          <p:cNvSpPr txBox="true"/>
          <p:nvPr/>
        </p:nvSpPr>
        <p:spPr>
          <a:xfrm rot="0">
            <a:off x="6192395" y="6942959"/>
            <a:ext cx="5691116" cy="1589841"/>
          </a:xfrm>
          <a:prstGeom prst="rect">
            <a:avLst/>
          </a:prstGeom>
        </p:spPr>
        <p:txBody>
          <a:bodyPr anchor="t" rtlCol="false" tIns="0" lIns="0" bIns="0" rIns="0">
            <a:spAutoFit/>
          </a:bodyPr>
          <a:lstStyle/>
          <a:p>
            <a:pPr algn="l" marL="0" indent="0" lvl="0">
              <a:lnSpc>
                <a:spcPts val="4037"/>
              </a:lnSpc>
            </a:pPr>
            <a:r>
              <a:rPr lang="en-US" sz="3421" spc="-106">
                <a:solidFill>
                  <a:srgbClr val="000000"/>
                </a:solidFill>
                <a:latin typeface="Gotham 2"/>
                <a:ea typeface="Gotham 2"/>
                <a:cs typeface="Gotham 2"/>
                <a:sym typeface="Gotham 2"/>
              </a:rPr>
              <a:t>-Training committee members of clubs, societies and student groups</a:t>
            </a:r>
          </a:p>
        </p:txBody>
      </p:sp>
      <p:grpSp>
        <p:nvGrpSpPr>
          <p:cNvPr name="Group 36" id="36"/>
          <p:cNvGrpSpPr/>
          <p:nvPr/>
        </p:nvGrpSpPr>
        <p:grpSpPr>
          <a:xfrm rot="0">
            <a:off x="6091980" y="4604526"/>
            <a:ext cx="5791532" cy="2304495"/>
            <a:chOff x="0" y="0"/>
            <a:chExt cx="1525342" cy="606945"/>
          </a:xfrm>
        </p:grpSpPr>
        <p:sp>
          <p:nvSpPr>
            <p:cNvPr name="Freeform 37" id="37"/>
            <p:cNvSpPr/>
            <p:nvPr/>
          </p:nvSpPr>
          <p:spPr>
            <a:xfrm flipH="false" flipV="false" rot="0">
              <a:off x="0" y="0"/>
              <a:ext cx="1525342" cy="606945"/>
            </a:xfrm>
            <a:custGeom>
              <a:avLst/>
              <a:gdLst/>
              <a:ahLst/>
              <a:cxnLst/>
              <a:rect r="r" b="b" t="t" l="l"/>
              <a:pathLst>
                <a:path h="606945" w="1525342">
                  <a:moveTo>
                    <a:pt x="68175" y="0"/>
                  </a:moveTo>
                  <a:lnTo>
                    <a:pt x="1457167" y="0"/>
                  </a:lnTo>
                  <a:cubicBezTo>
                    <a:pt x="1475248" y="0"/>
                    <a:pt x="1492588" y="7183"/>
                    <a:pt x="1505374" y="19968"/>
                  </a:cubicBezTo>
                  <a:cubicBezTo>
                    <a:pt x="1518159" y="32753"/>
                    <a:pt x="1525342" y="50094"/>
                    <a:pt x="1525342" y="68175"/>
                  </a:cubicBezTo>
                  <a:lnTo>
                    <a:pt x="1525342" y="538770"/>
                  </a:lnTo>
                  <a:cubicBezTo>
                    <a:pt x="1525342" y="556851"/>
                    <a:pt x="1518159" y="574192"/>
                    <a:pt x="1505374" y="586977"/>
                  </a:cubicBezTo>
                  <a:cubicBezTo>
                    <a:pt x="1492588" y="599762"/>
                    <a:pt x="1475248" y="606945"/>
                    <a:pt x="1457167" y="606945"/>
                  </a:cubicBezTo>
                  <a:lnTo>
                    <a:pt x="68175" y="606945"/>
                  </a:lnTo>
                  <a:cubicBezTo>
                    <a:pt x="50094" y="606945"/>
                    <a:pt x="32753" y="599762"/>
                    <a:pt x="19968" y="586977"/>
                  </a:cubicBezTo>
                  <a:cubicBezTo>
                    <a:pt x="7183" y="574192"/>
                    <a:pt x="0" y="556851"/>
                    <a:pt x="0" y="538770"/>
                  </a:cubicBezTo>
                  <a:lnTo>
                    <a:pt x="0" y="68175"/>
                  </a:lnTo>
                  <a:cubicBezTo>
                    <a:pt x="0" y="50094"/>
                    <a:pt x="7183" y="32753"/>
                    <a:pt x="19968" y="19968"/>
                  </a:cubicBezTo>
                  <a:cubicBezTo>
                    <a:pt x="32753" y="7183"/>
                    <a:pt x="50094" y="0"/>
                    <a:pt x="68175" y="0"/>
                  </a:cubicBezTo>
                  <a:close/>
                </a:path>
              </a:pathLst>
            </a:custGeom>
            <a:solidFill>
              <a:srgbClr val="F2F2F2"/>
            </a:solidFill>
            <a:ln w="38100" cap="rnd">
              <a:solidFill>
                <a:srgbClr val="EFB625"/>
              </a:solidFill>
              <a:prstDash val="solid"/>
              <a:round/>
            </a:ln>
          </p:spPr>
        </p:sp>
        <p:sp>
          <p:nvSpPr>
            <p:cNvPr name="TextBox 38" id="38"/>
            <p:cNvSpPr txBox="true"/>
            <p:nvPr/>
          </p:nvSpPr>
          <p:spPr>
            <a:xfrm>
              <a:off x="0" y="85725"/>
              <a:ext cx="1525342" cy="521220"/>
            </a:xfrm>
            <a:prstGeom prst="rect">
              <a:avLst/>
            </a:prstGeom>
          </p:spPr>
          <p:txBody>
            <a:bodyPr anchor="ctr" rtlCol="false" tIns="50800" lIns="50800" bIns="50800" rIns="50800"/>
            <a:lstStyle/>
            <a:p>
              <a:pPr algn="ctr">
                <a:lnSpc>
                  <a:spcPts val="1925"/>
                </a:lnSpc>
              </a:pPr>
            </a:p>
          </p:txBody>
        </p:sp>
      </p:grpSp>
      <p:sp>
        <p:nvSpPr>
          <p:cNvPr name="TextBox 39" id="39"/>
          <p:cNvSpPr txBox="true"/>
          <p:nvPr/>
        </p:nvSpPr>
        <p:spPr>
          <a:xfrm rot="0">
            <a:off x="6192395" y="4676103"/>
            <a:ext cx="5415158" cy="2094666"/>
          </a:xfrm>
          <a:prstGeom prst="rect">
            <a:avLst/>
          </a:prstGeom>
        </p:spPr>
        <p:txBody>
          <a:bodyPr anchor="t" rtlCol="false" tIns="0" lIns="0" bIns="0" rIns="0">
            <a:spAutoFit/>
          </a:bodyPr>
          <a:lstStyle/>
          <a:p>
            <a:pPr algn="l">
              <a:lnSpc>
                <a:spcPts val="4037"/>
              </a:lnSpc>
            </a:pPr>
            <a:r>
              <a:rPr lang="en-US" sz="3421" spc="-106">
                <a:solidFill>
                  <a:srgbClr val="000000"/>
                </a:solidFill>
                <a:latin typeface="Gotham 2"/>
                <a:ea typeface="Gotham 2"/>
                <a:cs typeface="Gotham 2"/>
                <a:sym typeface="Gotham 2"/>
              </a:rPr>
              <a:t>-Being the primary Full Time Officer member of the Societies and Sports Executives.</a:t>
            </a:r>
          </a:p>
        </p:txBody>
      </p:sp>
      <p:grpSp>
        <p:nvGrpSpPr>
          <p:cNvPr name="Group 40" id="40"/>
          <p:cNvGrpSpPr/>
          <p:nvPr/>
        </p:nvGrpSpPr>
        <p:grpSpPr>
          <a:xfrm rot="0">
            <a:off x="6121315" y="8642473"/>
            <a:ext cx="5833276" cy="1644527"/>
            <a:chOff x="0" y="0"/>
            <a:chExt cx="1536336" cy="433126"/>
          </a:xfrm>
        </p:grpSpPr>
        <p:sp>
          <p:nvSpPr>
            <p:cNvPr name="Freeform 41" id="41"/>
            <p:cNvSpPr/>
            <p:nvPr/>
          </p:nvSpPr>
          <p:spPr>
            <a:xfrm flipH="false" flipV="false" rot="0">
              <a:off x="0" y="0"/>
              <a:ext cx="1536336" cy="433126"/>
            </a:xfrm>
            <a:custGeom>
              <a:avLst/>
              <a:gdLst/>
              <a:ahLst/>
              <a:cxnLst/>
              <a:rect r="r" b="b" t="t" l="l"/>
              <a:pathLst>
                <a:path h="433126" w="1536336">
                  <a:moveTo>
                    <a:pt x="67687" y="0"/>
                  </a:moveTo>
                  <a:lnTo>
                    <a:pt x="1468649" y="0"/>
                  </a:lnTo>
                  <a:cubicBezTo>
                    <a:pt x="1506032" y="0"/>
                    <a:pt x="1536336" y="30305"/>
                    <a:pt x="1536336" y="67687"/>
                  </a:cubicBezTo>
                  <a:lnTo>
                    <a:pt x="1536336" y="365439"/>
                  </a:lnTo>
                  <a:cubicBezTo>
                    <a:pt x="1536336" y="402822"/>
                    <a:pt x="1506032" y="433126"/>
                    <a:pt x="1468649" y="433126"/>
                  </a:cubicBezTo>
                  <a:lnTo>
                    <a:pt x="67687" y="433126"/>
                  </a:lnTo>
                  <a:cubicBezTo>
                    <a:pt x="30305" y="433126"/>
                    <a:pt x="0" y="402822"/>
                    <a:pt x="0" y="365439"/>
                  </a:cubicBezTo>
                  <a:lnTo>
                    <a:pt x="0" y="67687"/>
                  </a:lnTo>
                  <a:cubicBezTo>
                    <a:pt x="0" y="30305"/>
                    <a:pt x="30305" y="0"/>
                    <a:pt x="67687" y="0"/>
                  </a:cubicBezTo>
                  <a:close/>
                </a:path>
              </a:pathLst>
            </a:custGeom>
            <a:solidFill>
              <a:srgbClr val="F2F2F2"/>
            </a:solidFill>
            <a:ln w="38100" cap="rnd">
              <a:solidFill>
                <a:srgbClr val="EFB625"/>
              </a:solidFill>
              <a:prstDash val="solid"/>
              <a:round/>
            </a:ln>
          </p:spPr>
        </p:sp>
        <p:sp>
          <p:nvSpPr>
            <p:cNvPr name="TextBox 42" id="42"/>
            <p:cNvSpPr txBox="true"/>
            <p:nvPr/>
          </p:nvSpPr>
          <p:spPr>
            <a:xfrm>
              <a:off x="0" y="85725"/>
              <a:ext cx="1536336" cy="347401"/>
            </a:xfrm>
            <a:prstGeom prst="rect">
              <a:avLst/>
            </a:prstGeom>
          </p:spPr>
          <p:txBody>
            <a:bodyPr anchor="ctr" rtlCol="false" tIns="50800" lIns="50800" bIns="50800" rIns="50800"/>
            <a:lstStyle/>
            <a:p>
              <a:pPr algn="ctr">
                <a:lnSpc>
                  <a:spcPts val="1925"/>
                </a:lnSpc>
              </a:pPr>
            </a:p>
          </p:txBody>
        </p:sp>
      </p:grpSp>
      <p:sp>
        <p:nvSpPr>
          <p:cNvPr name="TextBox 43" id="43"/>
          <p:cNvSpPr txBox="true"/>
          <p:nvPr/>
        </p:nvSpPr>
        <p:spPr>
          <a:xfrm rot="0">
            <a:off x="6284381" y="8680573"/>
            <a:ext cx="5949203" cy="1589841"/>
          </a:xfrm>
          <a:prstGeom prst="rect">
            <a:avLst/>
          </a:prstGeom>
        </p:spPr>
        <p:txBody>
          <a:bodyPr anchor="t" rtlCol="false" tIns="0" lIns="0" bIns="0" rIns="0">
            <a:spAutoFit/>
          </a:bodyPr>
          <a:lstStyle/>
          <a:p>
            <a:pPr algn="l" marL="0" indent="0" lvl="0">
              <a:lnSpc>
                <a:spcPts val="4037"/>
              </a:lnSpc>
            </a:pPr>
            <a:r>
              <a:rPr lang="en-US" sz="3421" spc="-106">
                <a:solidFill>
                  <a:srgbClr val="000000"/>
                </a:solidFill>
                <a:latin typeface="Gotham 2"/>
                <a:ea typeface="Gotham 2"/>
                <a:cs typeface="Gotham 2"/>
                <a:sym typeface="Gotham 2"/>
              </a:rPr>
              <a:t>-Act as Publisher of Concrete, the student newspaper </a:t>
            </a:r>
          </a:p>
        </p:txBody>
      </p:sp>
      <p:sp>
        <p:nvSpPr>
          <p:cNvPr name="TextBox 44" id="44"/>
          <p:cNvSpPr txBox="true"/>
          <p:nvPr/>
        </p:nvSpPr>
        <p:spPr>
          <a:xfrm rot="0">
            <a:off x="10779441" y="1506226"/>
            <a:ext cx="8644949" cy="930275"/>
          </a:xfrm>
          <a:prstGeom prst="rect">
            <a:avLst/>
          </a:prstGeom>
        </p:spPr>
        <p:txBody>
          <a:bodyPr anchor="t" rtlCol="false" tIns="0" lIns="0" bIns="0" rIns="0">
            <a:spAutoFit/>
          </a:bodyPr>
          <a:lstStyle/>
          <a:p>
            <a:pPr algn="ctr">
              <a:lnSpc>
                <a:spcPts val="6999"/>
              </a:lnSpc>
            </a:pPr>
            <a:r>
              <a:rPr lang="en-US" b="true" sz="6999">
                <a:solidFill>
                  <a:srgbClr val="F6F1E8"/>
                </a:solidFill>
                <a:latin typeface="Genty Sans"/>
                <a:ea typeface="Genty Sans"/>
                <a:cs typeface="Genty Sans"/>
                <a:sym typeface="Genty Sans"/>
              </a:rPr>
              <a:t>WCD!</a:t>
            </a:r>
          </a:p>
        </p:txBody>
      </p:sp>
      <p:grpSp>
        <p:nvGrpSpPr>
          <p:cNvPr name="Group 45" id="45"/>
          <p:cNvGrpSpPr/>
          <p:nvPr/>
        </p:nvGrpSpPr>
        <p:grpSpPr>
          <a:xfrm rot="0">
            <a:off x="12233584" y="3221546"/>
            <a:ext cx="5926696" cy="2225526"/>
            <a:chOff x="0" y="0"/>
            <a:chExt cx="1560940" cy="586147"/>
          </a:xfrm>
        </p:grpSpPr>
        <p:sp>
          <p:nvSpPr>
            <p:cNvPr name="Freeform 46" id="46"/>
            <p:cNvSpPr/>
            <p:nvPr/>
          </p:nvSpPr>
          <p:spPr>
            <a:xfrm flipH="false" flipV="false" rot="0">
              <a:off x="0" y="0"/>
              <a:ext cx="1560940" cy="586147"/>
            </a:xfrm>
            <a:custGeom>
              <a:avLst/>
              <a:gdLst/>
              <a:ahLst/>
              <a:cxnLst/>
              <a:rect r="r" b="b" t="t" l="l"/>
              <a:pathLst>
                <a:path h="586147" w="1560940">
                  <a:moveTo>
                    <a:pt x="66620" y="0"/>
                  </a:moveTo>
                  <a:lnTo>
                    <a:pt x="1494320" y="0"/>
                  </a:lnTo>
                  <a:cubicBezTo>
                    <a:pt x="1531114" y="0"/>
                    <a:pt x="1560940" y="29827"/>
                    <a:pt x="1560940" y="66620"/>
                  </a:cubicBezTo>
                  <a:lnTo>
                    <a:pt x="1560940" y="519526"/>
                  </a:lnTo>
                  <a:cubicBezTo>
                    <a:pt x="1560940" y="556320"/>
                    <a:pt x="1531114" y="586147"/>
                    <a:pt x="1494320" y="586147"/>
                  </a:cubicBezTo>
                  <a:lnTo>
                    <a:pt x="66620" y="586147"/>
                  </a:lnTo>
                  <a:cubicBezTo>
                    <a:pt x="29827" y="586147"/>
                    <a:pt x="0" y="556320"/>
                    <a:pt x="0" y="519526"/>
                  </a:cubicBezTo>
                  <a:lnTo>
                    <a:pt x="0" y="66620"/>
                  </a:lnTo>
                  <a:cubicBezTo>
                    <a:pt x="0" y="29827"/>
                    <a:pt x="29827" y="0"/>
                    <a:pt x="66620" y="0"/>
                  </a:cubicBezTo>
                  <a:close/>
                </a:path>
              </a:pathLst>
            </a:custGeom>
            <a:solidFill>
              <a:srgbClr val="F2F2F2"/>
            </a:solidFill>
            <a:ln w="38100" cap="rnd">
              <a:solidFill>
                <a:srgbClr val="51C1E6"/>
              </a:solidFill>
              <a:prstDash val="solid"/>
              <a:round/>
            </a:ln>
          </p:spPr>
        </p:sp>
        <p:sp>
          <p:nvSpPr>
            <p:cNvPr name="TextBox 47" id="47"/>
            <p:cNvSpPr txBox="true"/>
            <p:nvPr/>
          </p:nvSpPr>
          <p:spPr>
            <a:xfrm>
              <a:off x="0" y="85725"/>
              <a:ext cx="1560940" cy="500422"/>
            </a:xfrm>
            <a:prstGeom prst="rect">
              <a:avLst/>
            </a:prstGeom>
          </p:spPr>
          <p:txBody>
            <a:bodyPr anchor="ctr" rtlCol="false" tIns="50800" lIns="50800" bIns="50800" rIns="50800"/>
            <a:lstStyle/>
            <a:p>
              <a:pPr algn="ctr">
                <a:lnSpc>
                  <a:spcPts val="1925"/>
                </a:lnSpc>
              </a:pPr>
            </a:p>
          </p:txBody>
        </p:sp>
      </p:grpSp>
      <p:sp>
        <p:nvSpPr>
          <p:cNvPr name="Freeform 48" id="48"/>
          <p:cNvSpPr/>
          <p:nvPr/>
        </p:nvSpPr>
        <p:spPr>
          <a:xfrm flipH="false" flipV="false" rot="-1461501">
            <a:off x="10432818" y="947335"/>
            <a:ext cx="693246" cy="851083"/>
          </a:xfrm>
          <a:custGeom>
            <a:avLst/>
            <a:gdLst/>
            <a:ahLst/>
            <a:cxnLst/>
            <a:rect r="r" b="b" t="t" l="l"/>
            <a:pathLst>
              <a:path h="851083" w="693246">
                <a:moveTo>
                  <a:pt x="0" y="0"/>
                </a:moveTo>
                <a:lnTo>
                  <a:pt x="693246" y="0"/>
                </a:lnTo>
                <a:lnTo>
                  <a:pt x="693246" y="851083"/>
                </a:lnTo>
                <a:lnTo>
                  <a:pt x="0" y="85108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9" id="49"/>
          <p:cNvSpPr txBox="true"/>
          <p:nvPr/>
        </p:nvSpPr>
        <p:spPr>
          <a:xfrm rot="0">
            <a:off x="12408224" y="3266427"/>
            <a:ext cx="5790297" cy="2094666"/>
          </a:xfrm>
          <a:prstGeom prst="rect">
            <a:avLst/>
          </a:prstGeom>
        </p:spPr>
        <p:txBody>
          <a:bodyPr anchor="t" rtlCol="false" tIns="0" lIns="0" bIns="0" rIns="0">
            <a:spAutoFit/>
          </a:bodyPr>
          <a:lstStyle/>
          <a:p>
            <a:pPr algn="l">
              <a:lnSpc>
                <a:spcPts val="4037"/>
              </a:lnSpc>
            </a:pPr>
            <a:r>
              <a:rPr lang="en-US" sz="3421" spc="-106">
                <a:solidFill>
                  <a:srgbClr val="000000"/>
                </a:solidFill>
                <a:latin typeface="Gotham 2"/>
                <a:ea typeface="Gotham 2"/>
                <a:cs typeface="Gotham 2"/>
                <a:sym typeface="Gotham 2"/>
              </a:rPr>
              <a:t>- Strengthening and developing relationships between students and their local community; </a:t>
            </a:r>
          </a:p>
        </p:txBody>
      </p:sp>
      <p:grpSp>
        <p:nvGrpSpPr>
          <p:cNvPr name="Group 50" id="50"/>
          <p:cNvGrpSpPr/>
          <p:nvPr/>
        </p:nvGrpSpPr>
        <p:grpSpPr>
          <a:xfrm rot="0">
            <a:off x="12233584" y="5389667"/>
            <a:ext cx="5880847" cy="2219116"/>
            <a:chOff x="0" y="0"/>
            <a:chExt cx="1548865" cy="584459"/>
          </a:xfrm>
        </p:grpSpPr>
        <p:sp>
          <p:nvSpPr>
            <p:cNvPr name="Freeform 51" id="51"/>
            <p:cNvSpPr/>
            <p:nvPr/>
          </p:nvSpPr>
          <p:spPr>
            <a:xfrm flipH="false" flipV="false" rot="0">
              <a:off x="0" y="0"/>
              <a:ext cx="1548865" cy="584459"/>
            </a:xfrm>
            <a:custGeom>
              <a:avLst/>
              <a:gdLst/>
              <a:ahLst/>
              <a:cxnLst/>
              <a:rect r="r" b="b" t="t" l="l"/>
              <a:pathLst>
                <a:path h="584459" w="1548865">
                  <a:moveTo>
                    <a:pt x="67140" y="0"/>
                  </a:moveTo>
                  <a:lnTo>
                    <a:pt x="1481726" y="0"/>
                  </a:lnTo>
                  <a:cubicBezTo>
                    <a:pt x="1499532" y="0"/>
                    <a:pt x="1516609" y="7074"/>
                    <a:pt x="1529200" y="19665"/>
                  </a:cubicBezTo>
                  <a:cubicBezTo>
                    <a:pt x="1541792" y="32256"/>
                    <a:pt x="1548865" y="49333"/>
                    <a:pt x="1548865" y="67140"/>
                  </a:cubicBezTo>
                  <a:lnTo>
                    <a:pt x="1548865" y="517319"/>
                  </a:lnTo>
                  <a:cubicBezTo>
                    <a:pt x="1548865" y="535126"/>
                    <a:pt x="1541792" y="552203"/>
                    <a:pt x="1529200" y="564794"/>
                  </a:cubicBezTo>
                  <a:cubicBezTo>
                    <a:pt x="1516609" y="577385"/>
                    <a:pt x="1499532" y="584459"/>
                    <a:pt x="1481726" y="584459"/>
                  </a:cubicBezTo>
                  <a:lnTo>
                    <a:pt x="67140" y="584459"/>
                  </a:lnTo>
                  <a:cubicBezTo>
                    <a:pt x="49333" y="584459"/>
                    <a:pt x="32256" y="577385"/>
                    <a:pt x="19665" y="564794"/>
                  </a:cubicBezTo>
                  <a:cubicBezTo>
                    <a:pt x="7074" y="552203"/>
                    <a:pt x="0" y="535126"/>
                    <a:pt x="0" y="517319"/>
                  </a:cubicBezTo>
                  <a:lnTo>
                    <a:pt x="0" y="67140"/>
                  </a:lnTo>
                  <a:cubicBezTo>
                    <a:pt x="0" y="49333"/>
                    <a:pt x="7074" y="32256"/>
                    <a:pt x="19665" y="19665"/>
                  </a:cubicBezTo>
                  <a:cubicBezTo>
                    <a:pt x="32256" y="7074"/>
                    <a:pt x="49333" y="0"/>
                    <a:pt x="67140" y="0"/>
                  </a:cubicBezTo>
                  <a:close/>
                </a:path>
              </a:pathLst>
            </a:custGeom>
            <a:solidFill>
              <a:srgbClr val="F2F2F2"/>
            </a:solidFill>
            <a:ln w="38100" cap="rnd">
              <a:solidFill>
                <a:srgbClr val="51C1E6"/>
              </a:solidFill>
              <a:prstDash val="solid"/>
              <a:round/>
            </a:ln>
          </p:spPr>
        </p:sp>
        <p:sp>
          <p:nvSpPr>
            <p:cNvPr name="TextBox 52" id="52"/>
            <p:cNvSpPr txBox="true"/>
            <p:nvPr/>
          </p:nvSpPr>
          <p:spPr>
            <a:xfrm>
              <a:off x="0" y="85725"/>
              <a:ext cx="1548865" cy="498734"/>
            </a:xfrm>
            <a:prstGeom prst="rect">
              <a:avLst/>
            </a:prstGeom>
          </p:spPr>
          <p:txBody>
            <a:bodyPr anchor="ctr" rtlCol="false" tIns="50800" lIns="50800" bIns="50800" rIns="50800"/>
            <a:lstStyle/>
            <a:p>
              <a:pPr algn="ctr">
                <a:lnSpc>
                  <a:spcPts val="1925"/>
                </a:lnSpc>
              </a:pPr>
            </a:p>
          </p:txBody>
        </p:sp>
      </p:grpSp>
      <p:sp>
        <p:nvSpPr>
          <p:cNvPr name="TextBox 53" id="53"/>
          <p:cNvSpPr txBox="true"/>
          <p:nvPr/>
        </p:nvSpPr>
        <p:spPr>
          <a:xfrm rot="0">
            <a:off x="12408224" y="5439106"/>
            <a:ext cx="5790297" cy="2094666"/>
          </a:xfrm>
          <a:prstGeom prst="rect">
            <a:avLst/>
          </a:prstGeom>
        </p:spPr>
        <p:txBody>
          <a:bodyPr anchor="t" rtlCol="false" tIns="0" lIns="0" bIns="0" rIns="0">
            <a:spAutoFit/>
          </a:bodyPr>
          <a:lstStyle/>
          <a:p>
            <a:pPr algn="l">
              <a:lnSpc>
                <a:spcPts val="4037"/>
              </a:lnSpc>
            </a:pPr>
            <a:r>
              <a:rPr lang="en-US" sz="3421" spc="-106">
                <a:solidFill>
                  <a:srgbClr val="000000"/>
                </a:solidFill>
                <a:latin typeface="Gotham 2"/>
                <a:ea typeface="Gotham 2"/>
                <a:cs typeface="Gotham 2"/>
                <a:sym typeface="Gotham 2"/>
              </a:rPr>
              <a:t>- Being politically accountable for the Union’s welfare, advice and housing services; </a:t>
            </a:r>
          </a:p>
        </p:txBody>
      </p:sp>
      <p:grpSp>
        <p:nvGrpSpPr>
          <p:cNvPr name="Group 54" id="54"/>
          <p:cNvGrpSpPr/>
          <p:nvPr/>
        </p:nvGrpSpPr>
        <p:grpSpPr>
          <a:xfrm rot="0">
            <a:off x="12233584" y="7592482"/>
            <a:ext cx="5955604" cy="1554012"/>
            <a:chOff x="0" y="0"/>
            <a:chExt cx="1568554" cy="409287"/>
          </a:xfrm>
        </p:grpSpPr>
        <p:sp>
          <p:nvSpPr>
            <p:cNvPr name="Freeform 55" id="55"/>
            <p:cNvSpPr/>
            <p:nvPr/>
          </p:nvSpPr>
          <p:spPr>
            <a:xfrm flipH="false" flipV="false" rot="0">
              <a:off x="0" y="0"/>
              <a:ext cx="1568554" cy="409287"/>
            </a:xfrm>
            <a:custGeom>
              <a:avLst/>
              <a:gdLst/>
              <a:ahLst/>
              <a:cxnLst/>
              <a:rect r="r" b="b" t="t" l="l"/>
              <a:pathLst>
                <a:path h="409287" w="1568554">
                  <a:moveTo>
                    <a:pt x="66297" y="0"/>
                  </a:moveTo>
                  <a:lnTo>
                    <a:pt x="1502257" y="0"/>
                  </a:lnTo>
                  <a:cubicBezTo>
                    <a:pt x="1519840" y="0"/>
                    <a:pt x="1536703" y="6985"/>
                    <a:pt x="1549136" y="19418"/>
                  </a:cubicBezTo>
                  <a:cubicBezTo>
                    <a:pt x="1561569" y="31851"/>
                    <a:pt x="1568554" y="48714"/>
                    <a:pt x="1568554" y="66297"/>
                  </a:cubicBezTo>
                  <a:lnTo>
                    <a:pt x="1568554" y="342990"/>
                  </a:lnTo>
                  <a:cubicBezTo>
                    <a:pt x="1568554" y="379605"/>
                    <a:pt x="1538872" y="409287"/>
                    <a:pt x="1502257" y="409287"/>
                  </a:cubicBezTo>
                  <a:lnTo>
                    <a:pt x="66297" y="409287"/>
                  </a:lnTo>
                  <a:cubicBezTo>
                    <a:pt x="48714" y="409287"/>
                    <a:pt x="31851" y="402302"/>
                    <a:pt x="19418" y="389869"/>
                  </a:cubicBezTo>
                  <a:cubicBezTo>
                    <a:pt x="6985" y="377436"/>
                    <a:pt x="0" y="360573"/>
                    <a:pt x="0" y="342990"/>
                  </a:cubicBezTo>
                  <a:lnTo>
                    <a:pt x="0" y="66297"/>
                  </a:lnTo>
                  <a:cubicBezTo>
                    <a:pt x="0" y="48714"/>
                    <a:pt x="6985" y="31851"/>
                    <a:pt x="19418" y="19418"/>
                  </a:cubicBezTo>
                  <a:cubicBezTo>
                    <a:pt x="31851" y="6985"/>
                    <a:pt x="48714" y="0"/>
                    <a:pt x="66297" y="0"/>
                  </a:cubicBezTo>
                  <a:close/>
                </a:path>
              </a:pathLst>
            </a:custGeom>
            <a:solidFill>
              <a:srgbClr val="F2F2F2"/>
            </a:solidFill>
            <a:ln w="38100" cap="rnd">
              <a:solidFill>
                <a:srgbClr val="51C1E6"/>
              </a:solidFill>
              <a:prstDash val="solid"/>
              <a:round/>
            </a:ln>
          </p:spPr>
        </p:sp>
        <p:sp>
          <p:nvSpPr>
            <p:cNvPr name="TextBox 56" id="56"/>
            <p:cNvSpPr txBox="true"/>
            <p:nvPr/>
          </p:nvSpPr>
          <p:spPr>
            <a:xfrm>
              <a:off x="0" y="85725"/>
              <a:ext cx="1568554" cy="323562"/>
            </a:xfrm>
            <a:prstGeom prst="rect">
              <a:avLst/>
            </a:prstGeom>
          </p:spPr>
          <p:txBody>
            <a:bodyPr anchor="ctr" rtlCol="false" tIns="50800" lIns="50800" bIns="50800" rIns="50800"/>
            <a:lstStyle/>
            <a:p>
              <a:pPr algn="ctr">
                <a:lnSpc>
                  <a:spcPts val="1925"/>
                </a:lnSpc>
              </a:pPr>
            </a:p>
          </p:txBody>
        </p:sp>
      </p:grpSp>
      <p:sp>
        <p:nvSpPr>
          <p:cNvPr name="TextBox 57" id="57"/>
          <p:cNvSpPr txBox="true"/>
          <p:nvPr/>
        </p:nvSpPr>
        <p:spPr>
          <a:xfrm rot="0">
            <a:off x="12408224" y="7548900"/>
            <a:ext cx="5606325" cy="1589841"/>
          </a:xfrm>
          <a:prstGeom prst="rect">
            <a:avLst/>
          </a:prstGeom>
        </p:spPr>
        <p:txBody>
          <a:bodyPr anchor="t" rtlCol="false" tIns="0" lIns="0" bIns="0" rIns="0">
            <a:spAutoFit/>
          </a:bodyPr>
          <a:lstStyle/>
          <a:p>
            <a:pPr algn="l">
              <a:lnSpc>
                <a:spcPts val="4037"/>
              </a:lnSpc>
            </a:pPr>
            <a:r>
              <a:rPr lang="en-US" sz="3421" spc="-106">
                <a:solidFill>
                  <a:srgbClr val="000000"/>
                </a:solidFill>
                <a:latin typeface="Gotham 2"/>
                <a:ea typeface="Gotham 2"/>
                <a:cs typeface="Gotham 2"/>
                <a:sym typeface="Gotham 2"/>
              </a:rPr>
              <a:t>- Extending, promoting and defending the rights of students</a:t>
            </a:r>
          </a:p>
        </p:txBody>
      </p:sp>
      <p:grpSp>
        <p:nvGrpSpPr>
          <p:cNvPr name="Group 58" id="58"/>
          <p:cNvGrpSpPr/>
          <p:nvPr/>
        </p:nvGrpSpPr>
        <p:grpSpPr>
          <a:xfrm rot="0">
            <a:off x="12233584" y="9138741"/>
            <a:ext cx="5955604" cy="1092320"/>
            <a:chOff x="0" y="0"/>
            <a:chExt cx="1568554" cy="287689"/>
          </a:xfrm>
        </p:grpSpPr>
        <p:sp>
          <p:nvSpPr>
            <p:cNvPr name="Freeform 59" id="59"/>
            <p:cNvSpPr/>
            <p:nvPr/>
          </p:nvSpPr>
          <p:spPr>
            <a:xfrm flipH="false" flipV="false" rot="0">
              <a:off x="0" y="0"/>
              <a:ext cx="1568554" cy="287689"/>
            </a:xfrm>
            <a:custGeom>
              <a:avLst/>
              <a:gdLst/>
              <a:ahLst/>
              <a:cxnLst/>
              <a:rect r="r" b="b" t="t" l="l"/>
              <a:pathLst>
                <a:path h="287689" w="1568554">
                  <a:moveTo>
                    <a:pt x="66297" y="0"/>
                  </a:moveTo>
                  <a:lnTo>
                    <a:pt x="1502257" y="0"/>
                  </a:lnTo>
                  <a:cubicBezTo>
                    <a:pt x="1519840" y="0"/>
                    <a:pt x="1536703" y="6985"/>
                    <a:pt x="1549136" y="19418"/>
                  </a:cubicBezTo>
                  <a:cubicBezTo>
                    <a:pt x="1561569" y="31851"/>
                    <a:pt x="1568554" y="48714"/>
                    <a:pt x="1568554" y="66297"/>
                  </a:cubicBezTo>
                  <a:lnTo>
                    <a:pt x="1568554" y="221392"/>
                  </a:lnTo>
                  <a:cubicBezTo>
                    <a:pt x="1568554" y="238975"/>
                    <a:pt x="1561569" y="255838"/>
                    <a:pt x="1549136" y="268271"/>
                  </a:cubicBezTo>
                  <a:cubicBezTo>
                    <a:pt x="1536703" y="280704"/>
                    <a:pt x="1519840" y="287689"/>
                    <a:pt x="1502257" y="287689"/>
                  </a:cubicBezTo>
                  <a:lnTo>
                    <a:pt x="66297" y="287689"/>
                  </a:lnTo>
                  <a:cubicBezTo>
                    <a:pt x="48714" y="287689"/>
                    <a:pt x="31851" y="280704"/>
                    <a:pt x="19418" y="268271"/>
                  </a:cubicBezTo>
                  <a:cubicBezTo>
                    <a:pt x="6985" y="255838"/>
                    <a:pt x="0" y="238975"/>
                    <a:pt x="0" y="221392"/>
                  </a:cubicBezTo>
                  <a:lnTo>
                    <a:pt x="0" y="66297"/>
                  </a:lnTo>
                  <a:cubicBezTo>
                    <a:pt x="0" y="48714"/>
                    <a:pt x="6985" y="31851"/>
                    <a:pt x="19418" y="19418"/>
                  </a:cubicBezTo>
                  <a:cubicBezTo>
                    <a:pt x="31851" y="6985"/>
                    <a:pt x="48714" y="0"/>
                    <a:pt x="66297" y="0"/>
                  </a:cubicBezTo>
                  <a:close/>
                </a:path>
              </a:pathLst>
            </a:custGeom>
            <a:solidFill>
              <a:srgbClr val="F2F2F2"/>
            </a:solidFill>
            <a:ln w="38100" cap="rnd">
              <a:solidFill>
                <a:srgbClr val="51C1E6"/>
              </a:solidFill>
              <a:prstDash val="solid"/>
              <a:round/>
            </a:ln>
          </p:spPr>
        </p:sp>
        <p:sp>
          <p:nvSpPr>
            <p:cNvPr name="TextBox 60" id="60"/>
            <p:cNvSpPr txBox="true"/>
            <p:nvPr/>
          </p:nvSpPr>
          <p:spPr>
            <a:xfrm>
              <a:off x="0" y="85725"/>
              <a:ext cx="1568554" cy="201964"/>
            </a:xfrm>
            <a:prstGeom prst="rect">
              <a:avLst/>
            </a:prstGeom>
          </p:spPr>
          <p:txBody>
            <a:bodyPr anchor="ctr" rtlCol="false" tIns="50800" lIns="50800" bIns="50800" rIns="50800"/>
            <a:lstStyle/>
            <a:p>
              <a:pPr algn="ctr">
                <a:lnSpc>
                  <a:spcPts val="1925"/>
                </a:lnSpc>
              </a:pPr>
            </a:p>
          </p:txBody>
        </p:sp>
      </p:grpSp>
      <p:sp>
        <p:nvSpPr>
          <p:cNvPr name="TextBox 61" id="61"/>
          <p:cNvSpPr txBox="true"/>
          <p:nvPr/>
        </p:nvSpPr>
        <p:spPr>
          <a:xfrm rot="0">
            <a:off x="12408224" y="9109055"/>
            <a:ext cx="5606325" cy="1085016"/>
          </a:xfrm>
          <a:prstGeom prst="rect">
            <a:avLst/>
          </a:prstGeom>
        </p:spPr>
        <p:txBody>
          <a:bodyPr anchor="t" rtlCol="false" tIns="0" lIns="0" bIns="0" rIns="0">
            <a:spAutoFit/>
          </a:bodyPr>
          <a:lstStyle/>
          <a:p>
            <a:pPr algn="l">
              <a:lnSpc>
                <a:spcPts val="4037"/>
              </a:lnSpc>
            </a:pPr>
            <a:r>
              <a:rPr lang="en-US" sz="3421" spc="-106">
                <a:solidFill>
                  <a:srgbClr val="000000"/>
                </a:solidFill>
                <a:latin typeface="Gotham 2"/>
                <a:ea typeface="Gotham 2"/>
                <a:cs typeface="Gotham 2"/>
                <a:sym typeface="Gotham 2"/>
              </a:rPr>
              <a:t>-Being the main link to the NUS' Union Welfare Zone</a:t>
            </a:r>
          </a:p>
        </p:txBody>
      </p:sp>
      <p:sp>
        <p:nvSpPr>
          <p:cNvPr name="Freeform 62" id="62"/>
          <p:cNvSpPr/>
          <p:nvPr/>
        </p:nvSpPr>
        <p:spPr>
          <a:xfrm flipH="false" flipV="false" rot="424431">
            <a:off x="5030998" y="7958582"/>
            <a:ext cx="693246" cy="851083"/>
          </a:xfrm>
          <a:custGeom>
            <a:avLst/>
            <a:gdLst/>
            <a:ahLst/>
            <a:cxnLst/>
            <a:rect r="r" b="b" t="t" l="l"/>
            <a:pathLst>
              <a:path h="851083" w="693246">
                <a:moveTo>
                  <a:pt x="0" y="0"/>
                </a:moveTo>
                <a:lnTo>
                  <a:pt x="693246" y="0"/>
                </a:lnTo>
                <a:lnTo>
                  <a:pt x="693246" y="851083"/>
                </a:lnTo>
                <a:lnTo>
                  <a:pt x="0" y="85108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3" id="63"/>
          <p:cNvSpPr/>
          <p:nvPr/>
        </p:nvSpPr>
        <p:spPr>
          <a:xfrm flipH="false" flipV="false" rot="424431">
            <a:off x="11468303" y="8041116"/>
            <a:ext cx="693246" cy="851083"/>
          </a:xfrm>
          <a:custGeom>
            <a:avLst/>
            <a:gdLst/>
            <a:ahLst/>
            <a:cxnLst/>
            <a:rect r="r" b="b" t="t" l="l"/>
            <a:pathLst>
              <a:path h="851083" w="693246">
                <a:moveTo>
                  <a:pt x="0" y="0"/>
                </a:moveTo>
                <a:lnTo>
                  <a:pt x="693245" y="0"/>
                </a:lnTo>
                <a:lnTo>
                  <a:pt x="693245" y="851083"/>
                </a:lnTo>
                <a:lnTo>
                  <a:pt x="0" y="85108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4" id="64"/>
          <p:cNvSpPr/>
          <p:nvPr/>
        </p:nvSpPr>
        <p:spPr>
          <a:xfrm flipH="false" flipV="false" rot="424431">
            <a:off x="17674187" y="8255934"/>
            <a:ext cx="693246" cy="851083"/>
          </a:xfrm>
          <a:custGeom>
            <a:avLst/>
            <a:gdLst/>
            <a:ahLst/>
            <a:cxnLst/>
            <a:rect r="r" b="b" t="t" l="l"/>
            <a:pathLst>
              <a:path h="851083" w="693246">
                <a:moveTo>
                  <a:pt x="0" y="0"/>
                </a:moveTo>
                <a:lnTo>
                  <a:pt x="693246" y="0"/>
                </a:lnTo>
                <a:lnTo>
                  <a:pt x="693246" y="851083"/>
                </a:lnTo>
                <a:lnTo>
                  <a:pt x="0" y="85108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5" id="65"/>
          <p:cNvSpPr/>
          <p:nvPr/>
        </p:nvSpPr>
        <p:spPr>
          <a:xfrm flipH="false" flipV="false" rot="-4595706">
            <a:off x="16912677" y="1213542"/>
            <a:ext cx="693246" cy="851083"/>
          </a:xfrm>
          <a:custGeom>
            <a:avLst/>
            <a:gdLst/>
            <a:ahLst/>
            <a:cxnLst/>
            <a:rect r="r" b="b" t="t" l="l"/>
            <a:pathLst>
              <a:path h="851083" w="693246">
                <a:moveTo>
                  <a:pt x="0" y="0"/>
                </a:moveTo>
                <a:lnTo>
                  <a:pt x="693246" y="0"/>
                </a:lnTo>
                <a:lnTo>
                  <a:pt x="693246" y="851083"/>
                </a:lnTo>
                <a:lnTo>
                  <a:pt x="0" y="85108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301" r="-1828" b="-16301"/>
            </a:stretch>
          </a:blipFill>
        </p:spPr>
      </p:sp>
      <p:sp>
        <p:nvSpPr>
          <p:cNvPr name="Freeform 3" id="3"/>
          <p:cNvSpPr/>
          <p:nvPr/>
        </p:nvSpPr>
        <p:spPr>
          <a:xfrm flipH="false" flipV="false" rot="0">
            <a:off x="7888741" y="7615575"/>
            <a:ext cx="693246" cy="851083"/>
          </a:xfrm>
          <a:custGeom>
            <a:avLst/>
            <a:gdLst/>
            <a:ahLst/>
            <a:cxnLst/>
            <a:rect r="r" b="b" t="t" l="l"/>
            <a:pathLst>
              <a:path h="851083" w="693246">
                <a:moveTo>
                  <a:pt x="0" y="0"/>
                </a:moveTo>
                <a:lnTo>
                  <a:pt x="693246" y="0"/>
                </a:lnTo>
                <a:lnTo>
                  <a:pt x="693246" y="851083"/>
                </a:lnTo>
                <a:lnTo>
                  <a:pt x="0" y="85108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1653113" y="177009"/>
            <a:ext cx="8644949" cy="2924149"/>
            <a:chOff x="0" y="0"/>
            <a:chExt cx="11526598" cy="3898865"/>
          </a:xfrm>
        </p:grpSpPr>
        <p:sp>
          <p:nvSpPr>
            <p:cNvPr name="Freeform 5" id="5"/>
            <p:cNvSpPr/>
            <p:nvPr/>
          </p:nvSpPr>
          <p:spPr>
            <a:xfrm flipH="false" flipV="false" rot="0">
              <a:off x="2730584" y="0"/>
              <a:ext cx="6065430" cy="3898865"/>
            </a:xfrm>
            <a:custGeom>
              <a:avLst/>
              <a:gdLst/>
              <a:ahLst/>
              <a:cxnLst/>
              <a:rect r="r" b="b" t="t" l="l"/>
              <a:pathLst>
                <a:path h="3898865" w="6065430">
                  <a:moveTo>
                    <a:pt x="0" y="0"/>
                  </a:moveTo>
                  <a:lnTo>
                    <a:pt x="6065430" y="0"/>
                  </a:lnTo>
                  <a:lnTo>
                    <a:pt x="6065430" y="3898865"/>
                  </a:lnTo>
                  <a:lnTo>
                    <a:pt x="0" y="3898865"/>
                  </a:lnTo>
                  <a:lnTo>
                    <a:pt x="0" y="0"/>
                  </a:lnTo>
                  <a:close/>
                </a:path>
              </a:pathLst>
            </a:custGeom>
            <a:blipFill>
              <a:blip r:embed="rId5">
                <a:extLst>
                  <a:ext uri="{96DAC541-7B7A-43D3-8B79-37D633B846F1}">
                    <asvg:svgBlip xmlns:asvg="http://schemas.microsoft.com/office/drawing/2016/SVG/main" r:embed="rId6"/>
                  </a:ext>
                </a:extLst>
              </a:blip>
              <a:stretch>
                <a:fillRect l="-7958" t="0" r="0" b="0"/>
              </a:stretch>
            </a:blipFill>
          </p:spPr>
        </p:sp>
        <p:sp>
          <p:nvSpPr>
            <p:cNvPr name="TextBox 6" id="6"/>
            <p:cNvSpPr txBox="true"/>
            <p:nvPr/>
          </p:nvSpPr>
          <p:spPr>
            <a:xfrm rot="0">
              <a:off x="0" y="1589465"/>
              <a:ext cx="11526598" cy="1284817"/>
            </a:xfrm>
            <a:prstGeom prst="rect">
              <a:avLst/>
            </a:prstGeom>
          </p:spPr>
          <p:txBody>
            <a:bodyPr anchor="t" rtlCol="false" tIns="0" lIns="0" bIns="0" rIns="0">
              <a:spAutoFit/>
            </a:bodyPr>
            <a:lstStyle/>
            <a:p>
              <a:pPr algn="ctr">
                <a:lnSpc>
                  <a:spcPts val="6999"/>
                </a:lnSpc>
              </a:pPr>
              <a:r>
                <a:rPr lang="en-US" b="true" sz="6999">
                  <a:solidFill>
                    <a:srgbClr val="F6F1E8"/>
                  </a:solidFill>
                  <a:latin typeface="Genty Sans"/>
                  <a:ea typeface="Genty Sans"/>
                  <a:cs typeface="Genty Sans"/>
                  <a:sym typeface="Genty Sans"/>
                </a:rPr>
                <a:t>UG!</a:t>
              </a:r>
            </a:p>
          </p:txBody>
        </p:sp>
      </p:grpSp>
      <p:sp>
        <p:nvSpPr>
          <p:cNvPr name="TextBox 7" id="7"/>
          <p:cNvSpPr txBox="true"/>
          <p:nvPr/>
        </p:nvSpPr>
        <p:spPr>
          <a:xfrm rot="0">
            <a:off x="5213603" y="1889661"/>
            <a:ext cx="8644949" cy="930275"/>
          </a:xfrm>
          <a:prstGeom prst="rect">
            <a:avLst/>
          </a:prstGeom>
        </p:spPr>
        <p:txBody>
          <a:bodyPr anchor="t" rtlCol="false" tIns="0" lIns="0" bIns="0" rIns="0">
            <a:spAutoFit/>
          </a:bodyPr>
          <a:lstStyle/>
          <a:p>
            <a:pPr algn="ctr">
              <a:lnSpc>
                <a:spcPts val="6999"/>
              </a:lnSpc>
            </a:pPr>
            <a:r>
              <a:rPr lang="en-US" b="true" sz="6999">
                <a:solidFill>
                  <a:srgbClr val="F6F1E8"/>
                </a:solidFill>
                <a:latin typeface="Genty Sans"/>
                <a:ea typeface="Genty Sans"/>
                <a:cs typeface="Genty Sans"/>
                <a:sym typeface="Genty Sans"/>
              </a:rPr>
              <a:t>A&amp;O!</a:t>
            </a:r>
          </a:p>
        </p:txBody>
      </p:sp>
      <p:sp>
        <p:nvSpPr>
          <p:cNvPr name="Freeform 8" id="8"/>
          <p:cNvSpPr/>
          <p:nvPr/>
        </p:nvSpPr>
        <p:spPr>
          <a:xfrm flipH="false" flipV="false" rot="0">
            <a:off x="6869464" y="277858"/>
            <a:ext cx="4549073" cy="2924149"/>
          </a:xfrm>
          <a:custGeom>
            <a:avLst/>
            <a:gdLst/>
            <a:ahLst/>
            <a:cxnLst/>
            <a:rect r="r" b="b" t="t" l="l"/>
            <a:pathLst>
              <a:path h="2924149" w="4549073">
                <a:moveTo>
                  <a:pt x="0" y="0"/>
                </a:moveTo>
                <a:lnTo>
                  <a:pt x="4549072" y="0"/>
                </a:lnTo>
                <a:lnTo>
                  <a:pt x="4549072" y="2924149"/>
                </a:lnTo>
                <a:lnTo>
                  <a:pt x="0" y="2924149"/>
                </a:lnTo>
                <a:lnTo>
                  <a:pt x="0" y="0"/>
                </a:lnTo>
                <a:close/>
              </a:path>
            </a:pathLst>
          </a:custGeom>
          <a:blipFill>
            <a:blip r:embed="rId7">
              <a:extLst>
                <a:ext uri="{96DAC541-7B7A-43D3-8B79-37D633B846F1}">
                  <asvg:svgBlip xmlns:asvg="http://schemas.microsoft.com/office/drawing/2016/SVG/main" r:embed="rId8"/>
                </a:ext>
              </a:extLst>
            </a:blip>
            <a:stretch>
              <a:fillRect l="-7958" t="0" r="0" b="0"/>
            </a:stretch>
          </a:blipFill>
        </p:spPr>
      </p:sp>
      <p:sp>
        <p:nvSpPr>
          <p:cNvPr name="TextBox 9" id="9"/>
          <p:cNvSpPr txBox="true"/>
          <p:nvPr/>
        </p:nvSpPr>
        <p:spPr>
          <a:xfrm rot="0">
            <a:off x="4821526" y="1471390"/>
            <a:ext cx="8644949" cy="930275"/>
          </a:xfrm>
          <a:prstGeom prst="rect">
            <a:avLst/>
          </a:prstGeom>
        </p:spPr>
        <p:txBody>
          <a:bodyPr anchor="t" rtlCol="false" tIns="0" lIns="0" bIns="0" rIns="0">
            <a:spAutoFit/>
          </a:bodyPr>
          <a:lstStyle/>
          <a:p>
            <a:pPr algn="ctr">
              <a:lnSpc>
                <a:spcPts val="6999"/>
              </a:lnSpc>
            </a:pPr>
            <a:r>
              <a:rPr lang="en-US" b="true" sz="6999">
                <a:solidFill>
                  <a:srgbClr val="F6F1E8"/>
                </a:solidFill>
                <a:latin typeface="Genty Sans"/>
                <a:ea typeface="Genty Sans"/>
                <a:cs typeface="Genty Sans"/>
                <a:sym typeface="Genty Sans"/>
              </a:rPr>
              <a:t>PG!</a:t>
            </a:r>
          </a:p>
        </p:txBody>
      </p:sp>
      <p:sp>
        <p:nvSpPr>
          <p:cNvPr name="Freeform 10" id="10"/>
          <p:cNvSpPr/>
          <p:nvPr/>
        </p:nvSpPr>
        <p:spPr>
          <a:xfrm flipH="false" flipV="false" rot="0">
            <a:off x="13112425" y="277858"/>
            <a:ext cx="4619655" cy="2969519"/>
          </a:xfrm>
          <a:custGeom>
            <a:avLst/>
            <a:gdLst/>
            <a:ahLst/>
            <a:cxnLst/>
            <a:rect r="r" b="b" t="t" l="l"/>
            <a:pathLst>
              <a:path h="2969519" w="4619655">
                <a:moveTo>
                  <a:pt x="0" y="0"/>
                </a:moveTo>
                <a:lnTo>
                  <a:pt x="4619655" y="0"/>
                </a:lnTo>
                <a:lnTo>
                  <a:pt x="4619655" y="2969519"/>
                </a:lnTo>
                <a:lnTo>
                  <a:pt x="0" y="2969519"/>
                </a:lnTo>
                <a:lnTo>
                  <a:pt x="0" y="0"/>
                </a:lnTo>
                <a:close/>
              </a:path>
            </a:pathLst>
          </a:custGeom>
          <a:blipFill>
            <a:blip r:embed="rId9">
              <a:extLst>
                <a:ext uri="{96DAC541-7B7A-43D3-8B79-37D633B846F1}">
                  <asvg:svgBlip xmlns:asvg="http://schemas.microsoft.com/office/drawing/2016/SVG/main" r:embed="rId10"/>
                </a:ext>
              </a:extLst>
            </a:blip>
            <a:stretch>
              <a:fillRect l="-7958" t="0" r="0" b="0"/>
            </a:stretch>
          </a:blipFill>
        </p:spPr>
      </p:sp>
      <p:grpSp>
        <p:nvGrpSpPr>
          <p:cNvPr name="Group 11" id="11"/>
          <p:cNvGrpSpPr/>
          <p:nvPr/>
        </p:nvGrpSpPr>
        <p:grpSpPr>
          <a:xfrm rot="0">
            <a:off x="67045" y="3221546"/>
            <a:ext cx="5146558" cy="1837486"/>
            <a:chOff x="0" y="0"/>
            <a:chExt cx="1355472" cy="483947"/>
          </a:xfrm>
        </p:grpSpPr>
        <p:sp>
          <p:nvSpPr>
            <p:cNvPr name="Freeform 12" id="12"/>
            <p:cNvSpPr/>
            <p:nvPr/>
          </p:nvSpPr>
          <p:spPr>
            <a:xfrm flipH="false" flipV="false" rot="0">
              <a:off x="0" y="0"/>
              <a:ext cx="1355472" cy="483947"/>
            </a:xfrm>
            <a:custGeom>
              <a:avLst/>
              <a:gdLst/>
              <a:ahLst/>
              <a:cxnLst/>
              <a:rect r="r" b="b" t="t" l="l"/>
              <a:pathLst>
                <a:path h="483947" w="1355472">
                  <a:moveTo>
                    <a:pt x="76719" y="0"/>
                  </a:moveTo>
                  <a:lnTo>
                    <a:pt x="1278753" y="0"/>
                  </a:lnTo>
                  <a:cubicBezTo>
                    <a:pt x="1299100" y="0"/>
                    <a:pt x="1318614" y="8083"/>
                    <a:pt x="1333002" y="22470"/>
                  </a:cubicBezTo>
                  <a:cubicBezTo>
                    <a:pt x="1347389" y="36858"/>
                    <a:pt x="1355472" y="56372"/>
                    <a:pt x="1355472" y="76719"/>
                  </a:cubicBezTo>
                  <a:lnTo>
                    <a:pt x="1355472" y="407228"/>
                  </a:lnTo>
                  <a:cubicBezTo>
                    <a:pt x="1355472" y="449599"/>
                    <a:pt x="1321124" y="483947"/>
                    <a:pt x="1278753" y="483947"/>
                  </a:cubicBezTo>
                  <a:lnTo>
                    <a:pt x="76719" y="483947"/>
                  </a:lnTo>
                  <a:cubicBezTo>
                    <a:pt x="56372" y="483947"/>
                    <a:pt x="36858" y="475864"/>
                    <a:pt x="22470" y="461476"/>
                  </a:cubicBezTo>
                  <a:cubicBezTo>
                    <a:pt x="8083" y="447089"/>
                    <a:pt x="0" y="427575"/>
                    <a:pt x="0" y="407228"/>
                  </a:cubicBezTo>
                  <a:lnTo>
                    <a:pt x="0" y="76719"/>
                  </a:lnTo>
                  <a:cubicBezTo>
                    <a:pt x="0" y="56372"/>
                    <a:pt x="8083" y="36858"/>
                    <a:pt x="22470" y="22470"/>
                  </a:cubicBezTo>
                  <a:cubicBezTo>
                    <a:pt x="36858" y="8083"/>
                    <a:pt x="56372" y="0"/>
                    <a:pt x="76719" y="0"/>
                  </a:cubicBezTo>
                  <a:close/>
                </a:path>
              </a:pathLst>
            </a:custGeom>
            <a:solidFill>
              <a:srgbClr val="F2F2F2"/>
            </a:solidFill>
            <a:ln w="38100" cap="rnd">
              <a:solidFill>
                <a:srgbClr val="DC2253"/>
              </a:solidFill>
              <a:prstDash val="solid"/>
              <a:round/>
            </a:ln>
          </p:spPr>
        </p:sp>
        <p:sp>
          <p:nvSpPr>
            <p:cNvPr name="TextBox 13" id="13"/>
            <p:cNvSpPr txBox="true"/>
            <p:nvPr/>
          </p:nvSpPr>
          <p:spPr>
            <a:xfrm>
              <a:off x="0" y="85725"/>
              <a:ext cx="1355472" cy="398222"/>
            </a:xfrm>
            <a:prstGeom prst="rect">
              <a:avLst/>
            </a:prstGeom>
          </p:spPr>
          <p:txBody>
            <a:bodyPr anchor="ctr" rtlCol="false" tIns="50800" lIns="50800" bIns="50800" rIns="50800"/>
            <a:lstStyle/>
            <a:p>
              <a:pPr algn="ctr">
                <a:lnSpc>
                  <a:spcPts val="1925"/>
                </a:lnSpc>
              </a:pPr>
            </a:p>
          </p:txBody>
        </p:sp>
      </p:grpSp>
      <p:grpSp>
        <p:nvGrpSpPr>
          <p:cNvPr name="Group 14" id="14"/>
          <p:cNvGrpSpPr/>
          <p:nvPr/>
        </p:nvGrpSpPr>
        <p:grpSpPr>
          <a:xfrm rot="0">
            <a:off x="96083" y="5059031"/>
            <a:ext cx="5146558" cy="1309760"/>
            <a:chOff x="0" y="0"/>
            <a:chExt cx="1355472" cy="344957"/>
          </a:xfrm>
        </p:grpSpPr>
        <p:sp>
          <p:nvSpPr>
            <p:cNvPr name="Freeform 15" id="15"/>
            <p:cNvSpPr/>
            <p:nvPr/>
          </p:nvSpPr>
          <p:spPr>
            <a:xfrm flipH="false" flipV="false" rot="0">
              <a:off x="0" y="0"/>
              <a:ext cx="1355472" cy="344957"/>
            </a:xfrm>
            <a:custGeom>
              <a:avLst/>
              <a:gdLst/>
              <a:ahLst/>
              <a:cxnLst/>
              <a:rect r="r" b="b" t="t" l="l"/>
              <a:pathLst>
                <a:path h="344957" w="1355472">
                  <a:moveTo>
                    <a:pt x="76719" y="0"/>
                  </a:moveTo>
                  <a:lnTo>
                    <a:pt x="1278753" y="0"/>
                  </a:lnTo>
                  <a:cubicBezTo>
                    <a:pt x="1299100" y="0"/>
                    <a:pt x="1318614" y="8083"/>
                    <a:pt x="1333002" y="22470"/>
                  </a:cubicBezTo>
                  <a:cubicBezTo>
                    <a:pt x="1347389" y="36858"/>
                    <a:pt x="1355472" y="56372"/>
                    <a:pt x="1355472" y="76719"/>
                  </a:cubicBezTo>
                  <a:lnTo>
                    <a:pt x="1355472" y="268238"/>
                  </a:lnTo>
                  <a:cubicBezTo>
                    <a:pt x="1355472" y="288586"/>
                    <a:pt x="1347389" y="308099"/>
                    <a:pt x="1333002" y="322487"/>
                  </a:cubicBezTo>
                  <a:cubicBezTo>
                    <a:pt x="1318614" y="336874"/>
                    <a:pt x="1299100" y="344957"/>
                    <a:pt x="1278753" y="344957"/>
                  </a:cubicBezTo>
                  <a:lnTo>
                    <a:pt x="76719" y="344957"/>
                  </a:lnTo>
                  <a:cubicBezTo>
                    <a:pt x="56372" y="344957"/>
                    <a:pt x="36858" y="336874"/>
                    <a:pt x="22470" y="322487"/>
                  </a:cubicBezTo>
                  <a:cubicBezTo>
                    <a:pt x="8083" y="308099"/>
                    <a:pt x="0" y="288586"/>
                    <a:pt x="0" y="268238"/>
                  </a:cubicBezTo>
                  <a:lnTo>
                    <a:pt x="0" y="76719"/>
                  </a:lnTo>
                  <a:cubicBezTo>
                    <a:pt x="0" y="56372"/>
                    <a:pt x="8083" y="36858"/>
                    <a:pt x="22470" y="22470"/>
                  </a:cubicBezTo>
                  <a:cubicBezTo>
                    <a:pt x="36858" y="8083"/>
                    <a:pt x="56372" y="0"/>
                    <a:pt x="76719" y="0"/>
                  </a:cubicBezTo>
                  <a:close/>
                </a:path>
              </a:pathLst>
            </a:custGeom>
            <a:solidFill>
              <a:srgbClr val="F2F2F2"/>
            </a:solidFill>
            <a:ln w="38100" cap="rnd">
              <a:solidFill>
                <a:srgbClr val="DC2253"/>
              </a:solidFill>
              <a:prstDash val="solid"/>
              <a:round/>
            </a:ln>
          </p:spPr>
        </p:sp>
        <p:sp>
          <p:nvSpPr>
            <p:cNvPr name="TextBox 16" id="16"/>
            <p:cNvSpPr txBox="true"/>
            <p:nvPr/>
          </p:nvSpPr>
          <p:spPr>
            <a:xfrm>
              <a:off x="0" y="85725"/>
              <a:ext cx="1355472" cy="259232"/>
            </a:xfrm>
            <a:prstGeom prst="rect">
              <a:avLst/>
            </a:prstGeom>
          </p:spPr>
          <p:txBody>
            <a:bodyPr anchor="ctr" rtlCol="false" tIns="50800" lIns="50800" bIns="50800" rIns="50800"/>
            <a:lstStyle/>
            <a:p>
              <a:pPr algn="ctr">
                <a:lnSpc>
                  <a:spcPts val="1925"/>
                </a:lnSpc>
              </a:pPr>
            </a:p>
          </p:txBody>
        </p:sp>
      </p:grpSp>
      <p:sp>
        <p:nvSpPr>
          <p:cNvPr name="TextBox 17" id="17"/>
          <p:cNvSpPr txBox="true"/>
          <p:nvPr/>
        </p:nvSpPr>
        <p:spPr>
          <a:xfrm rot="0">
            <a:off x="309341" y="5095875"/>
            <a:ext cx="5007819" cy="1205246"/>
          </a:xfrm>
          <a:prstGeom prst="rect">
            <a:avLst/>
          </a:prstGeom>
        </p:spPr>
        <p:txBody>
          <a:bodyPr anchor="t" rtlCol="false" tIns="0" lIns="0" bIns="0" rIns="0">
            <a:spAutoFit/>
          </a:bodyPr>
          <a:lstStyle/>
          <a:p>
            <a:pPr algn="l" marL="0" indent="0" lvl="0">
              <a:lnSpc>
                <a:spcPts val="3068"/>
              </a:lnSpc>
            </a:pPr>
            <a:r>
              <a:rPr lang="en-US" sz="2600" spc="-80">
                <a:solidFill>
                  <a:srgbClr val="000000"/>
                </a:solidFill>
                <a:latin typeface="Gotham 2"/>
                <a:ea typeface="Gotham 2"/>
                <a:cs typeface="Gotham 2"/>
                <a:sym typeface="Gotham 2"/>
              </a:rPr>
              <a:t>Being the primary Full Time Officer member of the Education Sub-Committee. </a:t>
            </a:r>
          </a:p>
        </p:txBody>
      </p:sp>
      <p:grpSp>
        <p:nvGrpSpPr>
          <p:cNvPr name="Group 18" id="18"/>
          <p:cNvGrpSpPr/>
          <p:nvPr/>
        </p:nvGrpSpPr>
        <p:grpSpPr>
          <a:xfrm rot="0">
            <a:off x="102754" y="8324607"/>
            <a:ext cx="5214406" cy="1902035"/>
            <a:chOff x="0" y="0"/>
            <a:chExt cx="1373342" cy="500947"/>
          </a:xfrm>
        </p:grpSpPr>
        <p:sp>
          <p:nvSpPr>
            <p:cNvPr name="Freeform 19" id="19"/>
            <p:cNvSpPr/>
            <p:nvPr/>
          </p:nvSpPr>
          <p:spPr>
            <a:xfrm flipH="false" flipV="false" rot="0">
              <a:off x="0" y="0"/>
              <a:ext cx="1373342" cy="500947"/>
            </a:xfrm>
            <a:custGeom>
              <a:avLst/>
              <a:gdLst/>
              <a:ahLst/>
              <a:cxnLst/>
              <a:rect r="r" b="b" t="t" l="l"/>
              <a:pathLst>
                <a:path h="500947" w="1373342">
                  <a:moveTo>
                    <a:pt x="75721" y="0"/>
                  </a:moveTo>
                  <a:lnTo>
                    <a:pt x="1297621" y="0"/>
                  </a:lnTo>
                  <a:cubicBezTo>
                    <a:pt x="1317703" y="0"/>
                    <a:pt x="1336963" y="7978"/>
                    <a:pt x="1351164" y="22178"/>
                  </a:cubicBezTo>
                  <a:cubicBezTo>
                    <a:pt x="1365364" y="36378"/>
                    <a:pt x="1373342" y="55638"/>
                    <a:pt x="1373342" y="75721"/>
                  </a:cubicBezTo>
                  <a:lnTo>
                    <a:pt x="1373342" y="425227"/>
                  </a:lnTo>
                  <a:cubicBezTo>
                    <a:pt x="1373342" y="467046"/>
                    <a:pt x="1339440" y="500947"/>
                    <a:pt x="1297621" y="500947"/>
                  </a:cubicBezTo>
                  <a:lnTo>
                    <a:pt x="75721" y="500947"/>
                  </a:lnTo>
                  <a:cubicBezTo>
                    <a:pt x="55638" y="500947"/>
                    <a:pt x="36378" y="492970"/>
                    <a:pt x="22178" y="478769"/>
                  </a:cubicBezTo>
                  <a:cubicBezTo>
                    <a:pt x="7978" y="464569"/>
                    <a:pt x="0" y="445309"/>
                    <a:pt x="0" y="425227"/>
                  </a:cubicBezTo>
                  <a:lnTo>
                    <a:pt x="0" y="75721"/>
                  </a:lnTo>
                  <a:cubicBezTo>
                    <a:pt x="0" y="55638"/>
                    <a:pt x="7978" y="36378"/>
                    <a:pt x="22178" y="22178"/>
                  </a:cubicBezTo>
                  <a:cubicBezTo>
                    <a:pt x="36378" y="7978"/>
                    <a:pt x="55638" y="0"/>
                    <a:pt x="75721" y="0"/>
                  </a:cubicBezTo>
                  <a:close/>
                </a:path>
              </a:pathLst>
            </a:custGeom>
            <a:solidFill>
              <a:srgbClr val="F2F2F2"/>
            </a:solidFill>
            <a:ln w="38100" cap="rnd">
              <a:solidFill>
                <a:srgbClr val="DC2253"/>
              </a:solidFill>
              <a:prstDash val="solid"/>
              <a:round/>
            </a:ln>
          </p:spPr>
        </p:sp>
        <p:sp>
          <p:nvSpPr>
            <p:cNvPr name="TextBox 20" id="20"/>
            <p:cNvSpPr txBox="true"/>
            <p:nvPr/>
          </p:nvSpPr>
          <p:spPr>
            <a:xfrm>
              <a:off x="0" y="85725"/>
              <a:ext cx="1373342" cy="415222"/>
            </a:xfrm>
            <a:prstGeom prst="rect">
              <a:avLst/>
            </a:prstGeom>
          </p:spPr>
          <p:txBody>
            <a:bodyPr anchor="ctr" rtlCol="false" tIns="50800" lIns="50800" bIns="50800" rIns="50800"/>
            <a:lstStyle/>
            <a:p>
              <a:pPr algn="ctr">
                <a:lnSpc>
                  <a:spcPts val="1925"/>
                </a:lnSpc>
              </a:pPr>
            </a:p>
          </p:txBody>
        </p:sp>
      </p:grpSp>
      <p:sp>
        <p:nvSpPr>
          <p:cNvPr name="TextBox 21" id="21"/>
          <p:cNvSpPr txBox="true"/>
          <p:nvPr/>
        </p:nvSpPr>
        <p:spPr>
          <a:xfrm rot="0">
            <a:off x="258114" y="8368887"/>
            <a:ext cx="4984527" cy="1830626"/>
          </a:xfrm>
          <a:prstGeom prst="rect">
            <a:avLst/>
          </a:prstGeom>
        </p:spPr>
        <p:txBody>
          <a:bodyPr anchor="t" rtlCol="false" tIns="0" lIns="0" bIns="0" rIns="0">
            <a:spAutoFit/>
          </a:bodyPr>
          <a:lstStyle/>
          <a:p>
            <a:pPr algn="l" marL="0" indent="0" lvl="0">
              <a:lnSpc>
                <a:spcPts val="2798"/>
              </a:lnSpc>
            </a:pPr>
            <a:r>
              <a:rPr lang="en-US" sz="2371" spc="-73">
                <a:solidFill>
                  <a:srgbClr val="000000"/>
                </a:solidFill>
                <a:latin typeface="Gotham 2"/>
                <a:ea typeface="Gotham 2"/>
                <a:cs typeface="Gotham 2"/>
                <a:sym typeface="Gotham 2"/>
              </a:rPr>
              <a:t>-Having responsibility for developing, supporting and training undergraduate student representatives from across the University; </a:t>
            </a:r>
          </a:p>
        </p:txBody>
      </p:sp>
      <p:grpSp>
        <p:nvGrpSpPr>
          <p:cNvPr name="Group 22" id="22"/>
          <p:cNvGrpSpPr/>
          <p:nvPr/>
        </p:nvGrpSpPr>
        <p:grpSpPr>
          <a:xfrm rot="0">
            <a:off x="96083" y="6368791"/>
            <a:ext cx="5221078" cy="1981046"/>
            <a:chOff x="0" y="0"/>
            <a:chExt cx="1375099" cy="521757"/>
          </a:xfrm>
        </p:grpSpPr>
        <p:sp>
          <p:nvSpPr>
            <p:cNvPr name="Freeform 23" id="23"/>
            <p:cNvSpPr/>
            <p:nvPr/>
          </p:nvSpPr>
          <p:spPr>
            <a:xfrm flipH="false" flipV="false" rot="0">
              <a:off x="0" y="0"/>
              <a:ext cx="1375099" cy="521757"/>
            </a:xfrm>
            <a:custGeom>
              <a:avLst/>
              <a:gdLst/>
              <a:ahLst/>
              <a:cxnLst/>
              <a:rect r="r" b="b" t="t" l="l"/>
              <a:pathLst>
                <a:path h="521757" w="1375099">
                  <a:moveTo>
                    <a:pt x="75624" y="0"/>
                  </a:moveTo>
                  <a:lnTo>
                    <a:pt x="1299475" y="0"/>
                  </a:lnTo>
                  <a:cubicBezTo>
                    <a:pt x="1319531" y="0"/>
                    <a:pt x="1338767" y="7967"/>
                    <a:pt x="1352949" y="22150"/>
                  </a:cubicBezTo>
                  <a:cubicBezTo>
                    <a:pt x="1367131" y="36332"/>
                    <a:pt x="1375099" y="55567"/>
                    <a:pt x="1375099" y="75624"/>
                  </a:cubicBezTo>
                  <a:lnTo>
                    <a:pt x="1375099" y="446133"/>
                  </a:lnTo>
                  <a:cubicBezTo>
                    <a:pt x="1375099" y="466190"/>
                    <a:pt x="1367131" y="485425"/>
                    <a:pt x="1352949" y="499607"/>
                  </a:cubicBezTo>
                  <a:cubicBezTo>
                    <a:pt x="1338767" y="513789"/>
                    <a:pt x="1319531" y="521757"/>
                    <a:pt x="1299475" y="521757"/>
                  </a:cubicBezTo>
                  <a:lnTo>
                    <a:pt x="75624" y="521757"/>
                  </a:lnTo>
                  <a:cubicBezTo>
                    <a:pt x="55567" y="521757"/>
                    <a:pt x="36332" y="513789"/>
                    <a:pt x="22150" y="499607"/>
                  </a:cubicBezTo>
                  <a:cubicBezTo>
                    <a:pt x="7967" y="485425"/>
                    <a:pt x="0" y="466190"/>
                    <a:pt x="0" y="446133"/>
                  </a:cubicBezTo>
                  <a:lnTo>
                    <a:pt x="0" y="75624"/>
                  </a:lnTo>
                  <a:cubicBezTo>
                    <a:pt x="0" y="55567"/>
                    <a:pt x="7967" y="36332"/>
                    <a:pt x="22150" y="22150"/>
                  </a:cubicBezTo>
                  <a:cubicBezTo>
                    <a:pt x="36332" y="7967"/>
                    <a:pt x="55567" y="0"/>
                    <a:pt x="75624" y="0"/>
                  </a:cubicBezTo>
                  <a:close/>
                </a:path>
              </a:pathLst>
            </a:custGeom>
            <a:solidFill>
              <a:srgbClr val="F2F2F2"/>
            </a:solidFill>
            <a:ln w="38100" cap="rnd">
              <a:solidFill>
                <a:srgbClr val="DC2253"/>
              </a:solidFill>
              <a:prstDash val="solid"/>
              <a:round/>
            </a:ln>
          </p:spPr>
        </p:sp>
        <p:sp>
          <p:nvSpPr>
            <p:cNvPr name="TextBox 24" id="24"/>
            <p:cNvSpPr txBox="true"/>
            <p:nvPr/>
          </p:nvSpPr>
          <p:spPr>
            <a:xfrm>
              <a:off x="0" y="85725"/>
              <a:ext cx="1375099" cy="436032"/>
            </a:xfrm>
            <a:prstGeom prst="rect">
              <a:avLst/>
            </a:prstGeom>
          </p:spPr>
          <p:txBody>
            <a:bodyPr anchor="ctr" rtlCol="false" tIns="50800" lIns="50800" bIns="50800" rIns="50800"/>
            <a:lstStyle/>
            <a:p>
              <a:pPr algn="ctr">
                <a:lnSpc>
                  <a:spcPts val="1925"/>
                </a:lnSpc>
              </a:pPr>
            </a:p>
          </p:txBody>
        </p:sp>
      </p:grpSp>
      <p:sp>
        <p:nvSpPr>
          <p:cNvPr name="TextBox 25" id="25"/>
          <p:cNvSpPr txBox="true"/>
          <p:nvPr/>
        </p:nvSpPr>
        <p:spPr>
          <a:xfrm rot="0">
            <a:off x="250711" y="3275952"/>
            <a:ext cx="5129526" cy="1735454"/>
          </a:xfrm>
          <a:prstGeom prst="rect">
            <a:avLst/>
          </a:prstGeom>
        </p:spPr>
        <p:txBody>
          <a:bodyPr anchor="t" rtlCol="false" tIns="0" lIns="0" bIns="0" rIns="0">
            <a:spAutoFit/>
          </a:bodyPr>
          <a:lstStyle/>
          <a:p>
            <a:pPr algn="l" marL="0" indent="0" lvl="0">
              <a:lnSpc>
                <a:spcPts val="3341"/>
              </a:lnSpc>
            </a:pPr>
            <a:r>
              <a:rPr lang="en-US" sz="2831" spc="-87">
                <a:solidFill>
                  <a:srgbClr val="000000"/>
                </a:solidFill>
                <a:latin typeface="Gotham 2"/>
                <a:ea typeface="Gotham 2"/>
                <a:cs typeface="Gotham 2"/>
                <a:sym typeface="Gotham 2"/>
              </a:rPr>
              <a:t>Being the voice of UEA students on undergraduate education and access to the University; </a:t>
            </a:r>
          </a:p>
        </p:txBody>
      </p:sp>
      <p:sp>
        <p:nvSpPr>
          <p:cNvPr name="Freeform 26" id="26"/>
          <p:cNvSpPr/>
          <p:nvPr/>
        </p:nvSpPr>
        <p:spPr>
          <a:xfrm flipH="false" flipV="false" rot="-562096">
            <a:off x="5008544" y="2623862"/>
            <a:ext cx="693246" cy="851083"/>
          </a:xfrm>
          <a:custGeom>
            <a:avLst/>
            <a:gdLst/>
            <a:ahLst/>
            <a:cxnLst/>
            <a:rect r="r" b="b" t="t" l="l"/>
            <a:pathLst>
              <a:path h="851083" w="693246">
                <a:moveTo>
                  <a:pt x="0" y="0"/>
                </a:moveTo>
                <a:lnTo>
                  <a:pt x="693246" y="0"/>
                </a:lnTo>
                <a:lnTo>
                  <a:pt x="693246" y="851083"/>
                </a:lnTo>
                <a:lnTo>
                  <a:pt x="0" y="85108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27" id="27"/>
          <p:cNvGrpSpPr/>
          <p:nvPr/>
        </p:nvGrpSpPr>
        <p:grpSpPr>
          <a:xfrm rot="0">
            <a:off x="6023394" y="3247377"/>
            <a:ext cx="5860117" cy="1602544"/>
            <a:chOff x="0" y="0"/>
            <a:chExt cx="1543405" cy="422069"/>
          </a:xfrm>
        </p:grpSpPr>
        <p:sp>
          <p:nvSpPr>
            <p:cNvPr name="Freeform 28" id="28"/>
            <p:cNvSpPr/>
            <p:nvPr/>
          </p:nvSpPr>
          <p:spPr>
            <a:xfrm flipH="false" flipV="false" rot="0">
              <a:off x="0" y="0"/>
              <a:ext cx="1543405" cy="422069"/>
            </a:xfrm>
            <a:custGeom>
              <a:avLst/>
              <a:gdLst/>
              <a:ahLst/>
              <a:cxnLst/>
              <a:rect r="r" b="b" t="t" l="l"/>
              <a:pathLst>
                <a:path h="422069" w="1543405">
                  <a:moveTo>
                    <a:pt x="67377" y="0"/>
                  </a:moveTo>
                  <a:lnTo>
                    <a:pt x="1476028" y="0"/>
                  </a:lnTo>
                  <a:cubicBezTo>
                    <a:pt x="1513240" y="0"/>
                    <a:pt x="1543405" y="30166"/>
                    <a:pt x="1543405" y="67377"/>
                  </a:cubicBezTo>
                  <a:lnTo>
                    <a:pt x="1543405" y="354692"/>
                  </a:lnTo>
                  <a:cubicBezTo>
                    <a:pt x="1543405" y="391904"/>
                    <a:pt x="1513240" y="422069"/>
                    <a:pt x="1476028" y="422069"/>
                  </a:cubicBezTo>
                  <a:lnTo>
                    <a:pt x="67377" y="422069"/>
                  </a:lnTo>
                  <a:cubicBezTo>
                    <a:pt x="30166" y="422069"/>
                    <a:pt x="0" y="391904"/>
                    <a:pt x="0" y="354692"/>
                  </a:cubicBezTo>
                  <a:lnTo>
                    <a:pt x="0" y="67377"/>
                  </a:lnTo>
                  <a:cubicBezTo>
                    <a:pt x="0" y="30166"/>
                    <a:pt x="30166" y="0"/>
                    <a:pt x="67377" y="0"/>
                  </a:cubicBezTo>
                  <a:close/>
                </a:path>
              </a:pathLst>
            </a:custGeom>
            <a:solidFill>
              <a:srgbClr val="F2F2F2"/>
            </a:solidFill>
            <a:ln w="38100" cap="rnd">
              <a:solidFill>
                <a:srgbClr val="C4D20A"/>
              </a:solidFill>
              <a:prstDash val="solid"/>
              <a:round/>
            </a:ln>
          </p:spPr>
        </p:sp>
        <p:sp>
          <p:nvSpPr>
            <p:cNvPr name="TextBox 29" id="29"/>
            <p:cNvSpPr txBox="true"/>
            <p:nvPr/>
          </p:nvSpPr>
          <p:spPr>
            <a:xfrm>
              <a:off x="0" y="85725"/>
              <a:ext cx="1543405" cy="336344"/>
            </a:xfrm>
            <a:prstGeom prst="rect">
              <a:avLst/>
            </a:prstGeom>
          </p:spPr>
          <p:txBody>
            <a:bodyPr anchor="ctr" rtlCol="false" tIns="50800" lIns="50800" bIns="50800" rIns="50800"/>
            <a:lstStyle/>
            <a:p>
              <a:pPr algn="ctr">
                <a:lnSpc>
                  <a:spcPts val="1925"/>
                </a:lnSpc>
              </a:pPr>
            </a:p>
          </p:txBody>
        </p:sp>
      </p:grpSp>
      <p:grpSp>
        <p:nvGrpSpPr>
          <p:cNvPr name="Group 30" id="30"/>
          <p:cNvGrpSpPr/>
          <p:nvPr/>
        </p:nvGrpSpPr>
        <p:grpSpPr>
          <a:xfrm rot="0">
            <a:off x="6050235" y="6899960"/>
            <a:ext cx="5833276" cy="2031686"/>
            <a:chOff x="0" y="0"/>
            <a:chExt cx="1536336" cy="535094"/>
          </a:xfrm>
        </p:grpSpPr>
        <p:sp>
          <p:nvSpPr>
            <p:cNvPr name="Freeform 31" id="31"/>
            <p:cNvSpPr/>
            <p:nvPr/>
          </p:nvSpPr>
          <p:spPr>
            <a:xfrm flipH="false" flipV="false" rot="0">
              <a:off x="0" y="0"/>
              <a:ext cx="1536336" cy="535094"/>
            </a:xfrm>
            <a:custGeom>
              <a:avLst/>
              <a:gdLst/>
              <a:ahLst/>
              <a:cxnLst/>
              <a:rect r="r" b="b" t="t" l="l"/>
              <a:pathLst>
                <a:path h="535094" w="1536336">
                  <a:moveTo>
                    <a:pt x="67687" y="0"/>
                  </a:moveTo>
                  <a:lnTo>
                    <a:pt x="1468649" y="0"/>
                  </a:lnTo>
                  <a:cubicBezTo>
                    <a:pt x="1506032" y="0"/>
                    <a:pt x="1536336" y="30305"/>
                    <a:pt x="1536336" y="67687"/>
                  </a:cubicBezTo>
                  <a:lnTo>
                    <a:pt x="1536336" y="467407"/>
                  </a:lnTo>
                  <a:cubicBezTo>
                    <a:pt x="1536336" y="504790"/>
                    <a:pt x="1506032" y="535094"/>
                    <a:pt x="1468649" y="535094"/>
                  </a:cubicBezTo>
                  <a:lnTo>
                    <a:pt x="67687" y="535094"/>
                  </a:lnTo>
                  <a:cubicBezTo>
                    <a:pt x="30305" y="535094"/>
                    <a:pt x="0" y="504790"/>
                    <a:pt x="0" y="467407"/>
                  </a:cubicBezTo>
                  <a:lnTo>
                    <a:pt x="0" y="67687"/>
                  </a:lnTo>
                  <a:cubicBezTo>
                    <a:pt x="0" y="30305"/>
                    <a:pt x="30305" y="0"/>
                    <a:pt x="67687" y="0"/>
                  </a:cubicBezTo>
                  <a:close/>
                </a:path>
              </a:pathLst>
            </a:custGeom>
            <a:solidFill>
              <a:srgbClr val="F2F2F2"/>
            </a:solidFill>
            <a:ln w="38100" cap="rnd">
              <a:solidFill>
                <a:srgbClr val="C4D20A"/>
              </a:solidFill>
              <a:prstDash val="solid"/>
              <a:round/>
            </a:ln>
          </p:spPr>
        </p:sp>
        <p:sp>
          <p:nvSpPr>
            <p:cNvPr name="TextBox 32" id="32"/>
            <p:cNvSpPr txBox="true"/>
            <p:nvPr/>
          </p:nvSpPr>
          <p:spPr>
            <a:xfrm>
              <a:off x="0" y="85725"/>
              <a:ext cx="1536336" cy="449369"/>
            </a:xfrm>
            <a:prstGeom prst="rect">
              <a:avLst/>
            </a:prstGeom>
          </p:spPr>
          <p:txBody>
            <a:bodyPr anchor="ctr" rtlCol="false" tIns="50800" lIns="50800" bIns="50800" rIns="50800"/>
            <a:lstStyle/>
            <a:p>
              <a:pPr algn="ctr">
                <a:lnSpc>
                  <a:spcPts val="1925"/>
                </a:lnSpc>
              </a:pPr>
            </a:p>
          </p:txBody>
        </p:sp>
      </p:grpSp>
      <p:grpSp>
        <p:nvGrpSpPr>
          <p:cNvPr name="Group 33" id="33"/>
          <p:cNvGrpSpPr/>
          <p:nvPr/>
        </p:nvGrpSpPr>
        <p:grpSpPr>
          <a:xfrm rot="0">
            <a:off x="6036815" y="4868971"/>
            <a:ext cx="5833276" cy="2040050"/>
            <a:chOff x="0" y="0"/>
            <a:chExt cx="1536336" cy="537297"/>
          </a:xfrm>
        </p:grpSpPr>
        <p:sp>
          <p:nvSpPr>
            <p:cNvPr name="Freeform 34" id="34"/>
            <p:cNvSpPr/>
            <p:nvPr/>
          </p:nvSpPr>
          <p:spPr>
            <a:xfrm flipH="false" flipV="false" rot="0">
              <a:off x="0" y="0"/>
              <a:ext cx="1536336" cy="537297"/>
            </a:xfrm>
            <a:custGeom>
              <a:avLst/>
              <a:gdLst/>
              <a:ahLst/>
              <a:cxnLst/>
              <a:rect r="r" b="b" t="t" l="l"/>
              <a:pathLst>
                <a:path h="537297" w="1536336">
                  <a:moveTo>
                    <a:pt x="67687" y="0"/>
                  </a:moveTo>
                  <a:lnTo>
                    <a:pt x="1468649" y="0"/>
                  </a:lnTo>
                  <a:cubicBezTo>
                    <a:pt x="1506032" y="0"/>
                    <a:pt x="1536336" y="30305"/>
                    <a:pt x="1536336" y="67687"/>
                  </a:cubicBezTo>
                  <a:lnTo>
                    <a:pt x="1536336" y="469610"/>
                  </a:lnTo>
                  <a:cubicBezTo>
                    <a:pt x="1536336" y="506992"/>
                    <a:pt x="1506032" y="537297"/>
                    <a:pt x="1468649" y="537297"/>
                  </a:cubicBezTo>
                  <a:lnTo>
                    <a:pt x="67687" y="537297"/>
                  </a:lnTo>
                  <a:cubicBezTo>
                    <a:pt x="30305" y="537297"/>
                    <a:pt x="0" y="506992"/>
                    <a:pt x="0" y="469610"/>
                  </a:cubicBezTo>
                  <a:lnTo>
                    <a:pt x="0" y="67687"/>
                  </a:lnTo>
                  <a:cubicBezTo>
                    <a:pt x="0" y="30305"/>
                    <a:pt x="30305" y="0"/>
                    <a:pt x="67687" y="0"/>
                  </a:cubicBezTo>
                  <a:close/>
                </a:path>
              </a:pathLst>
            </a:custGeom>
            <a:solidFill>
              <a:srgbClr val="F2F2F2"/>
            </a:solidFill>
            <a:ln w="38100" cap="rnd">
              <a:solidFill>
                <a:srgbClr val="C4D20A"/>
              </a:solidFill>
              <a:prstDash val="solid"/>
              <a:round/>
            </a:ln>
          </p:spPr>
        </p:sp>
        <p:sp>
          <p:nvSpPr>
            <p:cNvPr name="TextBox 35" id="35"/>
            <p:cNvSpPr txBox="true"/>
            <p:nvPr/>
          </p:nvSpPr>
          <p:spPr>
            <a:xfrm>
              <a:off x="0" y="85725"/>
              <a:ext cx="1536336" cy="451572"/>
            </a:xfrm>
            <a:prstGeom prst="rect">
              <a:avLst/>
            </a:prstGeom>
          </p:spPr>
          <p:txBody>
            <a:bodyPr anchor="ctr" rtlCol="false" tIns="50800" lIns="50800" bIns="50800" rIns="50800"/>
            <a:lstStyle/>
            <a:p>
              <a:pPr algn="ctr">
                <a:lnSpc>
                  <a:spcPts val="1925"/>
                </a:lnSpc>
              </a:pPr>
            </a:p>
          </p:txBody>
        </p:sp>
      </p:grpSp>
      <p:grpSp>
        <p:nvGrpSpPr>
          <p:cNvPr name="Group 36" id="36"/>
          <p:cNvGrpSpPr/>
          <p:nvPr/>
        </p:nvGrpSpPr>
        <p:grpSpPr>
          <a:xfrm rot="0">
            <a:off x="6050235" y="8950696"/>
            <a:ext cx="5904356" cy="1336304"/>
            <a:chOff x="0" y="0"/>
            <a:chExt cx="1555057" cy="351948"/>
          </a:xfrm>
        </p:grpSpPr>
        <p:sp>
          <p:nvSpPr>
            <p:cNvPr name="Freeform 37" id="37"/>
            <p:cNvSpPr/>
            <p:nvPr/>
          </p:nvSpPr>
          <p:spPr>
            <a:xfrm flipH="false" flipV="false" rot="0">
              <a:off x="0" y="0"/>
              <a:ext cx="1555057" cy="351948"/>
            </a:xfrm>
            <a:custGeom>
              <a:avLst/>
              <a:gdLst/>
              <a:ahLst/>
              <a:cxnLst/>
              <a:rect r="r" b="b" t="t" l="l"/>
              <a:pathLst>
                <a:path h="351948" w="1555057">
                  <a:moveTo>
                    <a:pt x="66872" y="0"/>
                  </a:moveTo>
                  <a:lnTo>
                    <a:pt x="1488184" y="0"/>
                  </a:lnTo>
                  <a:cubicBezTo>
                    <a:pt x="1525117" y="0"/>
                    <a:pt x="1555057" y="29940"/>
                    <a:pt x="1555057" y="66872"/>
                  </a:cubicBezTo>
                  <a:lnTo>
                    <a:pt x="1555057" y="285076"/>
                  </a:lnTo>
                  <a:cubicBezTo>
                    <a:pt x="1555057" y="322009"/>
                    <a:pt x="1525117" y="351948"/>
                    <a:pt x="1488184" y="351948"/>
                  </a:cubicBezTo>
                  <a:lnTo>
                    <a:pt x="66872" y="351948"/>
                  </a:lnTo>
                  <a:cubicBezTo>
                    <a:pt x="29940" y="351948"/>
                    <a:pt x="0" y="322009"/>
                    <a:pt x="0" y="285076"/>
                  </a:cubicBezTo>
                  <a:lnTo>
                    <a:pt x="0" y="66872"/>
                  </a:lnTo>
                  <a:cubicBezTo>
                    <a:pt x="0" y="29940"/>
                    <a:pt x="29940" y="0"/>
                    <a:pt x="66872" y="0"/>
                  </a:cubicBezTo>
                  <a:close/>
                </a:path>
              </a:pathLst>
            </a:custGeom>
            <a:solidFill>
              <a:srgbClr val="F2F2F2"/>
            </a:solidFill>
            <a:ln w="38100" cap="rnd">
              <a:solidFill>
                <a:srgbClr val="C4D20A"/>
              </a:solidFill>
              <a:prstDash val="solid"/>
              <a:round/>
            </a:ln>
          </p:spPr>
        </p:sp>
        <p:sp>
          <p:nvSpPr>
            <p:cNvPr name="TextBox 38" id="38"/>
            <p:cNvSpPr txBox="true"/>
            <p:nvPr/>
          </p:nvSpPr>
          <p:spPr>
            <a:xfrm>
              <a:off x="0" y="85725"/>
              <a:ext cx="1555057" cy="266223"/>
            </a:xfrm>
            <a:prstGeom prst="rect">
              <a:avLst/>
            </a:prstGeom>
          </p:spPr>
          <p:txBody>
            <a:bodyPr anchor="ctr" rtlCol="false" tIns="50800" lIns="50800" bIns="50800" rIns="50800"/>
            <a:lstStyle/>
            <a:p>
              <a:pPr algn="ctr">
                <a:lnSpc>
                  <a:spcPts val="1925"/>
                </a:lnSpc>
              </a:pPr>
            </a:p>
          </p:txBody>
        </p:sp>
      </p:grpSp>
      <p:sp>
        <p:nvSpPr>
          <p:cNvPr name="TextBox 39" id="39"/>
          <p:cNvSpPr txBox="true"/>
          <p:nvPr/>
        </p:nvSpPr>
        <p:spPr>
          <a:xfrm rot="0">
            <a:off x="13078581" y="1403507"/>
            <a:ext cx="4288037" cy="1247788"/>
          </a:xfrm>
          <a:prstGeom prst="rect">
            <a:avLst/>
          </a:prstGeom>
        </p:spPr>
        <p:txBody>
          <a:bodyPr anchor="t" rtlCol="false" tIns="0" lIns="0" bIns="0" rIns="0">
            <a:spAutoFit/>
          </a:bodyPr>
          <a:lstStyle/>
          <a:p>
            <a:pPr algn="ctr">
              <a:lnSpc>
                <a:spcPts val="4788"/>
              </a:lnSpc>
            </a:pPr>
            <a:r>
              <a:rPr lang="en-US" b="true" sz="4788">
                <a:solidFill>
                  <a:srgbClr val="F6F1E8"/>
                </a:solidFill>
                <a:latin typeface="Genty Sans"/>
                <a:ea typeface="Genty Sans"/>
                <a:cs typeface="Genty Sans"/>
                <a:sym typeface="Genty Sans"/>
              </a:rPr>
              <a:t>Women’s Officer!</a:t>
            </a:r>
          </a:p>
        </p:txBody>
      </p:sp>
      <p:grpSp>
        <p:nvGrpSpPr>
          <p:cNvPr name="Group 40" id="40"/>
          <p:cNvGrpSpPr/>
          <p:nvPr/>
        </p:nvGrpSpPr>
        <p:grpSpPr>
          <a:xfrm rot="0">
            <a:off x="12233584" y="3221546"/>
            <a:ext cx="5926696" cy="2225526"/>
            <a:chOff x="0" y="0"/>
            <a:chExt cx="1560940" cy="586147"/>
          </a:xfrm>
        </p:grpSpPr>
        <p:sp>
          <p:nvSpPr>
            <p:cNvPr name="Freeform 41" id="41"/>
            <p:cNvSpPr/>
            <p:nvPr/>
          </p:nvSpPr>
          <p:spPr>
            <a:xfrm flipH="false" flipV="false" rot="0">
              <a:off x="0" y="0"/>
              <a:ext cx="1560940" cy="586147"/>
            </a:xfrm>
            <a:custGeom>
              <a:avLst/>
              <a:gdLst/>
              <a:ahLst/>
              <a:cxnLst/>
              <a:rect r="r" b="b" t="t" l="l"/>
              <a:pathLst>
                <a:path h="586147" w="1560940">
                  <a:moveTo>
                    <a:pt x="66620" y="0"/>
                  </a:moveTo>
                  <a:lnTo>
                    <a:pt x="1494320" y="0"/>
                  </a:lnTo>
                  <a:cubicBezTo>
                    <a:pt x="1531114" y="0"/>
                    <a:pt x="1560940" y="29827"/>
                    <a:pt x="1560940" y="66620"/>
                  </a:cubicBezTo>
                  <a:lnTo>
                    <a:pt x="1560940" y="519526"/>
                  </a:lnTo>
                  <a:cubicBezTo>
                    <a:pt x="1560940" y="556320"/>
                    <a:pt x="1531114" y="586147"/>
                    <a:pt x="1494320" y="586147"/>
                  </a:cubicBezTo>
                  <a:lnTo>
                    <a:pt x="66620" y="586147"/>
                  </a:lnTo>
                  <a:cubicBezTo>
                    <a:pt x="29827" y="586147"/>
                    <a:pt x="0" y="556320"/>
                    <a:pt x="0" y="519526"/>
                  </a:cubicBezTo>
                  <a:lnTo>
                    <a:pt x="0" y="66620"/>
                  </a:lnTo>
                  <a:cubicBezTo>
                    <a:pt x="0" y="29827"/>
                    <a:pt x="29827" y="0"/>
                    <a:pt x="66620" y="0"/>
                  </a:cubicBezTo>
                  <a:close/>
                </a:path>
              </a:pathLst>
            </a:custGeom>
            <a:solidFill>
              <a:srgbClr val="F2F2F2"/>
            </a:solidFill>
            <a:ln w="38100" cap="rnd">
              <a:solidFill>
                <a:srgbClr val="EE7600"/>
              </a:solidFill>
              <a:prstDash val="solid"/>
              <a:round/>
            </a:ln>
          </p:spPr>
        </p:sp>
        <p:sp>
          <p:nvSpPr>
            <p:cNvPr name="TextBox 42" id="42"/>
            <p:cNvSpPr txBox="true"/>
            <p:nvPr/>
          </p:nvSpPr>
          <p:spPr>
            <a:xfrm>
              <a:off x="0" y="85725"/>
              <a:ext cx="1560940" cy="500422"/>
            </a:xfrm>
            <a:prstGeom prst="rect">
              <a:avLst/>
            </a:prstGeom>
          </p:spPr>
          <p:txBody>
            <a:bodyPr anchor="ctr" rtlCol="false" tIns="50800" lIns="50800" bIns="50800" rIns="50800"/>
            <a:lstStyle/>
            <a:p>
              <a:pPr algn="ctr">
                <a:lnSpc>
                  <a:spcPts val="1925"/>
                </a:lnSpc>
              </a:pPr>
            </a:p>
          </p:txBody>
        </p:sp>
      </p:grpSp>
      <p:sp>
        <p:nvSpPr>
          <p:cNvPr name="Freeform 43" id="43"/>
          <p:cNvSpPr/>
          <p:nvPr/>
        </p:nvSpPr>
        <p:spPr>
          <a:xfrm flipH="false" flipV="false" rot="-1461501">
            <a:off x="10432818" y="947335"/>
            <a:ext cx="693246" cy="851083"/>
          </a:xfrm>
          <a:custGeom>
            <a:avLst/>
            <a:gdLst/>
            <a:ahLst/>
            <a:cxnLst/>
            <a:rect r="r" b="b" t="t" l="l"/>
            <a:pathLst>
              <a:path h="851083" w="693246">
                <a:moveTo>
                  <a:pt x="0" y="0"/>
                </a:moveTo>
                <a:lnTo>
                  <a:pt x="693246" y="0"/>
                </a:lnTo>
                <a:lnTo>
                  <a:pt x="693246" y="851083"/>
                </a:lnTo>
                <a:lnTo>
                  <a:pt x="0" y="85108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4" id="44"/>
          <p:cNvGrpSpPr/>
          <p:nvPr/>
        </p:nvGrpSpPr>
        <p:grpSpPr>
          <a:xfrm rot="0">
            <a:off x="12233584" y="5447071"/>
            <a:ext cx="5880847" cy="979124"/>
            <a:chOff x="0" y="0"/>
            <a:chExt cx="1548865" cy="257876"/>
          </a:xfrm>
        </p:grpSpPr>
        <p:sp>
          <p:nvSpPr>
            <p:cNvPr name="Freeform 45" id="45"/>
            <p:cNvSpPr/>
            <p:nvPr/>
          </p:nvSpPr>
          <p:spPr>
            <a:xfrm flipH="false" flipV="false" rot="0">
              <a:off x="0" y="0"/>
              <a:ext cx="1548865" cy="257876"/>
            </a:xfrm>
            <a:custGeom>
              <a:avLst/>
              <a:gdLst/>
              <a:ahLst/>
              <a:cxnLst/>
              <a:rect r="r" b="b" t="t" l="l"/>
              <a:pathLst>
                <a:path h="257876" w="1548865">
                  <a:moveTo>
                    <a:pt x="67140" y="0"/>
                  </a:moveTo>
                  <a:lnTo>
                    <a:pt x="1481726" y="0"/>
                  </a:lnTo>
                  <a:cubicBezTo>
                    <a:pt x="1499532" y="0"/>
                    <a:pt x="1516609" y="7074"/>
                    <a:pt x="1529200" y="19665"/>
                  </a:cubicBezTo>
                  <a:cubicBezTo>
                    <a:pt x="1541792" y="32256"/>
                    <a:pt x="1548865" y="49333"/>
                    <a:pt x="1548865" y="67140"/>
                  </a:cubicBezTo>
                  <a:lnTo>
                    <a:pt x="1548865" y="190737"/>
                  </a:lnTo>
                  <a:cubicBezTo>
                    <a:pt x="1548865" y="208543"/>
                    <a:pt x="1541792" y="225620"/>
                    <a:pt x="1529200" y="238211"/>
                  </a:cubicBezTo>
                  <a:cubicBezTo>
                    <a:pt x="1516609" y="250803"/>
                    <a:pt x="1499532" y="257876"/>
                    <a:pt x="1481726" y="257876"/>
                  </a:cubicBezTo>
                  <a:lnTo>
                    <a:pt x="67140" y="257876"/>
                  </a:lnTo>
                  <a:cubicBezTo>
                    <a:pt x="49333" y="257876"/>
                    <a:pt x="32256" y="250803"/>
                    <a:pt x="19665" y="238211"/>
                  </a:cubicBezTo>
                  <a:cubicBezTo>
                    <a:pt x="7074" y="225620"/>
                    <a:pt x="0" y="208543"/>
                    <a:pt x="0" y="190737"/>
                  </a:cubicBezTo>
                  <a:lnTo>
                    <a:pt x="0" y="67140"/>
                  </a:lnTo>
                  <a:cubicBezTo>
                    <a:pt x="0" y="49333"/>
                    <a:pt x="7074" y="32256"/>
                    <a:pt x="19665" y="19665"/>
                  </a:cubicBezTo>
                  <a:cubicBezTo>
                    <a:pt x="32256" y="7074"/>
                    <a:pt x="49333" y="0"/>
                    <a:pt x="67140" y="0"/>
                  </a:cubicBezTo>
                  <a:close/>
                </a:path>
              </a:pathLst>
            </a:custGeom>
            <a:solidFill>
              <a:srgbClr val="F2F2F2"/>
            </a:solidFill>
            <a:ln w="38100" cap="rnd">
              <a:solidFill>
                <a:srgbClr val="EE7600"/>
              </a:solidFill>
              <a:prstDash val="solid"/>
              <a:round/>
            </a:ln>
          </p:spPr>
        </p:sp>
        <p:sp>
          <p:nvSpPr>
            <p:cNvPr name="TextBox 46" id="46"/>
            <p:cNvSpPr txBox="true"/>
            <p:nvPr/>
          </p:nvSpPr>
          <p:spPr>
            <a:xfrm>
              <a:off x="0" y="85725"/>
              <a:ext cx="1548865" cy="172151"/>
            </a:xfrm>
            <a:prstGeom prst="rect">
              <a:avLst/>
            </a:prstGeom>
          </p:spPr>
          <p:txBody>
            <a:bodyPr anchor="ctr" rtlCol="false" tIns="50800" lIns="50800" bIns="50800" rIns="50800"/>
            <a:lstStyle/>
            <a:p>
              <a:pPr algn="ctr">
                <a:lnSpc>
                  <a:spcPts val="1925"/>
                </a:lnSpc>
              </a:pPr>
            </a:p>
          </p:txBody>
        </p:sp>
      </p:grpSp>
      <p:sp>
        <p:nvSpPr>
          <p:cNvPr name="Freeform 47" id="47"/>
          <p:cNvSpPr/>
          <p:nvPr/>
        </p:nvSpPr>
        <p:spPr>
          <a:xfrm flipH="false" flipV="false" rot="424431">
            <a:off x="5263370" y="7899065"/>
            <a:ext cx="693246" cy="851083"/>
          </a:xfrm>
          <a:custGeom>
            <a:avLst/>
            <a:gdLst/>
            <a:ahLst/>
            <a:cxnLst/>
            <a:rect r="r" b="b" t="t" l="l"/>
            <a:pathLst>
              <a:path h="851083" w="693246">
                <a:moveTo>
                  <a:pt x="0" y="0"/>
                </a:moveTo>
                <a:lnTo>
                  <a:pt x="693245" y="0"/>
                </a:lnTo>
                <a:lnTo>
                  <a:pt x="693245" y="851083"/>
                </a:lnTo>
                <a:lnTo>
                  <a:pt x="0" y="85108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8" id="48"/>
          <p:cNvSpPr/>
          <p:nvPr/>
        </p:nvSpPr>
        <p:spPr>
          <a:xfrm flipH="false" flipV="false" rot="424431">
            <a:off x="11468303" y="8041116"/>
            <a:ext cx="693246" cy="851083"/>
          </a:xfrm>
          <a:custGeom>
            <a:avLst/>
            <a:gdLst/>
            <a:ahLst/>
            <a:cxnLst/>
            <a:rect r="r" b="b" t="t" l="l"/>
            <a:pathLst>
              <a:path h="851083" w="693246">
                <a:moveTo>
                  <a:pt x="0" y="0"/>
                </a:moveTo>
                <a:lnTo>
                  <a:pt x="693245" y="0"/>
                </a:lnTo>
                <a:lnTo>
                  <a:pt x="693245" y="851083"/>
                </a:lnTo>
                <a:lnTo>
                  <a:pt x="0" y="85108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9" id="49"/>
          <p:cNvSpPr/>
          <p:nvPr/>
        </p:nvSpPr>
        <p:spPr>
          <a:xfrm flipH="false" flipV="false" rot="424431">
            <a:off x="17674187" y="8255934"/>
            <a:ext cx="693246" cy="851083"/>
          </a:xfrm>
          <a:custGeom>
            <a:avLst/>
            <a:gdLst/>
            <a:ahLst/>
            <a:cxnLst/>
            <a:rect r="r" b="b" t="t" l="l"/>
            <a:pathLst>
              <a:path h="851083" w="693246">
                <a:moveTo>
                  <a:pt x="0" y="0"/>
                </a:moveTo>
                <a:lnTo>
                  <a:pt x="693246" y="0"/>
                </a:lnTo>
                <a:lnTo>
                  <a:pt x="693246" y="851083"/>
                </a:lnTo>
                <a:lnTo>
                  <a:pt x="0" y="85108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0" id="50"/>
          <p:cNvSpPr/>
          <p:nvPr/>
        </p:nvSpPr>
        <p:spPr>
          <a:xfrm flipH="false" flipV="false" rot="-4595706">
            <a:off x="16912677" y="1213542"/>
            <a:ext cx="693246" cy="851083"/>
          </a:xfrm>
          <a:custGeom>
            <a:avLst/>
            <a:gdLst/>
            <a:ahLst/>
            <a:cxnLst/>
            <a:rect r="r" b="b" t="t" l="l"/>
            <a:pathLst>
              <a:path h="851083" w="693246">
                <a:moveTo>
                  <a:pt x="0" y="0"/>
                </a:moveTo>
                <a:lnTo>
                  <a:pt x="693246" y="0"/>
                </a:lnTo>
                <a:lnTo>
                  <a:pt x="693246" y="851083"/>
                </a:lnTo>
                <a:lnTo>
                  <a:pt x="0" y="85108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1" id="51"/>
          <p:cNvSpPr txBox="true"/>
          <p:nvPr/>
        </p:nvSpPr>
        <p:spPr>
          <a:xfrm rot="0">
            <a:off x="280026" y="6451601"/>
            <a:ext cx="4933577" cy="1811679"/>
          </a:xfrm>
          <a:prstGeom prst="rect">
            <a:avLst/>
          </a:prstGeom>
        </p:spPr>
        <p:txBody>
          <a:bodyPr anchor="t" rtlCol="false" tIns="0" lIns="0" bIns="0" rIns="0">
            <a:spAutoFit/>
          </a:bodyPr>
          <a:lstStyle/>
          <a:p>
            <a:pPr algn="l" marL="0" indent="0" lvl="0">
              <a:lnSpc>
                <a:spcPts val="2811"/>
              </a:lnSpc>
            </a:pPr>
            <a:r>
              <a:rPr lang="en-US" sz="2382" spc="-73">
                <a:solidFill>
                  <a:srgbClr val="000000"/>
                </a:solidFill>
                <a:latin typeface="Gotham 2"/>
                <a:ea typeface="Gotham 2"/>
                <a:cs typeface="Gotham 2"/>
                <a:sym typeface="Gotham 2"/>
              </a:rPr>
              <a:t>Working with members of University staff, through formal meetings and informal discussions, to achieve improvements in undergraduate education;</a:t>
            </a:r>
          </a:p>
        </p:txBody>
      </p:sp>
      <p:sp>
        <p:nvSpPr>
          <p:cNvPr name="TextBox 52" id="52"/>
          <p:cNvSpPr txBox="true"/>
          <p:nvPr/>
        </p:nvSpPr>
        <p:spPr>
          <a:xfrm rot="0">
            <a:off x="6183784" y="3361060"/>
            <a:ext cx="5770807" cy="1336593"/>
          </a:xfrm>
          <a:prstGeom prst="rect">
            <a:avLst/>
          </a:prstGeom>
        </p:spPr>
        <p:txBody>
          <a:bodyPr anchor="t" rtlCol="false" tIns="0" lIns="0" bIns="0" rIns="0">
            <a:spAutoFit/>
          </a:bodyPr>
          <a:lstStyle/>
          <a:p>
            <a:pPr algn="l" marL="0" indent="0" lvl="0">
              <a:lnSpc>
                <a:spcPts val="3391"/>
              </a:lnSpc>
            </a:pPr>
            <a:r>
              <a:rPr lang="en-US" sz="2873" spc="-89">
                <a:solidFill>
                  <a:srgbClr val="000000"/>
                </a:solidFill>
                <a:latin typeface="Gotham 2"/>
                <a:ea typeface="Gotham 2"/>
                <a:cs typeface="Gotham 2"/>
                <a:sym typeface="Gotham 2"/>
              </a:rPr>
              <a:t>Securing positive change for postgraduate UEA students in their education and research; </a:t>
            </a:r>
          </a:p>
        </p:txBody>
      </p:sp>
      <p:sp>
        <p:nvSpPr>
          <p:cNvPr name="TextBox 53" id="53"/>
          <p:cNvSpPr txBox="true"/>
          <p:nvPr/>
        </p:nvSpPr>
        <p:spPr>
          <a:xfrm rot="0">
            <a:off x="6211518" y="6988227"/>
            <a:ext cx="5510711" cy="1897611"/>
          </a:xfrm>
          <a:prstGeom prst="rect">
            <a:avLst/>
          </a:prstGeom>
        </p:spPr>
        <p:txBody>
          <a:bodyPr anchor="t" rtlCol="false" tIns="0" lIns="0" bIns="0" rIns="0">
            <a:spAutoFit/>
          </a:bodyPr>
          <a:lstStyle/>
          <a:p>
            <a:pPr algn="l" marL="0" indent="0" lvl="0">
              <a:lnSpc>
                <a:spcPts val="2964"/>
              </a:lnSpc>
            </a:pPr>
            <a:r>
              <a:rPr lang="en-US" sz="2511" spc="-77">
                <a:solidFill>
                  <a:srgbClr val="000000"/>
                </a:solidFill>
                <a:latin typeface="Gotham 2"/>
                <a:ea typeface="Gotham 2"/>
                <a:cs typeface="Gotham 2"/>
                <a:sym typeface="Gotham 2"/>
              </a:rPr>
              <a:t> Having responsibility for developing, supporting and training postgraduate student representatives from across the University;</a:t>
            </a:r>
          </a:p>
        </p:txBody>
      </p:sp>
      <p:sp>
        <p:nvSpPr>
          <p:cNvPr name="TextBox 54" id="54"/>
          <p:cNvSpPr txBox="true"/>
          <p:nvPr/>
        </p:nvSpPr>
        <p:spPr>
          <a:xfrm rot="0">
            <a:off x="6183784" y="9036421"/>
            <a:ext cx="5702225" cy="1166492"/>
          </a:xfrm>
          <a:prstGeom prst="rect">
            <a:avLst/>
          </a:prstGeom>
        </p:spPr>
        <p:txBody>
          <a:bodyPr anchor="t" rtlCol="false" tIns="0" lIns="0" bIns="0" rIns="0">
            <a:spAutoFit/>
          </a:bodyPr>
          <a:lstStyle/>
          <a:p>
            <a:pPr algn="l" marL="0" indent="0" lvl="0">
              <a:lnSpc>
                <a:spcPts val="2990"/>
              </a:lnSpc>
            </a:pPr>
            <a:r>
              <a:rPr lang="en-US" sz="2534" spc="-78">
                <a:solidFill>
                  <a:srgbClr val="000000"/>
                </a:solidFill>
                <a:latin typeface="Gotham 2"/>
                <a:ea typeface="Gotham 2"/>
                <a:cs typeface="Gotham 2"/>
                <a:sym typeface="Gotham 2"/>
              </a:rPr>
              <a:t> Being the voice of UEA students on postgraduate education and research to the University;</a:t>
            </a:r>
          </a:p>
        </p:txBody>
      </p:sp>
      <p:sp>
        <p:nvSpPr>
          <p:cNvPr name="TextBox 55" id="55"/>
          <p:cNvSpPr txBox="true"/>
          <p:nvPr/>
        </p:nvSpPr>
        <p:spPr>
          <a:xfrm rot="0">
            <a:off x="6183784" y="4907071"/>
            <a:ext cx="5706123" cy="1890552"/>
          </a:xfrm>
          <a:prstGeom prst="rect">
            <a:avLst/>
          </a:prstGeom>
        </p:spPr>
        <p:txBody>
          <a:bodyPr anchor="t" rtlCol="false" tIns="0" lIns="0" bIns="0" rIns="0">
            <a:spAutoFit/>
          </a:bodyPr>
          <a:lstStyle/>
          <a:p>
            <a:pPr algn="l" marL="0" indent="0" lvl="0">
              <a:lnSpc>
                <a:spcPts val="2922"/>
              </a:lnSpc>
            </a:pPr>
            <a:r>
              <a:rPr lang="en-US" sz="2476" spc="-76">
                <a:solidFill>
                  <a:srgbClr val="000000"/>
                </a:solidFill>
                <a:latin typeface="Gotham 2"/>
                <a:ea typeface="Gotham 2"/>
                <a:cs typeface="Gotham 2"/>
                <a:sym typeface="Gotham 2"/>
              </a:rPr>
              <a:t>Working with members of University staff, through formal meetings and informal discussions, to achieve improvements in postgraduate education and research; </a:t>
            </a:r>
          </a:p>
        </p:txBody>
      </p:sp>
      <p:sp>
        <p:nvSpPr>
          <p:cNvPr name="TextBox 56" id="56"/>
          <p:cNvSpPr txBox="true"/>
          <p:nvPr/>
        </p:nvSpPr>
        <p:spPr>
          <a:xfrm rot="0">
            <a:off x="12372735" y="3378253"/>
            <a:ext cx="5787544" cy="1944827"/>
          </a:xfrm>
          <a:prstGeom prst="rect">
            <a:avLst/>
          </a:prstGeom>
        </p:spPr>
        <p:txBody>
          <a:bodyPr anchor="t" rtlCol="false" tIns="0" lIns="0" bIns="0" rIns="0">
            <a:spAutoFit/>
          </a:bodyPr>
          <a:lstStyle/>
          <a:p>
            <a:pPr algn="l" marL="0" indent="0" lvl="0">
              <a:lnSpc>
                <a:spcPts val="3024"/>
              </a:lnSpc>
            </a:pPr>
            <a:r>
              <a:rPr lang="en-US" sz="2562" spc="-79">
                <a:solidFill>
                  <a:srgbClr val="000000"/>
                </a:solidFill>
                <a:latin typeface="Gotham 2"/>
                <a:ea typeface="Gotham 2"/>
                <a:cs typeface="Gotham 2"/>
                <a:sym typeface="Gotham 2"/>
              </a:rPr>
              <a:t>Engage with the University and other relevant organisations to achieve improvements for women students on the issues they face as women at university; </a:t>
            </a:r>
          </a:p>
        </p:txBody>
      </p:sp>
      <p:sp>
        <p:nvSpPr>
          <p:cNvPr name="TextBox 57" id="57"/>
          <p:cNvSpPr txBox="true"/>
          <p:nvPr/>
        </p:nvSpPr>
        <p:spPr>
          <a:xfrm rot="0">
            <a:off x="12460553" y="5534382"/>
            <a:ext cx="5699727" cy="756878"/>
          </a:xfrm>
          <a:prstGeom prst="rect">
            <a:avLst/>
          </a:prstGeom>
        </p:spPr>
        <p:txBody>
          <a:bodyPr anchor="t" rtlCol="false" tIns="0" lIns="0" bIns="0" rIns="0">
            <a:spAutoFit/>
          </a:bodyPr>
          <a:lstStyle/>
          <a:p>
            <a:pPr algn="l" marL="0" indent="0" lvl="0">
              <a:lnSpc>
                <a:spcPts val="2811"/>
              </a:lnSpc>
            </a:pPr>
            <a:r>
              <a:rPr lang="en-US" sz="2382" spc="-73">
                <a:solidFill>
                  <a:srgbClr val="000000"/>
                </a:solidFill>
                <a:latin typeface="Gotham 2"/>
                <a:ea typeface="Gotham 2"/>
                <a:cs typeface="Gotham 2"/>
                <a:sym typeface="Gotham 2"/>
              </a:rPr>
              <a:t>Be the Union’s delegate to the NUS Women’s Conference.</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301" r="-1828" b="-16301"/>
            </a:stretch>
          </a:blipFill>
        </p:spPr>
      </p:sp>
      <p:sp>
        <p:nvSpPr>
          <p:cNvPr name="Freeform 3" id="3"/>
          <p:cNvSpPr/>
          <p:nvPr/>
        </p:nvSpPr>
        <p:spPr>
          <a:xfrm flipH="false" flipV="false" rot="0">
            <a:off x="7888741" y="7615575"/>
            <a:ext cx="693246" cy="851083"/>
          </a:xfrm>
          <a:custGeom>
            <a:avLst/>
            <a:gdLst/>
            <a:ahLst/>
            <a:cxnLst/>
            <a:rect r="r" b="b" t="t" l="l"/>
            <a:pathLst>
              <a:path h="851083" w="693246">
                <a:moveTo>
                  <a:pt x="0" y="0"/>
                </a:moveTo>
                <a:lnTo>
                  <a:pt x="693246" y="0"/>
                </a:lnTo>
                <a:lnTo>
                  <a:pt x="693246" y="851083"/>
                </a:lnTo>
                <a:lnTo>
                  <a:pt x="0" y="85108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362486" y="108979"/>
            <a:ext cx="4760741" cy="3060210"/>
          </a:xfrm>
          <a:custGeom>
            <a:avLst/>
            <a:gdLst/>
            <a:ahLst/>
            <a:cxnLst/>
            <a:rect r="r" b="b" t="t" l="l"/>
            <a:pathLst>
              <a:path h="3060210" w="4760741">
                <a:moveTo>
                  <a:pt x="0" y="0"/>
                </a:moveTo>
                <a:lnTo>
                  <a:pt x="4760741" y="0"/>
                </a:lnTo>
                <a:lnTo>
                  <a:pt x="4760741" y="3060209"/>
                </a:lnTo>
                <a:lnTo>
                  <a:pt x="0" y="3060209"/>
                </a:lnTo>
                <a:lnTo>
                  <a:pt x="0" y="0"/>
                </a:lnTo>
                <a:close/>
              </a:path>
            </a:pathLst>
          </a:custGeom>
          <a:blipFill>
            <a:blip r:embed="rId5">
              <a:extLst>
                <a:ext uri="{96DAC541-7B7A-43D3-8B79-37D633B846F1}">
                  <asvg:svgBlip xmlns:asvg="http://schemas.microsoft.com/office/drawing/2016/SVG/main" r:embed="rId6"/>
                </a:ext>
              </a:extLst>
            </a:blip>
            <a:stretch>
              <a:fillRect l="-7958" t="0" r="0" b="0"/>
            </a:stretch>
          </a:blipFill>
        </p:spPr>
      </p:sp>
      <p:sp>
        <p:nvSpPr>
          <p:cNvPr name="TextBox 5" id="5"/>
          <p:cNvSpPr txBox="true"/>
          <p:nvPr/>
        </p:nvSpPr>
        <p:spPr>
          <a:xfrm rot="0">
            <a:off x="-92663" y="1372445"/>
            <a:ext cx="5470284" cy="1147833"/>
          </a:xfrm>
          <a:prstGeom prst="rect">
            <a:avLst/>
          </a:prstGeom>
        </p:spPr>
        <p:txBody>
          <a:bodyPr anchor="t" rtlCol="false" tIns="0" lIns="0" bIns="0" rIns="0">
            <a:spAutoFit/>
          </a:bodyPr>
          <a:lstStyle/>
          <a:p>
            <a:pPr algn="ctr">
              <a:lnSpc>
                <a:spcPts val="4429"/>
              </a:lnSpc>
            </a:pPr>
            <a:r>
              <a:rPr lang="en-US" b="true" sz="4429">
                <a:solidFill>
                  <a:srgbClr val="F6F1E8"/>
                </a:solidFill>
                <a:latin typeface="Genty Sans"/>
                <a:ea typeface="Genty Sans"/>
                <a:cs typeface="Genty Sans"/>
                <a:sym typeface="Genty Sans"/>
              </a:rPr>
              <a:t>Environment Officer!</a:t>
            </a:r>
          </a:p>
        </p:txBody>
      </p:sp>
      <p:sp>
        <p:nvSpPr>
          <p:cNvPr name="TextBox 6" id="6"/>
          <p:cNvSpPr txBox="true"/>
          <p:nvPr/>
        </p:nvSpPr>
        <p:spPr>
          <a:xfrm rot="0">
            <a:off x="5213603" y="1889661"/>
            <a:ext cx="8644949" cy="930275"/>
          </a:xfrm>
          <a:prstGeom prst="rect">
            <a:avLst/>
          </a:prstGeom>
        </p:spPr>
        <p:txBody>
          <a:bodyPr anchor="t" rtlCol="false" tIns="0" lIns="0" bIns="0" rIns="0">
            <a:spAutoFit/>
          </a:bodyPr>
          <a:lstStyle/>
          <a:p>
            <a:pPr algn="ctr">
              <a:lnSpc>
                <a:spcPts val="6999"/>
              </a:lnSpc>
            </a:pPr>
            <a:r>
              <a:rPr lang="en-US" b="true" sz="6999">
                <a:solidFill>
                  <a:srgbClr val="F6F1E8"/>
                </a:solidFill>
                <a:latin typeface="Genty Sans"/>
                <a:ea typeface="Genty Sans"/>
                <a:cs typeface="Genty Sans"/>
                <a:sym typeface="Genty Sans"/>
              </a:rPr>
              <a:t>A&amp;O!</a:t>
            </a:r>
          </a:p>
        </p:txBody>
      </p:sp>
      <p:sp>
        <p:nvSpPr>
          <p:cNvPr name="Freeform 7" id="7"/>
          <p:cNvSpPr/>
          <p:nvPr/>
        </p:nvSpPr>
        <p:spPr>
          <a:xfrm flipH="false" flipV="false" rot="0">
            <a:off x="6593928" y="113752"/>
            <a:ext cx="4745891" cy="3050664"/>
          </a:xfrm>
          <a:custGeom>
            <a:avLst/>
            <a:gdLst/>
            <a:ahLst/>
            <a:cxnLst/>
            <a:rect r="r" b="b" t="t" l="l"/>
            <a:pathLst>
              <a:path h="3050664" w="4745891">
                <a:moveTo>
                  <a:pt x="0" y="0"/>
                </a:moveTo>
                <a:lnTo>
                  <a:pt x="4745891" y="0"/>
                </a:lnTo>
                <a:lnTo>
                  <a:pt x="4745891" y="3050663"/>
                </a:lnTo>
                <a:lnTo>
                  <a:pt x="0" y="3050663"/>
                </a:lnTo>
                <a:lnTo>
                  <a:pt x="0" y="0"/>
                </a:lnTo>
                <a:close/>
              </a:path>
            </a:pathLst>
          </a:custGeom>
          <a:blipFill>
            <a:blip r:embed="rId7">
              <a:extLst>
                <a:ext uri="{96DAC541-7B7A-43D3-8B79-37D633B846F1}">
                  <asvg:svgBlip xmlns:asvg="http://schemas.microsoft.com/office/drawing/2016/SVG/main" r:embed="rId8"/>
                </a:ext>
              </a:extLst>
            </a:blip>
            <a:stretch>
              <a:fillRect l="-7958" t="0" r="0" b="0"/>
            </a:stretch>
          </a:blipFill>
        </p:spPr>
      </p:sp>
      <p:sp>
        <p:nvSpPr>
          <p:cNvPr name="TextBox 8" id="8"/>
          <p:cNvSpPr txBox="true"/>
          <p:nvPr/>
        </p:nvSpPr>
        <p:spPr>
          <a:xfrm rot="0">
            <a:off x="6405537" y="1114425"/>
            <a:ext cx="4175183" cy="1280409"/>
          </a:xfrm>
          <a:prstGeom prst="rect">
            <a:avLst/>
          </a:prstGeom>
        </p:spPr>
        <p:txBody>
          <a:bodyPr anchor="t" rtlCol="false" tIns="0" lIns="0" bIns="0" rIns="0">
            <a:spAutoFit/>
          </a:bodyPr>
          <a:lstStyle/>
          <a:p>
            <a:pPr algn="ctr">
              <a:lnSpc>
                <a:spcPts val="4905"/>
              </a:lnSpc>
            </a:pPr>
            <a:r>
              <a:rPr lang="en-US" b="true" sz="4905">
                <a:solidFill>
                  <a:srgbClr val="F6F1E8"/>
                </a:solidFill>
                <a:latin typeface="Genty Sans"/>
                <a:ea typeface="Genty Sans"/>
                <a:cs typeface="Genty Sans"/>
                <a:sym typeface="Genty Sans"/>
              </a:rPr>
              <a:t>Ethical Issues!</a:t>
            </a:r>
          </a:p>
        </p:txBody>
      </p:sp>
      <p:sp>
        <p:nvSpPr>
          <p:cNvPr name="Freeform 9" id="9"/>
          <p:cNvSpPr/>
          <p:nvPr/>
        </p:nvSpPr>
        <p:spPr>
          <a:xfrm flipH="false" flipV="false" rot="0">
            <a:off x="13112425" y="277858"/>
            <a:ext cx="4619655" cy="2969519"/>
          </a:xfrm>
          <a:custGeom>
            <a:avLst/>
            <a:gdLst/>
            <a:ahLst/>
            <a:cxnLst/>
            <a:rect r="r" b="b" t="t" l="l"/>
            <a:pathLst>
              <a:path h="2969519" w="4619655">
                <a:moveTo>
                  <a:pt x="0" y="0"/>
                </a:moveTo>
                <a:lnTo>
                  <a:pt x="4619655" y="0"/>
                </a:lnTo>
                <a:lnTo>
                  <a:pt x="4619655" y="2969519"/>
                </a:lnTo>
                <a:lnTo>
                  <a:pt x="0" y="2969519"/>
                </a:lnTo>
                <a:lnTo>
                  <a:pt x="0" y="0"/>
                </a:lnTo>
                <a:close/>
              </a:path>
            </a:pathLst>
          </a:custGeom>
          <a:blipFill>
            <a:blip r:embed="rId9">
              <a:extLst>
                <a:ext uri="{96DAC541-7B7A-43D3-8B79-37D633B846F1}">
                  <asvg:svgBlip xmlns:asvg="http://schemas.microsoft.com/office/drawing/2016/SVG/main" r:embed="rId10"/>
                </a:ext>
              </a:extLst>
            </a:blip>
            <a:stretch>
              <a:fillRect l="-7958" t="0" r="0" b="0"/>
            </a:stretch>
          </a:blipFill>
        </p:spPr>
      </p:sp>
      <p:grpSp>
        <p:nvGrpSpPr>
          <p:cNvPr name="Group 10" id="10"/>
          <p:cNvGrpSpPr/>
          <p:nvPr/>
        </p:nvGrpSpPr>
        <p:grpSpPr>
          <a:xfrm rot="0">
            <a:off x="362486" y="3247377"/>
            <a:ext cx="5146558" cy="2881716"/>
            <a:chOff x="0" y="0"/>
            <a:chExt cx="6862078" cy="3842288"/>
          </a:xfrm>
        </p:grpSpPr>
        <p:grpSp>
          <p:nvGrpSpPr>
            <p:cNvPr name="Group 11" id="11"/>
            <p:cNvGrpSpPr/>
            <p:nvPr/>
          </p:nvGrpSpPr>
          <p:grpSpPr>
            <a:xfrm rot="0">
              <a:off x="0" y="0"/>
              <a:ext cx="6862078" cy="1483684"/>
              <a:chOff x="0" y="0"/>
              <a:chExt cx="1355472" cy="293073"/>
            </a:xfrm>
          </p:grpSpPr>
          <p:sp>
            <p:nvSpPr>
              <p:cNvPr name="Freeform 12" id="12"/>
              <p:cNvSpPr/>
              <p:nvPr/>
            </p:nvSpPr>
            <p:spPr>
              <a:xfrm flipH="false" flipV="false" rot="0">
                <a:off x="0" y="0"/>
                <a:ext cx="1355472" cy="293073"/>
              </a:xfrm>
              <a:custGeom>
                <a:avLst/>
                <a:gdLst/>
                <a:ahLst/>
                <a:cxnLst/>
                <a:rect r="r" b="b" t="t" l="l"/>
                <a:pathLst>
                  <a:path h="293073" w="1355472">
                    <a:moveTo>
                      <a:pt x="76719" y="0"/>
                    </a:moveTo>
                    <a:lnTo>
                      <a:pt x="1278753" y="0"/>
                    </a:lnTo>
                    <a:cubicBezTo>
                      <a:pt x="1299100" y="0"/>
                      <a:pt x="1318614" y="8083"/>
                      <a:pt x="1333002" y="22470"/>
                    </a:cubicBezTo>
                    <a:cubicBezTo>
                      <a:pt x="1347389" y="36858"/>
                      <a:pt x="1355472" y="56372"/>
                      <a:pt x="1355472" y="76719"/>
                    </a:cubicBezTo>
                    <a:lnTo>
                      <a:pt x="1355472" y="216355"/>
                    </a:lnTo>
                    <a:cubicBezTo>
                      <a:pt x="1355472" y="236702"/>
                      <a:pt x="1347389" y="256215"/>
                      <a:pt x="1333002" y="270603"/>
                    </a:cubicBezTo>
                    <a:cubicBezTo>
                      <a:pt x="1318614" y="284991"/>
                      <a:pt x="1299100" y="293073"/>
                      <a:pt x="1278753" y="293073"/>
                    </a:cubicBezTo>
                    <a:lnTo>
                      <a:pt x="76719" y="293073"/>
                    </a:lnTo>
                    <a:cubicBezTo>
                      <a:pt x="56372" y="293073"/>
                      <a:pt x="36858" y="284991"/>
                      <a:pt x="22470" y="270603"/>
                    </a:cubicBezTo>
                    <a:cubicBezTo>
                      <a:pt x="8083" y="256215"/>
                      <a:pt x="0" y="236702"/>
                      <a:pt x="0" y="216355"/>
                    </a:cubicBezTo>
                    <a:lnTo>
                      <a:pt x="0" y="76719"/>
                    </a:lnTo>
                    <a:cubicBezTo>
                      <a:pt x="0" y="56372"/>
                      <a:pt x="8083" y="36858"/>
                      <a:pt x="22470" y="22470"/>
                    </a:cubicBezTo>
                    <a:cubicBezTo>
                      <a:pt x="36858" y="8083"/>
                      <a:pt x="56372" y="0"/>
                      <a:pt x="76719" y="0"/>
                    </a:cubicBezTo>
                    <a:close/>
                  </a:path>
                </a:pathLst>
              </a:custGeom>
              <a:solidFill>
                <a:srgbClr val="F2F2F2"/>
              </a:solidFill>
              <a:ln w="38100" cap="rnd">
                <a:solidFill>
                  <a:srgbClr val="DC2253"/>
                </a:solidFill>
                <a:prstDash val="solid"/>
                <a:round/>
              </a:ln>
            </p:spPr>
          </p:sp>
          <p:sp>
            <p:nvSpPr>
              <p:cNvPr name="TextBox 13" id="13"/>
              <p:cNvSpPr txBox="true"/>
              <p:nvPr/>
            </p:nvSpPr>
            <p:spPr>
              <a:xfrm>
                <a:off x="0" y="85725"/>
                <a:ext cx="1355472" cy="207348"/>
              </a:xfrm>
              <a:prstGeom prst="rect">
                <a:avLst/>
              </a:prstGeom>
            </p:spPr>
            <p:txBody>
              <a:bodyPr anchor="ctr" rtlCol="false" tIns="50800" lIns="50800" bIns="50800" rIns="50800"/>
              <a:lstStyle/>
              <a:p>
                <a:pPr algn="ctr">
                  <a:lnSpc>
                    <a:spcPts val="1925"/>
                  </a:lnSpc>
                </a:pPr>
              </a:p>
            </p:txBody>
          </p:sp>
        </p:grpSp>
        <p:grpSp>
          <p:nvGrpSpPr>
            <p:cNvPr name="Group 14" id="14"/>
            <p:cNvGrpSpPr/>
            <p:nvPr/>
          </p:nvGrpSpPr>
          <p:grpSpPr>
            <a:xfrm rot="0">
              <a:off x="0" y="1515235"/>
              <a:ext cx="6862078" cy="2327053"/>
              <a:chOff x="0" y="0"/>
              <a:chExt cx="1355472" cy="459665"/>
            </a:xfrm>
          </p:grpSpPr>
          <p:sp>
            <p:nvSpPr>
              <p:cNvPr name="Freeform 15" id="15"/>
              <p:cNvSpPr/>
              <p:nvPr/>
            </p:nvSpPr>
            <p:spPr>
              <a:xfrm flipH="false" flipV="false" rot="0">
                <a:off x="0" y="0"/>
                <a:ext cx="1355472" cy="459665"/>
              </a:xfrm>
              <a:custGeom>
                <a:avLst/>
                <a:gdLst/>
                <a:ahLst/>
                <a:cxnLst/>
                <a:rect r="r" b="b" t="t" l="l"/>
                <a:pathLst>
                  <a:path h="459665" w="1355472">
                    <a:moveTo>
                      <a:pt x="76719" y="0"/>
                    </a:moveTo>
                    <a:lnTo>
                      <a:pt x="1278753" y="0"/>
                    </a:lnTo>
                    <a:cubicBezTo>
                      <a:pt x="1299100" y="0"/>
                      <a:pt x="1318614" y="8083"/>
                      <a:pt x="1333002" y="22470"/>
                    </a:cubicBezTo>
                    <a:cubicBezTo>
                      <a:pt x="1347389" y="36858"/>
                      <a:pt x="1355472" y="56372"/>
                      <a:pt x="1355472" y="76719"/>
                    </a:cubicBezTo>
                    <a:lnTo>
                      <a:pt x="1355472" y="382946"/>
                    </a:lnTo>
                    <a:cubicBezTo>
                      <a:pt x="1355472" y="403293"/>
                      <a:pt x="1347389" y="422807"/>
                      <a:pt x="1333002" y="437194"/>
                    </a:cubicBezTo>
                    <a:cubicBezTo>
                      <a:pt x="1318614" y="451582"/>
                      <a:pt x="1299100" y="459665"/>
                      <a:pt x="1278753" y="459665"/>
                    </a:cubicBezTo>
                    <a:lnTo>
                      <a:pt x="76719" y="459665"/>
                    </a:lnTo>
                    <a:cubicBezTo>
                      <a:pt x="56372" y="459665"/>
                      <a:pt x="36858" y="451582"/>
                      <a:pt x="22470" y="437194"/>
                    </a:cubicBezTo>
                    <a:cubicBezTo>
                      <a:pt x="8083" y="422807"/>
                      <a:pt x="0" y="403293"/>
                      <a:pt x="0" y="382946"/>
                    </a:cubicBezTo>
                    <a:lnTo>
                      <a:pt x="0" y="76719"/>
                    </a:lnTo>
                    <a:cubicBezTo>
                      <a:pt x="0" y="56372"/>
                      <a:pt x="8083" y="36858"/>
                      <a:pt x="22470" y="22470"/>
                    </a:cubicBezTo>
                    <a:cubicBezTo>
                      <a:pt x="36858" y="8083"/>
                      <a:pt x="56372" y="0"/>
                      <a:pt x="76719" y="0"/>
                    </a:cubicBezTo>
                    <a:close/>
                  </a:path>
                </a:pathLst>
              </a:custGeom>
              <a:solidFill>
                <a:srgbClr val="F2F2F2"/>
              </a:solidFill>
              <a:ln w="38100" cap="rnd">
                <a:solidFill>
                  <a:srgbClr val="DC2253"/>
                </a:solidFill>
                <a:prstDash val="solid"/>
                <a:round/>
              </a:ln>
            </p:spPr>
          </p:sp>
          <p:sp>
            <p:nvSpPr>
              <p:cNvPr name="TextBox 16" id="16"/>
              <p:cNvSpPr txBox="true"/>
              <p:nvPr/>
            </p:nvSpPr>
            <p:spPr>
              <a:xfrm>
                <a:off x="0" y="85725"/>
                <a:ext cx="1355472" cy="373940"/>
              </a:xfrm>
              <a:prstGeom prst="rect">
                <a:avLst/>
              </a:prstGeom>
            </p:spPr>
            <p:txBody>
              <a:bodyPr anchor="ctr" rtlCol="false" tIns="50800" lIns="50800" bIns="50800" rIns="50800"/>
              <a:lstStyle/>
              <a:p>
                <a:pPr algn="ctr">
                  <a:lnSpc>
                    <a:spcPts val="1925"/>
                  </a:lnSpc>
                </a:pPr>
              </a:p>
            </p:txBody>
          </p:sp>
        </p:grpSp>
        <p:sp>
          <p:nvSpPr>
            <p:cNvPr name="TextBox 17" id="17"/>
            <p:cNvSpPr txBox="true"/>
            <p:nvPr/>
          </p:nvSpPr>
          <p:spPr>
            <a:xfrm rot="0">
              <a:off x="283975" y="1664659"/>
              <a:ext cx="6539016" cy="2060185"/>
            </a:xfrm>
            <a:prstGeom prst="rect">
              <a:avLst/>
            </a:prstGeom>
          </p:spPr>
          <p:txBody>
            <a:bodyPr anchor="t" rtlCol="false" tIns="0" lIns="0" bIns="0" rIns="0">
              <a:spAutoFit/>
            </a:bodyPr>
            <a:lstStyle/>
            <a:p>
              <a:pPr algn="l" marL="0" indent="0" lvl="0">
                <a:lnSpc>
                  <a:spcPts val="3004"/>
                </a:lnSpc>
              </a:pPr>
              <a:r>
                <a:rPr lang="en-US" sz="2546" spc="-78">
                  <a:solidFill>
                    <a:srgbClr val="000000"/>
                  </a:solidFill>
                  <a:latin typeface="Gotham 2"/>
                  <a:ea typeface="Gotham 2"/>
                  <a:cs typeface="Gotham 2"/>
                  <a:sym typeface="Gotham 2"/>
                </a:rPr>
                <a:t> Improve awareness of environmental issues and be responsible for relevant campaigns; </a:t>
              </a:r>
            </a:p>
          </p:txBody>
        </p:sp>
        <p:sp>
          <p:nvSpPr>
            <p:cNvPr name="TextBox 18" id="18"/>
            <p:cNvSpPr txBox="true"/>
            <p:nvPr/>
          </p:nvSpPr>
          <p:spPr>
            <a:xfrm rot="0">
              <a:off x="205802" y="141111"/>
              <a:ext cx="6617189" cy="1144312"/>
            </a:xfrm>
            <a:prstGeom prst="rect">
              <a:avLst/>
            </a:prstGeom>
          </p:spPr>
          <p:txBody>
            <a:bodyPr anchor="t" rtlCol="false" tIns="0" lIns="0" bIns="0" rIns="0">
              <a:spAutoFit/>
            </a:bodyPr>
            <a:lstStyle/>
            <a:p>
              <a:pPr algn="l" marL="0" indent="0" lvl="0">
                <a:lnSpc>
                  <a:spcPts val="3232"/>
                </a:lnSpc>
              </a:pPr>
              <a:r>
                <a:rPr lang="en-US" sz="2739" spc="-84">
                  <a:solidFill>
                    <a:srgbClr val="000000"/>
                  </a:solidFill>
                  <a:latin typeface="Gotham 2"/>
                  <a:ea typeface="Gotham 2"/>
                  <a:cs typeface="Gotham 2"/>
                  <a:sym typeface="Gotham 2"/>
                </a:rPr>
                <a:t>Work on improving internal recycling facilities. </a:t>
              </a:r>
            </a:p>
          </p:txBody>
        </p:sp>
      </p:grpSp>
      <p:sp>
        <p:nvSpPr>
          <p:cNvPr name="Freeform 19" id="19"/>
          <p:cNvSpPr/>
          <p:nvPr/>
        </p:nvSpPr>
        <p:spPr>
          <a:xfrm flipH="false" flipV="false" rot="-562096">
            <a:off x="5008544" y="2623862"/>
            <a:ext cx="693246" cy="851083"/>
          </a:xfrm>
          <a:custGeom>
            <a:avLst/>
            <a:gdLst/>
            <a:ahLst/>
            <a:cxnLst/>
            <a:rect r="r" b="b" t="t" l="l"/>
            <a:pathLst>
              <a:path h="851083" w="693246">
                <a:moveTo>
                  <a:pt x="0" y="0"/>
                </a:moveTo>
                <a:lnTo>
                  <a:pt x="693246" y="0"/>
                </a:lnTo>
                <a:lnTo>
                  <a:pt x="693246" y="851083"/>
                </a:lnTo>
                <a:lnTo>
                  <a:pt x="0" y="85108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20" id="20"/>
          <p:cNvGrpSpPr/>
          <p:nvPr/>
        </p:nvGrpSpPr>
        <p:grpSpPr>
          <a:xfrm rot="0">
            <a:off x="6023394" y="3247377"/>
            <a:ext cx="5860117" cy="1402519"/>
            <a:chOff x="0" y="0"/>
            <a:chExt cx="1543405" cy="369388"/>
          </a:xfrm>
        </p:grpSpPr>
        <p:sp>
          <p:nvSpPr>
            <p:cNvPr name="Freeform 21" id="21"/>
            <p:cNvSpPr/>
            <p:nvPr/>
          </p:nvSpPr>
          <p:spPr>
            <a:xfrm flipH="false" flipV="false" rot="0">
              <a:off x="0" y="0"/>
              <a:ext cx="1543405" cy="369388"/>
            </a:xfrm>
            <a:custGeom>
              <a:avLst/>
              <a:gdLst/>
              <a:ahLst/>
              <a:cxnLst/>
              <a:rect r="r" b="b" t="t" l="l"/>
              <a:pathLst>
                <a:path h="369388" w="1543405">
                  <a:moveTo>
                    <a:pt x="67377" y="0"/>
                  </a:moveTo>
                  <a:lnTo>
                    <a:pt x="1476028" y="0"/>
                  </a:lnTo>
                  <a:cubicBezTo>
                    <a:pt x="1513240" y="0"/>
                    <a:pt x="1543405" y="30166"/>
                    <a:pt x="1543405" y="67377"/>
                  </a:cubicBezTo>
                  <a:lnTo>
                    <a:pt x="1543405" y="302011"/>
                  </a:lnTo>
                  <a:cubicBezTo>
                    <a:pt x="1543405" y="339222"/>
                    <a:pt x="1513240" y="369388"/>
                    <a:pt x="1476028" y="369388"/>
                  </a:cubicBezTo>
                  <a:lnTo>
                    <a:pt x="67377" y="369388"/>
                  </a:lnTo>
                  <a:cubicBezTo>
                    <a:pt x="30166" y="369388"/>
                    <a:pt x="0" y="339222"/>
                    <a:pt x="0" y="302011"/>
                  </a:cubicBezTo>
                  <a:lnTo>
                    <a:pt x="0" y="67377"/>
                  </a:lnTo>
                  <a:cubicBezTo>
                    <a:pt x="0" y="30166"/>
                    <a:pt x="30166" y="0"/>
                    <a:pt x="67377" y="0"/>
                  </a:cubicBezTo>
                  <a:close/>
                </a:path>
              </a:pathLst>
            </a:custGeom>
            <a:solidFill>
              <a:srgbClr val="F2F2F2"/>
            </a:solidFill>
            <a:ln w="38100" cap="rnd">
              <a:solidFill>
                <a:srgbClr val="C4D20A"/>
              </a:solidFill>
              <a:prstDash val="solid"/>
              <a:round/>
            </a:ln>
          </p:spPr>
        </p:sp>
        <p:sp>
          <p:nvSpPr>
            <p:cNvPr name="TextBox 22" id="22"/>
            <p:cNvSpPr txBox="true"/>
            <p:nvPr/>
          </p:nvSpPr>
          <p:spPr>
            <a:xfrm>
              <a:off x="0" y="85725"/>
              <a:ext cx="1543405" cy="283663"/>
            </a:xfrm>
            <a:prstGeom prst="rect">
              <a:avLst/>
            </a:prstGeom>
          </p:spPr>
          <p:txBody>
            <a:bodyPr anchor="ctr" rtlCol="false" tIns="50800" lIns="50800" bIns="50800" rIns="50800"/>
            <a:lstStyle/>
            <a:p>
              <a:pPr algn="ctr">
                <a:lnSpc>
                  <a:spcPts val="1925"/>
                </a:lnSpc>
              </a:pPr>
            </a:p>
          </p:txBody>
        </p:sp>
      </p:grpSp>
      <p:grpSp>
        <p:nvGrpSpPr>
          <p:cNvPr name="Group 23" id="23"/>
          <p:cNvGrpSpPr/>
          <p:nvPr/>
        </p:nvGrpSpPr>
        <p:grpSpPr>
          <a:xfrm rot="0">
            <a:off x="6023394" y="4711157"/>
            <a:ext cx="5833276" cy="1357676"/>
            <a:chOff x="0" y="0"/>
            <a:chExt cx="1536336" cy="357577"/>
          </a:xfrm>
        </p:grpSpPr>
        <p:sp>
          <p:nvSpPr>
            <p:cNvPr name="Freeform 24" id="24"/>
            <p:cNvSpPr/>
            <p:nvPr/>
          </p:nvSpPr>
          <p:spPr>
            <a:xfrm flipH="false" flipV="false" rot="0">
              <a:off x="0" y="0"/>
              <a:ext cx="1536336" cy="357577"/>
            </a:xfrm>
            <a:custGeom>
              <a:avLst/>
              <a:gdLst/>
              <a:ahLst/>
              <a:cxnLst/>
              <a:rect r="r" b="b" t="t" l="l"/>
              <a:pathLst>
                <a:path h="357577" w="1536336">
                  <a:moveTo>
                    <a:pt x="67687" y="0"/>
                  </a:moveTo>
                  <a:lnTo>
                    <a:pt x="1468649" y="0"/>
                  </a:lnTo>
                  <a:cubicBezTo>
                    <a:pt x="1506032" y="0"/>
                    <a:pt x="1536336" y="30305"/>
                    <a:pt x="1536336" y="67687"/>
                  </a:cubicBezTo>
                  <a:lnTo>
                    <a:pt x="1536336" y="289890"/>
                  </a:lnTo>
                  <a:cubicBezTo>
                    <a:pt x="1536336" y="327273"/>
                    <a:pt x="1506032" y="357577"/>
                    <a:pt x="1468649" y="357577"/>
                  </a:cubicBezTo>
                  <a:lnTo>
                    <a:pt x="67687" y="357577"/>
                  </a:lnTo>
                  <a:cubicBezTo>
                    <a:pt x="30305" y="357577"/>
                    <a:pt x="0" y="327273"/>
                    <a:pt x="0" y="289890"/>
                  </a:cubicBezTo>
                  <a:lnTo>
                    <a:pt x="0" y="67687"/>
                  </a:lnTo>
                  <a:cubicBezTo>
                    <a:pt x="0" y="30305"/>
                    <a:pt x="30305" y="0"/>
                    <a:pt x="67687" y="0"/>
                  </a:cubicBezTo>
                  <a:close/>
                </a:path>
              </a:pathLst>
            </a:custGeom>
            <a:solidFill>
              <a:srgbClr val="F2F2F2"/>
            </a:solidFill>
            <a:ln w="38100" cap="rnd">
              <a:solidFill>
                <a:srgbClr val="C4D20A"/>
              </a:solidFill>
              <a:prstDash val="solid"/>
              <a:round/>
            </a:ln>
          </p:spPr>
        </p:sp>
        <p:sp>
          <p:nvSpPr>
            <p:cNvPr name="TextBox 25" id="25"/>
            <p:cNvSpPr txBox="true"/>
            <p:nvPr/>
          </p:nvSpPr>
          <p:spPr>
            <a:xfrm>
              <a:off x="0" y="85725"/>
              <a:ext cx="1536336" cy="271852"/>
            </a:xfrm>
            <a:prstGeom prst="rect">
              <a:avLst/>
            </a:prstGeom>
          </p:spPr>
          <p:txBody>
            <a:bodyPr anchor="ctr" rtlCol="false" tIns="50800" lIns="50800" bIns="50800" rIns="50800"/>
            <a:lstStyle/>
            <a:p>
              <a:pPr algn="ctr">
                <a:lnSpc>
                  <a:spcPts val="1925"/>
                </a:lnSpc>
              </a:pPr>
            </a:p>
          </p:txBody>
        </p:sp>
      </p:grpSp>
      <p:sp>
        <p:nvSpPr>
          <p:cNvPr name="TextBox 26" id="26"/>
          <p:cNvSpPr txBox="true"/>
          <p:nvPr/>
        </p:nvSpPr>
        <p:spPr>
          <a:xfrm rot="0">
            <a:off x="13166398" y="1625440"/>
            <a:ext cx="4288037" cy="641843"/>
          </a:xfrm>
          <a:prstGeom prst="rect">
            <a:avLst/>
          </a:prstGeom>
        </p:spPr>
        <p:txBody>
          <a:bodyPr anchor="t" rtlCol="false" tIns="0" lIns="0" bIns="0" rIns="0">
            <a:spAutoFit/>
          </a:bodyPr>
          <a:lstStyle/>
          <a:p>
            <a:pPr algn="ctr">
              <a:lnSpc>
                <a:spcPts val="4788"/>
              </a:lnSpc>
            </a:pPr>
            <a:r>
              <a:rPr lang="en-US" b="true" sz="4788">
                <a:solidFill>
                  <a:srgbClr val="F6F1E8"/>
                </a:solidFill>
                <a:latin typeface="Genty Sans"/>
                <a:ea typeface="Genty Sans"/>
                <a:cs typeface="Genty Sans"/>
                <a:sym typeface="Genty Sans"/>
              </a:rPr>
              <a:t>NPOs!</a:t>
            </a:r>
          </a:p>
        </p:txBody>
      </p:sp>
      <p:grpSp>
        <p:nvGrpSpPr>
          <p:cNvPr name="Group 27" id="27"/>
          <p:cNvGrpSpPr/>
          <p:nvPr/>
        </p:nvGrpSpPr>
        <p:grpSpPr>
          <a:xfrm rot="0">
            <a:off x="12233584" y="3221546"/>
            <a:ext cx="5926696" cy="1638023"/>
            <a:chOff x="0" y="0"/>
            <a:chExt cx="1560940" cy="431413"/>
          </a:xfrm>
        </p:grpSpPr>
        <p:sp>
          <p:nvSpPr>
            <p:cNvPr name="Freeform 28" id="28"/>
            <p:cNvSpPr/>
            <p:nvPr/>
          </p:nvSpPr>
          <p:spPr>
            <a:xfrm flipH="false" flipV="false" rot="0">
              <a:off x="0" y="0"/>
              <a:ext cx="1560940" cy="431413"/>
            </a:xfrm>
            <a:custGeom>
              <a:avLst/>
              <a:gdLst/>
              <a:ahLst/>
              <a:cxnLst/>
              <a:rect r="r" b="b" t="t" l="l"/>
              <a:pathLst>
                <a:path h="431413" w="1560940">
                  <a:moveTo>
                    <a:pt x="66620" y="0"/>
                  </a:moveTo>
                  <a:lnTo>
                    <a:pt x="1494320" y="0"/>
                  </a:lnTo>
                  <a:cubicBezTo>
                    <a:pt x="1531114" y="0"/>
                    <a:pt x="1560940" y="29827"/>
                    <a:pt x="1560940" y="66620"/>
                  </a:cubicBezTo>
                  <a:lnTo>
                    <a:pt x="1560940" y="364793"/>
                  </a:lnTo>
                  <a:cubicBezTo>
                    <a:pt x="1560940" y="401586"/>
                    <a:pt x="1531114" y="431413"/>
                    <a:pt x="1494320" y="431413"/>
                  </a:cubicBezTo>
                  <a:lnTo>
                    <a:pt x="66620" y="431413"/>
                  </a:lnTo>
                  <a:cubicBezTo>
                    <a:pt x="29827" y="431413"/>
                    <a:pt x="0" y="401586"/>
                    <a:pt x="0" y="364793"/>
                  </a:cubicBezTo>
                  <a:lnTo>
                    <a:pt x="0" y="66620"/>
                  </a:lnTo>
                  <a:cubicBezTo>
                    <a:pt x="0" y="29827"/>
                    <a:pt x="29827" y="0"/>
                    <a:pt x="66620" y="0"/>
                  </a:cubicBezTo>
                  <a:close/>
                </a:path>
              </a:pathLst>
            </a:custGeom>
            <a:solidFill>
              <a:srgbClr val="F2F2F2"/>
            </a:solidFill>
            <a:ln w="38100" cap="rnd">
              <a:solidFill>
                <a:srgbClr val="EE7600"/>
              </a:solidFill>
              <a:prstDash val="solid"/>
              <a:round/>
            </a:ln>
          </p:spPr>
        </p:sp>
        <p:sp>
          <p:nvSpPr>
            <p:cNvPr name="TextBox 29" id="29"/>
            <p:cNvSpPr txBox="true"/>
            <p:nvPr/>
          </p:nvSpPr>
          <p:spPr>
            <a:xfrm>
              <a:off x="0" y="85725"/>
              <a:ext cx="1560940" cy="345688"/>
            </a:xfrm>
            <a:prstGeom prst="rect">
              <a:avLst/>
            </a:prstGeom>
          </p:spPr>
          <p:txBody>
            <a:bodyPr anchor="ctr" rtlCol="false" tIns="50800" lIns="50800" bIns="50800" rIns="50800"/>
            <a:lstStyle/>
            <a:p>
              <a:pPr algn="ctr">
                <a:lnSpc>
                  <a:spcPts val="1925"/>
                </a:lnSpc>
              </a:pPr>
            </a:p>
          </p:txBody>
        </p:sp>
      </p:grpSp>
      <p:sp>
        <p:nvSpPr>
          <p:cNvPr name="Freeform 30" id="30"/>
          <p:cNvSpPr/>
          <p:nvPr/>
        </p:nvSpPr>
        <p:spPr>
          <a:xfrm flipH="false" flipV="false" rot="-1461501">
            <a:off x="10432818" y="947335"/>
            <a:ext cx="693246" cy="851083"/>
          </a:xfrm>
          <a:custGeom>
            <a:avLst/>
            <a:gdLst/>
            <a:ahLst/>
            <a:cxnLst/>
            <a:rect r="r" b="b" t="t" l="l"/>
            <a:pathLst>
              <a:path h="851083" w="693246">
                <a:moveTo>
                  <a:pt x="0" y="0"/>
                </a:moveTo>
                <a:lnTo>
                  <a:pt x="693246" y="0"/>
                </a:lnTo>
                <a:lnTo>
                  <a:pt x="693246" y="851083"/>
                </a:lnTo>
                <a:lnTo>
                  <a:pt x="0" y="85108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1" id="31"/>
          <p:cNvGrpSpPr/>
          <p:nvPr/>
        </p:nvGrpSpPr>
        <p:grpSpPr>
          <a:xfrm rot="0">
            <a:off x="12256508" y="4874425"/>
            <a:ext cx="5880847" cy="1715013"/>
            <a:chOff x="0" y="0"/>
            <a:chExt cx="1548865" cy="451691"/>
          </a:xfrm>
        </p:grpSpPr>
        <p:sp>
          <p:nvSpPr>
            <p:cNvPr name="Freeform 32" id="32"/>
            <p:cNvSpPr/>
            <p:nvPr/>
          </p:nvSpPr>
          <p:spPr>
            <a:xfrm flipH="false" flipV="false" rot="0">
              <a:off x="0" y="0"/>
              <a:ext cx="1548865" cy="451691"/>
            </a:xfrm>
            <a:custGeom>
              <a:avLst/>
              <a:gdLst/>
              <a:ahLst/>
              <a:cxnLst/>
              <a:rect r="r" b="b" t="t" l="l"/>
              <a:pathLst>
                <a:path h="451691" w="1548865">
                  <a:moveTo>
                    <a:pt x="67140" y="0"/>
                  </a:moveTo>
                  <a:lnTo>
                    <a:pt x="1481726" y="0"/>
                  </a:lnTo>
                  <a:cubicBezTo>
                    <a:pt x="1499532" y="0"/>
                    <a:pt x="1516609" y="7074"/>
                    <a:pt x="1529200" y="19665"/>
                  </a:cubicBezTo>
                  <a:cubicBezTo>
                    <a:pt x="1541792" y="32256"/>
                    <a:pt x="1548865" y="49333"/>
                    <a:pt x="1548865" y="67140"/>
                  </a:cubicBezTo>
                  <a:lnTo>
                    <a:pt x="1548865" y="384551"/>
                  </a:lnTo>
                  <a:cubicBezTo>
                    <a:pt x="1548865" y="402358"/>
                    <a:pt x="1541792" y="419435"/>
                    <a:pt x="1529200" y="432026"/>
                  </a:cubicBezTo>
                  <a:cubicBezTo>
                    <a:pt x="1516609" y="444617"/>
                    <a:pt x="1499532" y="451691"/>
                    <a:pt x="1481726" y="451691"/>
                  </a:cubicBezTo>
                  <a:lnTo>
                    <a:pt x="67140" y="451691"/>
                  </a:lnTo>
                  <a:cubicBezTo>
                    <a:pt x="49333" y="451691"/>
                    <a:pt x="32256" y="444617"/>
                    <a:pt x="19665" y="432026"/>
                  </a:cubicBezTo>
                  <a:cubicBezTo>
                    <a:pt x="7074" y="419435"/>
                    <a:pt x="0" y="402358"/>
                    <a:pt x="0" y="384551"/>
                  </a:cubicBezTo>
                  <a:lnTo>
                    <a:pt x="0" y="67140"/>
                  </a:lnTo>
                  <a:cubicBezTo>
                    <a:pt x="0" y="49333"/>
                    <a:pt x="7074" y="32256"/>
                    <a:pt x="19665" y="19665"/>
                  </a:cubicBezTo>
                  <a:cubicBezTo>
                    <a:pt x="32256" y="7074"/>
                    <a:pt x="49333" y="0"/>
                    <a:pt x="67140" y="0"/>
                  </a:cubicBezTo>
                  <a:close/>
                </a:path>
              </a:pathLst>
            </a:custGeom>
            <a:solidFill>
              <a:srgbClr val="F2F2F2"/>
            </a:solidFill>
            <a:ln w="38100" cap="rnd">
              <a:solidFill>
                <a:srgbClr val="EE7600"/>
              </a:solidFill>
              <a:prstDash val="solid"/>
              <a:round/>
            </a:ln>
          </p:spPr>
        </p:sp>
        <p:sp>
          <p:nvSpPr>
            <p:cNvPr name="TextBox 33" id="33"/>
            <p:cNvSpPr txBox="true"/>
            <p:nvPr/>
          </p:nvSpPr>
          <p:spPr>
            <a:xfrm>
              <a:off x="0" y="85725"/>
              <a:ext cx="1548865" cy="365966"/>
            </a:xfrm>
            <a:prstGeom prst="rect">
              <a:avLst/>
            </a:prstGeom>
          </p:spPr>
          <p:txBody>
            <a:bodyPr anchor="ctr" rtlCol="false" tIns="50800" lIns="50800" bIns="50800" rIns="50800"/>
            <a:lstStyle/>
            <a:p>
              <a:pPr algn="ctr">
                <a:lnSpc>
                  <a:spcPts val="1925"/>
                </a:lnSpc>
              </a:pPr>
            </a:p>
          </p:txBody>
        </p:sp>
      </p:grpSp>
      <p:sp>
        <p:nvSpPr>
          <p:cNvPr name="Freeform 34" id="34"/>
          <p:cNvSpPr/>
          <p:nvPr/>
        </p:nvSpPr>
        <p:spPr>
          <a:xfrm flipH="false" flipV="false" rot="424431">
            <a:off x="5030998" y="7958582"/>
            <a:ext cx="693246" cy="851083"/>
          </a:xfrm>
          <a:custGeom>
            <a:avLst/>
            <a:gdLst/>
            <a:ahLst/>
            <a:cxnLst/>
            <a:rect r="r" b="b" t="t" l="l"/>
            <a:pathLst>
              <a:path h="851083" w="693246">
                <a:moveTo>
                  <a:pt x="0" y="0"/>
                </a:moveTo>
                <a:lnTo>
                  <a:pt x="693246" y="0"/>
                </a:lnTo>
                <a:lnTo>
                  <a:pt x="693246" y="851083"/>
                </a:lnTo>
                <a:lnTo>
                  <a:pt x="0" y="85108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5" id="35"/>
          <p:cNvSpPr/>
          <p:nvPr/>
        </p:nvSpPr>
        <p:spPr>
          <a:xfrm flipH="false" flipV="false" rot="424431">
            <a:off x="11468303" y="8041116"/>
            <a:ext cx="693246" cy="851083"/>
          </a:xfrm>
          <a:custGeom>
            <a:avLst/>
            <a:gdLst/>
            <a:ahLst/>
            <a:cxnLst/>
            <a:rect r="r" b="b" t="t" l="l"/>
            <a:pathLst>
              <a:path h="851083" w="693246">
                <a:moveTo>
                  <a:pt x="0" y="0"/>
                </a:moveTo>
                <a:lnTo>
                  <a:pt x="693245" y="0"/>
                </a:lnTo>
                <a:lnTo>
                  <a:pt x="693245" y="851083"/>
                </a:lnTo>
                <a:lnTo>
                  <a:pt x="0" y="85108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6" id="36"/>
          <p:cNvSpPr/>
          <p:nvPr/>
        </p:nvSpPr>
        <p:spPr>
          <a:xfrm flipH="false" flipV="false" rot="424431">
            <a:off x="17674187" y="8255934"/>
            <a:ext cx="693246" cy="851083"/>
          </a:xfrm>
          <a:custGeom>
            <a:avLst/>
            <a:gdLst/>
            <a:ahLst/>
            <a:cxnLst/>
            <a:rect r="r" b="b" t="t" l="l"/>
            <a:pathLst>
              <a:path h="851083" w="693246">
                <a:moveTo>
                  <a:pt x="0" y="0"/>
                </a:moveTo>
                <a:lnTo>
                  <a:pt x="693246" y="0"/>
                </a:lnTo>
                <a:lnTo>
                  <a:pt x="693246" y="851083"/>
                </a:lnTo>
                <a:lnTo>
                  <a:pt x="0" y="85108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7" id="37"/>
          <p:cNvSpPr/>
          <p:nvPr/>
        </p:nvSpPr>
        <p:spPr>
          <a:xfrm flipH="false" flipV="false" rot="-4595706">
            <a:off x="16912677" y="1213542"/>
            <a:ext cx="693246" cy="851083"/>
          </a:xfrm>
          <a:custGeom>
            <a:avLst/>
            <a:gdLst/>
            <a:ahLst/>
            <a:cxnLst/>
            <a:rect r="r" b="b" t="t" l="l"/>
            <a:pathLst>
              <a:path h="851083" w="693246">
                <a:moveTo>
                  <a:pt x="0" y="0"/>
                </a:moveTo>
                <a:lnTo>
                  <a:pt x="693246" y="0"/>
                </a:lnTo>
                <a:lnTo>
                  <a:pt x="693246" y="851083"/>
                </a:lnTo>
                <a:lnTo>
                  <a:pt x="0" y="85108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38" id="38"/>
          <p:cNvSpPr txBox="true"/>
          <p:nvPr/>
        </p:nvSpPr>
        <p:spPr>
          <a:xfrm rot="0">
            <a:off x="6183784" y="3370585"/>
            <a:ext cx="5699727" cy="1108479"/>
          </a:xfrm>
          <a:prstGeom prst="rect">
            <a:avLst/>
          </a:prstGeom>
        </p:spPr>
        <p:txBody>
          <a:bodyPr anchor="t" rtlCol="false" tIns="0" lIns="0" bIns="0" rIns="0">
            <a:spAutoFit/>
          </a:bodyPr>
          <a:lstStyle/>
          <a:p>
            <a:pPr algn="l" marL="0" indent="0" lvl="0">
              <a:lnSpc>
                <a:spcPts val="2811"/>
              </a:lnSpc>
            </a:pPr>
            <a:r>
              <a:rPr lang="en-US" sz="2382" spc="-73">
                <a:solidFill>
                  <a:srgbClr val="000000"/>
                </a:solidFill>
                <a:latin typeface="Gotham 2"/>
                <a:ea typeface="Gotham 2"/>
                <a:cs typeface="Gotham 2"/>
                <a:sym typeface="Gotham 2"/>
              </a:rPr>
              <a:t> Work on maintaining and enhancing the ethical status of the Union and the University.</a:t>
            </a:r>
          </a:p>
        </p:txBody>
      </p:sp>
      <p:sp>
        <p:nvSpPr>
          <p:cNvPr name="TextBox 39" id="39"/>
          <p:cNvSpPr txBox="true"/>
          <p:nvPr/>
        </p:nvSpPr>
        <p:spPr>
          <a:xfrm rot="0">
            <a:off x="6183784" y="4811943"/>
            <a:ext cx="5301527" cy="1108479"/>
          </a:xfrm>
          <a:prstGeom prst="rect">
            <a:avLst/>
          </a:prstGeom>
        </p:spPr>
        <p:txBody>
          <a:bodyPr anchor="t" rtlCol="false" tIns="0" lIns="0" bIns="0" rIns="0">
            <a:spAutoFit/>
          </a:bodyPr>
          <a:lstStyle/>
          <a:p>
            <a:pPr algn="l" marL="0" indent="0" lvl="0">
              <a:lnSpc>
                <a:spcPts val="2811"/>
              </a:lnSpc>
            </a:pPr>
            <a:r>
              <a:rPr lang="en-US" sz="2382" spc="-73">
                <a:solidFill>
                  <a:srgbClr val="000000"/>
                </a:solidFill>
                <a:latin typeface="Gotham 2"/>
                <a:ea typeface="Gotham 2"/>
                <a:cs typeface="Gotham 2"/>
                <a:sym typeface="Gotham 2"/>
              </a:rPr>
              <a:t>Improve awareness of ethical issues and be responsible for relevant Campaigns</a:t>
            </a:r>
          </a:p>
        </p:txBody>
      </p:sp>
      <p:sp>
        <p:nvSpPr>
          <p:cNvPr name="TextBox 40" id="40"/>
          <p:cNvSpPr txBox="true"/>
          <p:nvPr/>
        </p:nvSpPr>
        <p:spPr>
          <a:xfrm rot="0">
            <a:off x="12372735" y="3378253"/>
            <a:ext cx="5699727" cy="1108479"/>
          </a:xfrm>
          <a:prstGeom prst="rect">
            <a:avLst/>
          </a:prstGeom>
        </p:spPr>
        <p:txBody>
          <a:bodyPr anchor="t" rtlCol="false" tIns="0" lIns="0" bIns="0" rIns="0">
            <a:spAutoFit/>
          </a:bodyPr>
          <a:lstStyle/>
          <a:p>
            <a:pPr algn="l" marL="0" indent="0" lvl="0">
              <a:lnSpc>
                <a:spcPts val="2811"/>
              </a:lnSpc>
            </a:pPr>
            <a:r>
              <a:rPr lang="en-US" sz="2382" spc="-73">
                <a:solidFill>
                  <a:srgbClr val="000000"/>
                </a:solidFill>
                <a:latin typeface="Gotham 2"/>
                <a:ea typeface="Gotham 2"/>
                <a:cs typeface="Gotham 2"/>
                <a:sym typeface="Gotham 2"/>
              </a:rPr>
              <a:t>Fulfil all the duties as outlined in their manifesto, subject to Union policy and the strategic plan</a:t>
            </a:r>
          </a:p>
        </p:txBody>
      </p:sp>
      <p:sp>
        <p:nvSpPr>
          <p:cNvPr name="TextBox 41" id="41"/>
          <p:cNvSpPr txBox="true"/>
          <p:nvPr/>
        </p:nvSpPr>
        <p:spPr>
          <a:xfrm rot="0">
            <a:off x="12460553" y="4978080"/>
            <a:ext cx="5699727" cy="1460079"/>
          </a:xfrm>
          <a:prstGeom prst="rect">
            <a:avLst/>
          </a:prstGeom>
        </p:spPr>
        <p:txBody>
          <a:bodyPr anchor="t" rtlCol="false" tIns="0" lIns="0" bIns="0" rIns="0">
            <a:spAutoFit/>
          </a:bodyPr>
          <a:lstStyle/>
          <a:p>
            <a:pPr algn="l" marL="0" indent="0" lvl="0">
              <a:lnSpc>
                <a:spcPts val="2811"/>
              </a:lnSpc>
            </a:pPr>
            <a:r>
              <a:rPr lang="en-US" sz="2382" spc="-73">
                <a:solidFill>
                  <a:srgbClr val="000000"/>
                </a:solidFill>
                <a:latin typeface="Gotham 2"/>
                <a:ea typeface="Gotham 2"/>
                <a:cs typeface="Gotham 2"/>
                <a:sym typeface="Gotham 2"/>
              </a:rPr>
              <a:t>Not undertake any duty that infringes upon or overlaps with the job descriptions of other officers of the Student Officer Committee.</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301" r="-1828" b="-16301"/>
            </a:stretch>
          </a:blipFill>
        </p:spPr>
      </p:sp>
      <p:sp>
        <p:nvSpPr>
          <p:cNvPr name="Freeform 3" id="3"/>
          <p:cNvSpPr/>
          <p:nvPr/>
        </p:nvSpPr>
        <p:spPr>
          <a:xfrm flipH="false" flipV="false" rot="0">
            <a:off x="7888741" y="7615575"/>
            <a:ext cx="693246" cy="851083"/>
          </a:xfrm>
          <a:custGeom>
            <a:avLst/>
            <a:gdLst/>
            <a:ahLst/>
            <a:cxnLst/>
            <a:rect r="r" b="b" t="t" l="l"/>
            <a:pathLst>
              <a:path h="851083" w="693246">
                <a:moveTo>
                  <a:pt x="0" y="0"/>
                </a:moveTo>
                <a:lnTo>
                  <a:pt x="693246" y="0"/>
                </a:lnTo>
                <a:lnTo>
                  <a:pt x="693246" y="851083"/>
                </a:lnTo>
                <a:lnTo>
                  <a:pt x="0" y="85108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383861" y="232513"/>
            <a:ext cx="4760741" cy="3060210"/>
          </a:xfrm>
          <a:custGeom>
            <a:avLst/>
            <a:gdLst/>
            <a:ahLst/>
            <a:cxnLst/>
            <a:rect r="r" b="b" t="t" l="l"/>
            <a:pathLst>
              <a:path h="3060210" w="4760741">
                <a:moveTo>
                  <a:pt x="0" y="0"/>
                </a:moveTo>
                <a:lnTo>
                  <a:pt x="4760741" y="0"/>
                </a:lnTo>
                <a:lnTo>
                  <a:pt x="4760741" y="3060209"/>
                </a:lnTo>
                <a:lnTo>
                  <a:pt x="0" y="3060209"/>
                </a:lnTo>
                <a:lnTo>
                  <a:pt x="0" y="0"/>
                </a:lnTo>
                <a:close/>
              </a:path>
            </a:pathLst>
          </a:custGeom>
          <a:blipFill>
            <a:blip r:embed="rId5">
              <a:extLst>
                <a:ext uri="{96DAC541-7B7A-43D3-8B79-37D633B846F1}">
                  <asvg:svgBlip xmlns:asvg="http://schemas.microsoft.com/office/drawing/2016/SVG/main" r:embed="rId6"/>
                </a:ext>
              </a:extLst>
            </a:blip>
            <a:stretch>
              <a:fillRect l="-7958" t="0" r="0" b="0"/>
            </a:stretch>
          </a:blipFill>
        </p:spPr>
      </p:sp>
      <p:sp>
        <p:nvSpPr>
          <p:cNvPr name="TextBox 5" id="5"/>
          <p:cNvSpPr txBox="true"/>
          <p:nvPr/>
        </p:nvSpPr>
        <p:spPr>
          <a:xfrm rot="0">
            <a:off x="657737" y="918453"/>
            <a:ext cx="3557951" cy="1654662"/>
          </a:xfrm>
          <a:prstGeom prst="rect">
            <a:avLst/>
          </a:prstGeom>
        </p:spPr>
        <p:txBody>
          <a:bodyPr anchor="t" rtlCol="false" tIns="0" lIns="0" bIns="0" rIns="0">
            <a:spAutoFit/>
          </a:bodyPr>
          <a:lstStyle/>
          <a:p>
            <a:pPr algn="ctr">
              <a:lnSpc>
                <a:spcPts val="4273"/>
              </a:lnSpc>
            </a:pPr>
            <a:r>
              <a:rPr lang="en-US" b="true" sz="4273">
                <a:solidFill>
                  <a:srgbClr val="F6F1E8"/>
                </a:solidFill>
                <a:latin typeface="Genty Sans"/>
                <a:ea typeface="Genty Sans"/>
                <a:cs typeface="Genty Sans"/>
                <a:sym typeface="Genty Sans"/>
              </a:rPr>
              <a:t>LGBT+ Officer (Open Place)!</a:t>
            </a:r>
          </a:p>
        </p:txBody>
      </p:sp>
      <p:sp>
        <p:nvSpPr>
          <p:cNvPr name="TextBox 6" id="6"/>
          <p:cNvSpPr txBox="true"/>
          <p:nvPr/>
        </p:nvSpPr>
        <p:spPr>
          <a:xfrm rot="0">
            <a:off x="5213603" y="1889661"/>
            <a:ext cx="8644949" cy="930275"/>
          </a:xfrm>
          <a:prstGeom prst="rect">
            <a:avLst/>
          </a:prstGeom>
        </p:spPr>
        <p:txBody>
          <a:bodyPr anchor="t" rtlCol="false" tIns="0" lIns="0" bIns="0" rIns="0">
            <a:spAutoFit/>
          </a:bodyPr>
          <a:lstStyle/>
          <a:p>
            <a:pPr algn="ctr">
              <a:lnSpc>
                <a:spcPts val="6999"/>
              </a:lnSpc>
            </a:pPr>
            <a:r>
              <a:rPr lang="en-US" b="true" sz="6999">
                <a:solidFill>
                  <a:srgbClr val="F6F1E8"/>
                </a:solidFill>
                <a:latin typeface="Genty Sans"/>
                <a:ea typeface="Genty Sans"/>
                <a:cs typeface="Genty Sans"/>
                <a:sym typeface="Genty Sans"/>
              </a:rPr>
              <a:t>A&amp;O!</a:t>
            </a:r>
          </a:p>
        </p:txBody>
      </p:sp>
      <p:sp>
        <p:nvSpPr>
          <p:cNvPr name="Freeform 7" id="7"/>
          <p:cNvSpPr/>
          <p:nvPr/>
        </p:nvSpPr>
        <p:spPr>
          <a:xfrm flipH="false" flipV="false" rot="0">
            <a:off x="6593928" y="113752"/>
            <a:ext cx="4945496" cy="3178971"/>
          </a:xfrm>
          <a:custGeom>
            <a:avLst/>
            <a:gdLst/>
            <a:ahLst/>
            <a:cxnLst/>
            <a:rect r="r" b="b" t="t" l="l"/>
            <a:pathLst>
              <a:path h="3178971" w="4945496">
                <a:moveTo>
                  <a:pt x="0" y="0"/>
                </a:moveTo>
                <a:lnTo>
                  <a:pt x="4945496" y="0"/>
                </a:lnTo>
                <a:lnTo>
                  <a:pt x="4945496" y="3178970"/>
                </a:lnTo>
                <a:lnTo>
                  <a:pt x="0" y="3178970"/>
                </a:lnTo>
                <a:lnTo>
                  <a:pt x="0" y="0"/>
                </a:lnTo>
                <a:close/>
              </a:path>
            </a:pathLst>
          </a:custGeom>
          <a:blipFill>
            <a:blip r:embed="rId7">
              <a:extLst>
                <a:ext uri="{96DAC541-7B7A-43D3-8B79-37D633B846F1}">
                  <asvg:svgBlip xmlns:asvg="http://schemas.microsoft.com/office/drawing/2016/SVG/main" r:embed="rId8"/>
                </a:ext>
              </a:extLst>
            </a:blip>
            <a:stretch>
              <a:fillRect l="-7958" t="0" r="0" b="0"/>
            </a:stretch>
          </a:blipFill>
        </p:spPr>
      </p:sp>
      <p:sp>
        <p:nvSpPr>
          <p:cNvPr name="TextBox 8" id="8"/>
          <p:cNvSpPr txBox="true"/>
          <p:nvPr/>
        </p:nvSpPr>
        <p:spPr>
          <a:xfrm rot="0">
            <a:off x="6880859" y="628012"/>
            <a:ext cx="3213488" cy="1945102"/>
          </a:xfrm>
          <a:prstGeom prst="rect">
            <a:avLst/>
          </a:prstGeom>
        </p:spPr>
        <p:txBody>
          <a:bodyPr anchor="t" rtlCol="false" tIns="0" lIns="0" bIns="0" rIns="0">
            <a:spAutoFit/>
          </a:bodyPr>
          <a:lstStyle/>
          <a:p>
            <a:pPr algn="ctr">
              <a:lnSpc>
                <a:spcPts val="3784"/>
              </a:lnSpc>
            </a:pPr>
            <a:r>
              <a:rPr lang="en-US" b="true" sz="3784">
                <a:solidFill>
                  <a:srgbClr val="F6F1E8"/>
                </a:solidFill>
                <a:latin typeface="Genty Sans"/>
                <a:ea typeface="Genty Sans"/>
                <a:cs typeface="Genty Sans"/>
                <a:sym typeface="Genty Sans"/>
              </a:rPr>
              <a:t>LGBT+ Officer (Trans and NB place)!</a:t>
            </a:r>
          </a:p>
        </p:txBody>
      </p:sp>
      <p:sp>
        <p:nvSpPr>
          <p:cNvPr name="Freeform 9" id="9"/>
          <p:cNvSpPr/>
          <p:nvPr/>
        </p:nvSpPr>
        <p:spPr>
          <a:xfrm flipH="false" flipV="false" rot="0">
            <a:off x="13112425" y="277858"/>
            <a:ext cx="4619655" cy="2969519"/>
          </a:xfrm>
          <a:custGeom>
            <a:avLst/>
            <a:gdLst/>
            <a:ahLst/>
            <a:cxnLst/>
            <a:rect r="r" b="b" t="t" l="l"/>
            <a:pathLst>
              <a:path h="2969519" w="4619655">
                <a:moveTo>
                  <a:pt x="0" y="0"/>
                </a:moveTo>
                <a:lnTo>
                  <a:pt x="4619655" y="0"/>
                </a:lnTo>
                <a:lnTo>
                  <a:pt x="4619655" y="2969519"/>
                </a:lnTo>
                <a:lnTo>
                  <a:pt x="0" y="2969519"/>
                </a:lnTo>
                <a:lnTo>
                  <a:pt x="0" y="0"/>
                </a:lnTo>
                <a:close/>
              </a:path>
            </a:pathLst>
          </a:custGeom>
          <a:blipFill>
            <a:blip r:embed="rId9">
              <a:extLst>
                <a:ext uri="{96DAC541-7B7A-43D3-8B79-37D633B846F1}">
                  <asvg:svgBlip xmlns:asvg="http://schemas.microsoft.com/office/drawing/2016/SVG/main" r:embed="rId10"/>
                </a:ext>
              </a:extLst>
            </a:blip>
            <a:stretch>
              <a:fillRect l="-7958" t="0" r="0" b="0"/>
            </a:stretch>
          </a:blipFill>
        </p:spPr>
      </p:sp>
      <p:sp>
        <p:nvSpPr>
          <p:cNvPr name="Freeform 10" id="10"/>
          <p:cNvSpPr/>
          <p:nvPr/>
        </p:nvSpPr>
        <p:spPr>
          <a:xfrm flipH="false" flipV="false" rot="-562096">
            <a:off x="5008544" y="2623862"/>
            <a:ext cx="693246" cy="851083"/>
          </a:xfrm>
          <a:custGeom>
            <a:avLst/>
            <a:gdLst/>
            <a:ahLst/>
            <a:cxnLst/>
            <a:rect r="r" b="b" t="t" l="l"/>
            <a:pathLst>
              <a:path h="851083" w="693246">
                <a:moveTo>
                  <a:pt x="0" y="0"/>
                </a:moveTo>
                <a:lnTo>
                  <a:pt x="693246" y="0"/>
                </a:lnTo>
                <a:lnTo>
                  <a:pt x="693246" y="851083"/>
                </a:lnTo>
                <a:lnTo>
                  <a:pt x="0" y="85108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1" id="11"/>
          <p:cNvSpPr txBox="true"/>
          <p:nvPr/>
        </p:nvSpPr>
        <p:spPr>
          <a:xfrm rot="0">
            <a:off x="13347129" y="1273313"/>
            <a:ext cx="3288751" cy="1299802"/>
          </a:xfrm>
          <a:prstGeom prst="rect">
            <a:avLst/>
          </a:prstGeom>
        </p:spPr>
        <p:txBody>
          <a:bodyPr anchor="t" rtlCol="false" tIns="0" lIns="0" bIns="0" rIns="0">
            <a:spAutoFit/>
          </a:bodyPr>
          <a:lstStyle/>
          <a:p>
            <a:pPr algn="ctr">
              <a:lnSpc>
                <a:spcPts val="2534"/>
              </a:lnSpc>
            </a:pPr>
            <a:r>
              <a:rPr lang="en-US" b="true" sz="2534">
                <a:solidFill>
                  <a:srgbClr val="F6F1E8"/>
                </a:solidFill>
                <a:latin typeface="Genty Sans"/>
                <a:ea typeface="Genty Sans"/>
                <a:cs typeface="Genty Sans"/>
                <a:sym typeface="Genty Sans"/>
              </a:rPr>
              <a:t>Students with Disabilities Officer (Physical Disabilities Place)</a:t>
            </a:r>
          </a:p>
        </p:txBody>
      </p:sp>
      <p:sp>
        <p:nvSpPr>
          <p:cNvPr name="Freeform 12" id="12"/>
          <p:cNvSpPr/>
          <p:nvPr/>
        </p:nvSpPr>
        <p:spPr>
          <a:xfrm flipH="false" flipV="false" rot="-1461501">
            <a:off x="10839451" y="1330770"/>
            <a:ext cx="693246" cy="851083"/>
          </a:xfrm>
          <a:custGeom>
            <a:avLst/>
            <a:gdLst/>
            <a:ahLst/>
            <a:cxnLst/>
            <a:rect r="r" b="b" t="t" l="l"/>
            <a:pathLst>
              <a:path h="851083" w="693246">
                <a:moveTo>
                  <a:pt x="0" y="0"/>
                </a:moveTo>
                <a:lnTo>
                  <a:pt x="693245" y="0"/>
                </a:lnTo>
                <a:lnTo>
                  <a:pt x="693245" y="851083"/>
                </a:lnTo>
                <a:lnTo>
                  <a:pt x="0" y="85108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3" id="13"/>
          <p:cNvSpPr/>
          <p:nvPr/>
        </p:nvSpPr>
        <p:spPr>
          <a:xfrm flipH="false" flipV="false" rot="424431">
            <a:off x="5030998" y="7958582"/>
            <a:ext cx="693246" cy="851083"/>
          </a:xfrm>
          <a:custGeom>
            <a:avLst/>
            <a:gdLst/>
            <a:ahLst/>
            <a:cxnLst/>
            <a:rect r="r" b="b" t="t" l="l"/>
            <a:pathLst>
              <a:path h="851083" w="693246">
                <a:moveTo>
                  <a:pt x="0" y="0"/>
                </a:moveTo>
                <a:lnTo>
                  <a:pt x="693246" y="0"/>
                </a:lnTo>
                <a:lnTo>
                  <a:pt x="693246" y="851083"/>
                </a:lnTo>
                <a:lnTo>
                  <a:pt x="0" y="85108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4" id="14"/>
          <p:cNvSpPr/>
          <p:nvPr/>
        </p:nvSpPr>
        <p:spPr>
          <a:xfrm flipH="false" flipV="false" rot="424431">
            <a:off x="11468303" y="8041116"/>
            <a:ext cx="693246" cy="851083"/>
          </a:xfrm>
          <a:custGeom>
            <a:avLst/>
            <a:gdLst/>
            <a:ahLst/>
            <a:cxnLst/>
            <a:rect r="r" b="b" t="t" l="l"/>
            <a:pathLst>
              <a:path h="851083" w="693246">
                <a:moveTo>
                  <a:pt x="0" y="0"/>
                </a:moveTo>
                <a:lnTo>
                  <a:pt x="693245" y="0"/>
                </a:lnTo>
                <a:lnTo>
                  <a:pt x="693245" y="851083"/>
                </a:lnTo>
                <a:lnTo>
                  <a:pt x="0" y="85108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5" id="15"/>
          <p:cNvSpPr/>
          <p:nvPr/>
        </p:nvSpPr>
        <p:spPr>
          <a:xfrm flipH="false" flipV="false" rot="424431">
            <a:off x="17674187" y="8255934"/>
            <a:ext cx="693246" cy="851083"/>
          </a:xfrm>
          <a:custGeom>
            <a:avLst/>
            <a:gdLst/>
            <a:ahLst/>
            <a:cxnLst/>
            <a:rect r="r" b="b" t="t" l="l"/>
            <a:pathLst>
              <a:path h="851083" w="693246">
                <a:moveTo>
                  <a:pt x="0" y="0"/>
                </a:moveTo>
                <a:lnTo>
                  <a:pt x="693246" y="0"/>
                </a:lnTo>
                <a:lnTo>
                  <a:pt x="693246" y="851083"/>
                </a:lnTo>
                <a:lnTo>
                  <a:pt x="0" y="85108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6" id="16"/>
          <p:cNvSpPr/>
          <p:nvPr/>
        </p:nvSpPr>
        <p:spPr>
          <a:xfrm flipH="false" flipV="false" rot="-4595706">
            <a:off x="16912677" y="1337076"/>
            <a:ext cx="693246" cy="851083"/>
          </a:xfrm>
          <a:custGeom>
            <a:avLst/>
            <a:gdLst/>
            <a:ahLst/>
            <a:cxnLst/>
            <a:rect r="r" b="b" t="t" l="l"/>
            <a:pathLst>
              <a:path h="851083" w="693246">
                <a:moveTo>
                  <a:pt x="0" y="0"/>
                </a:moveTo>
                <a:lnTo>
                  <a:pt x="693246" y="0"/>
                </a:lnTo>
                <a:lnTo>
                  <a:pt x="693246" y="851083"/>
                </a:lnTo>
                <a:lnTo>
                  <a:pt x="0" y="85108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7" id="17"/>
          <p:cNvGrpSpPr/>
          <p:nvPr/>
        </p:nvGrpSpPr>
        <p:grpSpPr>
          <a:xfrm rot="0">
            <a:off x="5954808" y="3614977"/>
            <a:ext cx="5860117" cy="2245463"/>
            <a:chOff x="0" y="0"/>
            <a:chExt cx="1543405" cy="591398"/>
          </a:xfrm>
        </p:grpSpPr>
        <p:sp>
          <p:nvSpPr>
            <p:cNvPr name="Freeform 18" id="18"/>
            <p:cNvSpPr/>
            <p:nvPr/>
          </p:nvSpPr>
          <p:spPr>
            <a:xfrm flipH="false" flipV="false" rot="0">
              <a:off x="0" y="0"/>
              <a:ext cx="1543405" cy="591398"/>
            </a:xfrm>
            <a:custGeom>
              <a:avLst/>
              <a:gdLst/>
              <a:ahLst/>
              <a:cxnLst/>
              <a:rect r="r" b="b" t="t" l="l"/>
              <a:pathLst>
                <a:path h="591398" w="1543405">
                  <a:moveTo>
                    <a:pt x="67377" y="0"/>
                  </a:moveTo>
                  <a:lnTo>
                    <a:pt x="1476028" y="0"/>
                  </a:lnTo>
                  <a:cubicBezTo>
                    <a:pt x="1513240" y="0"/>
                    <a:pt x="1543405" y="30166"/>
                    <a:pt x="1543405" y="67377"/>
                  </a:cubicBezTo>
                  <a:lnTo>
                    <a:pt x="1543405" y="524021"/>
                  </a:lnTo>
                  <a:cubicBezTo>
                    <a:pt x="1543405" y="561232"/>
                    <a:pt x="1513240" y="591398"/>
                    <a:pt x="1476028" y="591398"/>
                  </a:cubicBezTo>
                  <a:lnTo>
                    <a:pt x="67377" y="591398"/>
                  </a:lnTo>
                  <a:cubicBezTo>
                    <a:pt x="30166" y="591398"/>
                    <a:pt x="0" y="561232"/>
                    <a:pt x="0" y="524021"/>
                  </a:cubicBezTo>
                  <a:lnTo>
                    <a:pt x="0" y="67377"/>
                  </a:lnTo>
                  <a:cubicBezTo>
                    <a:pt x="0" y="30166"/>
                    <a:pt x="30166" y="0"/>
                    <a:pt x="67377" y="0"/>
                  </a:cubicBezTo>
                  <a:close/>
                </a:path>
              </a:pathLst>
            </a:custGeom>
            <a:solidFill>
              <a:srgbClr val="F2F2F2"/>
            </a:solidFill>
            <a:ln w="38100" cap="rnd">
              <a:solidFill>
                <a:srgbClr val="C4D20A"/>
              </a:solidFill>
              <a:prstDash val="solid"/>
              <a:round/>
            </a:ln>
          </p:spPr>
        </p:sp>
        <p:sp>
          <p:nvSpPr>
            <p:cNvPr name="TextBox 19" id="19"/>
            <p:cNvSpPr txBox="true"/>
            <p:nvPr/>
          </p:nvSpPr>
          <p:spPr>
            <a:xfrm>
              <a:off x="0" y="85725"/>
              <a:ext cx="1543405" cy="505673"/>
            </a:xfrm>
            <a:prstGeom prst="rect">
              <a:avLst/>
            </a:prstGeom>
          </p:spPr>
          <p:txBody>
            <a:bodyPr anchor="ctr" rtlCol="false" tIns="50800" lIns="50800" bIns="50800" rIns="50800"/>
            <a:lstStyle/>
            <a:p>
              <a:pPr algn="ctr">
                <a:lnSpc>
                  <a:spcPts val="1925"/>
                </a:lnSpc>
              </a:pPr>
            </a:p>
          </p:txBody>
        </p:sp>
      </p:grpSp>
      <p:grpSp>
        <p:nvGrpSpPr>
          <p:cNvPr name="Group 20" id="20"/>
          <p:cNvGrpSpPr/>
          <p:nvPr/>
        </p:nvGrpSpPr>
        <p:grpSpPr>
          <a:xfrm rot="0">
            <a:off x="5954808" y="6031781"/>
            <a:ext cx="5833276" cy="1755135"/>
            <a:chOff x="0" y="0"/>
            <a:chExt cx="1536336" cy="462258"/>
          </a:xfrm>
        </p:grpSpPr>
        <p:sp>
          <p:nvSpPr>
            <p:cNvPr name="Freeform 21" id="21"/>
            <p:cNvSpPr/>
            <p:nvPr/>
          </p:nvSpPr>
          <p:spPr>
            <a:xfrm flipH="false" flipV="false" rot="0">
              <a:off x="0" y="0"/>
              <a:ext cx="1536336" cy="462258"/>
            </a:xfrm>
            <a:custGeom>
              <a:avLst/>
              <a:gdLst/>
              <a:ahLst/>
              <a:cxnLst/>
              <a:rect r="r" b="b" t="t" l="l"/>
              <a:pathLst>
                <a:path h="462258" w="1536336">
                  <a:moveTo>
                    <a:pt x="67687" y="0"/>
                  </a:moveTo>
                  <a:lnTo>
                    <a:pt x="1468649" y="0"/>
                  </a:lnTo>
                  <a:cubicBezTo>
                    <a:pt x="1506032" y="0"/>
                    <a:pt x="1536336" y="30305"/>
                    <a:pt x="1536336" y="67687"/>
                  </a:cubicBezTo>
                  <a:lnTo>
                    <a:pt x="1536336" y="394571"/>
                  </a:lnTo>
                  <a:cubicBezTo>
                    <a:pt x="1536336" y="431953"/>
                    <a:pt x="1506032" y="462258"/>
                    <a:pt x="1468649" y="462258"/>
                  </a:cubicBezTo>
                  <a:lnTo>
                    <a:pt x="67687" y="462258"/>
                  </a:lnTo>
                  <a:cubicBezTo>
                    <a:pt x="30305" y="462258"/>
                    <a:pt x="0" y="431953"/>
                    <a:pt x="0" y="394571"/>
                  </a:cubicBezTo>
                  <a:lnTo>
                    <a:pt x="0" y="67687"/>
                  </a:lnTo>
                  <a:cubicBezTo>
                    <a:pt x="0" y="30305"/>
                    <a:pt x="30305" y="0"/>
                    <a:pt x="67687" y="0"/>
                  </a:cubicBezTo>
                  <a:close/>
                </a:path>
              </a:pathLst>
            </a:custGeom>
            <a:solidFill>
              <a:srgbClr val="F2F2F2"/>
            </a:solidFill>
            <a:ln w="38100" cap="rnd">
              <a:solidFill>
                <a:srgbClr val="C4D20A"/>
              </a:solidFill>
              <a:prstDash val="solid"/>
              <a:round/>
            </a:ln>
          </p:spPr>
        </p:sp>
        <p:sp>
          <p:nvSpPr>
            <p:cNvPr name="TextBox 22" id="22"/>
            <p:cNvSpPr txBox="true"/>
            <p:nvPr/>
          </p:nvSpPr>
          <p:spPr>
            <a:xfrm>
              <a:off x="0" y="85725"/>
              <a:ext cx="1536336" cy="376533"/>
            </a:xfrm>
            <a:prstGeom prst="rect">
              <a:avLst/>
            </a:prstGeom>
          </p:spPr>
          <p:txBody>
            <a:bodyPr anchor="ctr" rtlCol="false" tIns="50800" lIns="50800" bIns="50800" rIns="50800"/>
            <a:lstStyle/>
            <a:p>
              <a:pPr algn="ctr">
                <a:lnSpc>
                  <a:spcPts val="1925"/>
                </a:lnSpc>
              </a:pPr>
            </a:p>
          </p:txBody>
        </p:sp>
      </p:grpSp>
      <p:sp>
        <p:nvSpPr>
          <p:cNvPr name="TextBox 23" id="23"/>
          <p:cNvSpPr txBox="true"/>
          <p:nvPr/>
        </p:nvSpPr>
        <p:spPr>
          <a:xfrm rot="0">
            <a:off x="6115199" y="3698622"/>
            <a:ext cx="5589205" cy="2122255"/>
          </a:xfrm>
          <a:prstGeom prst="rect">
            <a:avLst/>
          </a:prstGeom>
        </p:spPr>
        <p:txBody>
          <a:bodyPr anchor="t" rtlCol="false" tIns="0" lIns="0" bIns="0" rIns="0">
            <a:spAutoFit/>
          </a:bodyPr>
          <a:lstStyle/>
          <a:p>
            <a:pPr algn="l" marL="0" indent="0" lvl="0">
              <a:lnSpc>
                <a:spcPts val="2757"/>
              </a:lnSpc>
            </a:pPr>
            <a:r>
              <a:rPr lang="en-US" sz="2336" spc="-72">
                <a:solidFill>
                  <a:srgbClr val="000000"/>
                </a:solidFill>
                <a:latin typeface="Gotham 2"/>
                <a:ea typeface="Gotham 2"/>
                <a:cs typeface="Gotham 2"/>
                <a:sym typeface="Gotham 2"/>
              </a:rPr>
              <a:t> Engage with the University and other relevant organisations to achieve improvements for LGBT+ students on the issues they face as LGBT+ students at university, with a focus on trans and NB students</a:t>
            </a:r>
          </a:p>
        </p:txBody>
      </p:sp>
      <p:sp>
        <p:nvSpPr>
          <p:cNvPr name="TextBox 24" id="24"/>
          <p:cNvSpPr txBox="true"/>
          <p:nvPr/>
        </p:nvSpPr>
        <p:spPr>
          <a:xfrm rot="0">
            <a:off x="6142249" y="6155496"/>
            <a:ext cx="5562154" cy="1108479"/>
          </a:xfrm>
          <a:prstGeom prst="rect">
            <a:avLst/>
          </a:prstGeom>
        </p:spPr>
        <p:txBody>
          <a:bodyPr anchor="t" rtlCol="false" tIns="0" lIns="0" bIns="0" rIns="0">
            <a:spAutoFit/>
          </a:bodyPr>
          <a:lstStyle/>
          <a:p>
            <a:pPr algn="l" marL="0" indent="0" lvl="0">
              <a:lnSpc>
                <a:spcPts val="2811"/>
              </a:lnSpc>
            </a:pPr>
            <a:r>
              <a:rPr lang="en-US" sz="2382" spc="-73">
                <a:solidFill>
                  <a:srgbClr val="000000"/>
                </a:solidFill>
                <a:latin typeface="Gotham 2"/>
                <a:ea typeface="Gotham 2"/>
                <a:cs typeface="Gotham 2"/>
                <a:sym typeface="Gotham 2"/>
              </a:rPr>
              <a:t> Represent the interests of trans, NB and LGBT+ students and be their voice on the issues they face at university.</a:t>
            </a:r>
          </a:p>
        </p:txBody>
      </p:sp>
      <p:grpSp>
        <p:nvGrpSpPr>
          <p:cNvPr name="Group 25" id="25"/>
          <p:cNvGrpSpPr/>
          <p:nvPr/>
        </p:nvGrpSpPr>
        <p:grpSpPr>
          <a:xfrm rot="0">
            <a:off x="12211315" y="3614977"/>
            <a:ext cx="5926696" cy="932795"/>
            <a:chOff x="0" y="0"/>
            <a:chExt cx="1560940" cy="245675"/>
          </a:xfrm>
        </p:grpSpPr>
        <p:sp>
          <p:nvSpPr>
            <p:cNvPr name="Freeform 26" id="26"/>
            <p:cNvSpPr/>
            <p:nvPr/>
          </p:nvSpPr>
          <p:spPr>
            <a:xfrm flipH="false" flipV="false" rot="0">
              <a:off x="0" y="0"/>
              <a:ext cx="1560940" cy="245675"/>
            </a:xfrm>
            <a:custGeom>
              <a:avLst/>
              <a:gdLst/>
              <a:ahLst/>
              <a:cxnLst/>
              <a:rect r="r" b="b" t="t" l="l"/>
              <a:pathLst>
                <a:path h="245675" w="1560940">
                  <a:moveTo>
                    <a:pt x="66620" y="0"/>
                  </a:moveTo>
                  <a:lnTo>
                    <a:pt x="1494320" y="0"/>
                  </a:lnTo>
                  <a:cubicBezTo>
                    <a:pt x="1531114" y="0"/>
                    <a:pt x="1560940" y="29827"/>
                    <a:pt x="1560940" y="66620"/>
                  </a:cubicBezTo>
                  <a:lnTo>
                    <a:pt x="1560940" y="179054"/>
                  </a:lnTo>
                  <a:cubicBezTo>
                    <a:pt x="1560940" y="215848"/>
                    <a:pt x="1531114" y="245675"/>
                    <a:pt x="1494320" y="245675"/>
                  </a:cubicBezTo>
                  <a:lnTo>
                    <a:pt x="66620" y="245675"/>
                  </a:lnTo>
                  <a:cubicBezTo>
                    <a:pt x="29827" y="245675"/>
                    <a:pt x="0" y="215848"/>
                    <a:pt x="0" y="179054"/>
                  </a:cubicBezTo>
                  <a:lnTo>
                    <a:pt x="0" y="66620"/>
                  </a:lnTo>
                  <a:cubicBezTo>
                    <a:pt x="0" y="29827"/>
                    <a:pt x="29827" y="0"/>
                    <a:pt x="66620" y="0"/>
                  </a:cubicBezTo>
                  <a:close/>
                </a:path>
              </a:pathLst>
            </a:custGeom>
            <a:solidFill>
              <a:srgbClr val="F2F2F2"/>
            </a:solidFill>
            <a:ln w="38100" cap="rnd">
              <a:solidFill>
                <a:srgbClr val="EE7600"/>
              </a:solidFill>
              <a:prstDash val="solid"/>
              <a:round/>
            </a:ln>
          </p:spPr>
        </p:sp>
        <p:sp>
          <p:nvSpPr>
            <p:cNvPr name="TextBox 27" id="27"/>
            <p:cNvSpPr txBox="true"/>
            <p:nvPr/>
          </p:nvSpPr>
          <p:spPr>
            <a:xfrm>
              <a:off x="0" y="85725"/>
              <a:ext cx="1560940" cy="159950"/>
            </a:xfrm>
            <a:prstGeom prst="rect">
              <a:avLst/>
            </a:prstGeom>
          </p:spPr>
          <p:txBody>
            <a:bodyPr anchor="ctr" rtlCol="false" tIns="50800" lIns="50800" bIns="50800" rIns="50800"/>
            <a:lstStyle/>
            <a:p>
              <a:pPr algn="ctr">
                <a:lnSpc>
                  <a:spcPts val="1925"/>
                </a:lnSpc>
              </a:pPr>
            </a:p>
          </p:txBody>
        </p:sp>
      </p:grpSp>
      <p:grpSp>
        <p:nvGrpSpPr>
          <p:cNvPr name="Group 28" id="28"/>
          <p:cNvGrpSpPr/>
          <p:nvPr/>
        </p:nvGrpSpPr>
        <p:grpSpPr>
          <a:xfrm rot="0">
            <a:off x="12257163" y="4547772"/>
            <a:ext cx="5880847" cy="2098249"/>
            <a:chOff x="0" y="0"/>
            <a:chExt cx="1548865" cy="552625"/>
          </a:xfrm>
        </p:grpSpPr>
        <p:sp>
          <p:nvSpPr>
            <p:cNvPr name="Freeform 29" id="29"/>
            <p:cNvSpPr/>
            <p:nvPr/>
          </p:nvSpPr>
          <p:spPr>
            <a:xfrm flipH="false" flipV="false" rot="0">
              <a:off x="0" y="0"/>
              <a:ext cx="1548865" cy="552625"/>
            </a:xfrm>
            <a:custGeom>
              <a:avLst/>
              <a:gdLst/>
              <a:ahLst/>
              <a:cxnLst/>
              <a:rect r="r" b="b" t="t" l="l"/>
              <a:pathLst>
                <a:path h="552625" w="1548865">
                  <a:moveTo>
                    <a:pt x="67140" y="0"/>
                  </a:moveTo>
                  <a:lnTo>
                    <a:pt x="1481726" y="0"/>
                  </a:lnTo>
                  <a:cubicBezTo>
                    <a:pt x="1499532" y="0"/>
                    <a:pt x="1516609" y="7074"/>
                    <a:pt x="1529200" y="19665"/>
                  </a:cubicBezTo>
                  <a:cubicBezTo>
                    <a:pt x="1541792" y="32256"/>
                    <a:pt x="1548865" y="49333"/>
                    <a:pt x="1548865" y="67140"/>
                  </a:cubicBezTo>
                  <a:lnTo>
                    <a:pt x="1548865" y="485486"/>
                  </a:lnTo>
                  <a:cubicBezTo>
                    <a:pt x="1548865" y="503292"/>
                    <a:pt x="1541792" y="520369"/>
                    <a:pt x="1529200" y="532961"/>
                  </a:cubicBezTo>
                  <a:cubicBezTo>
                    <a:pt x="1516609" y="545552"/>
                    <a:pt x="1499532" y="552625"/>
                    <a:pt x="1481726" y="552625"/>
                  </a:cubicBezTo>
                  <a:lnTo>
                    <a:pt x="67140" y="552625"/>
                  </a:lnTo>
                  <a:cubicBezTo>
                    <a:pt x="49333" y="552625"/>
                    <a:pt x="32256" y="545552"/>
                    <a:pt x="19665" y="532961"/>
                  </a:cubicBezTo>
                  <a:cubicBezTo>
                    <a:pt x="7074" y="520369"/>
                    <a:pt x="0" y="503292"/>
                    <a:pt x="0" y="485486"/>
                  </a:cubicBezTo>
                  <a:lnTo>
                    <a:pt x="0" y="67140"/>
                  </a:lnTo>
                  <a:cubicBezTo>
                    <a:pt x="0" y="49333"/>
                    <a:pt x="7074" y="32256"/>
                    <a:pt x="19665" y="19665"/>
                  </a:cubicBezTo>
                  <a:cubicBezTo>
                    <a:pt x="32256" y="7074"/>
                    <a:pt x="49333" y="0"/>
                    <a:pt x="67140" y="0"/>
                  </a:cubicBezTo>
                  <a:close/>
                </a:path>
              </a:pathLst>
            </a:custGeom>
            <a:solidFill>
              <a:srgbClr val="F2F2F2"/>
            </a:solidFill>
            <a:ln w="38100" cap="rnd">
              <a:solidFill>
                <a:srgbClr val="EE7600"/>
              </a:solidFill>
              <a:prstDash val="solid"/>
              <a:round/>
            </a:ln>
          </p:spPr>
        </p:sp>
        <p:sp>
          <p:nvSpPr>
            <p:cNvPr name="TextBox 30" id="30"/>
            <p:cNvSpPr txBox="true"/>
            <p:nvPr/>
          </p:nvSpPr>
          <p:spPr>
            <a:xfrm>
              <a:off x="0" y="85725"/>
              <a:ext cx="1548865" cy="466900"/>
            </a:xfrm>
            <a:prstGeom prst="rect">
              <a:avLst/>
            </a:prstGeom>
          </p:spPr>
          <p:txBody>
            <a:bodyPr anchor="ctr" rtlCol="false" tIns="50800" lIns="50800" bIns="50800" rIns="50800"/>
            <a:lstStyle/>
            <a:p>
              <a:pPr algn="ctr">
                <a:lnSpc>
                  <a:spcPts val="1925"/>
                </a:lnSpc>
              </a:pPr>
            </a:p>
          </p:txBody>
        </p:sp>
      </p:grpSp>
      <p:sp>
        <p:nvSpPr>
          <p:cNvPr name="TextBox 31" id="31"/>
          <p:cNvSpPr txBox="true"/>
          <p:nvPr/>
        </p:nvSpPr>
        <p:spPr>
          <a:xfrm rot="0">
            <a:off x="12438284" y="3677110"/>
            <a:ext cx="5699727" cy="756878"/>
          </a:xfrm>
          <a:prstGeom prst="rect">
            <a:avLst/>
          </a:prstGeom>
        </p:spPr>
        <p:txBody>
          <a:bodyPr anchor="t" rtlCol="false" tIns="0" lIns="0" bIns="0" rIns="0">
            <a:spAutoFit/>
          </a:bodyPr>
          <a:lstStyle/>
          <a:p>
            <a:pPr algn="l" marL="0" indent="0" lvl="0">
              <a:lnSpc>
                <a:spcPts val="2811"/>
              </a:lnSpc>
            </a:pPr>
            <a:r>
              <a:rPr lang="en-US" sz="2382" spc="-73">
                <a:solidFill>
                  <a:srgbClr val="000000"/>
                </a:solidFill>
                <a:latin typeface="Gotham 2"/>
                <a:ea typeface="Gotham 2"/>
                <a:cs typeface="Gotham 2"/>
                <a:sym typeface="Gotham 2"/>
              </a:rPr>
              <a:t> Be the Union’s delegate to the NUS Disabled Students Conference. </a:t>
            </a:r>
          </a:p>
        </p:txBody>
      </p:sp>
      <p:sp>
        <p:nvSpPr>
          <p:cNvPr name="TextBox 32" id="32"/>
          <p:cNvSpPr txBox="true"/>
          <p:nvPr/>
        </p:nvSpPr>
        <p:spPr>
          <a:xfrm rot="0">
            <a:off x="12438284" y="4670302"/>
            <a:ext cx="5699727" cy="1811679"/>
          </a:xfrm>
          <a:prstGeom prst="rect">
            <a:avLst/>
          </a:prstGeom>
        </p:spPr>
        <p:txBody>
          <a:bodyPr anchor="t" rtlCol="false" tIns="0" lIns="0" bIns="0" rIns="0">
            <a:spAutoFit/>
          </a:bodyPr>
          <a:lstStyle/>
          <a:p>
            <a:pPr algn="l" marL="0" indent="0" lvl="0">
              <a:lnSpc>
                <a:spcPts val="2811"/>
              </a:lnSpc>
            </a:pPr>
            <a:r>
              <a:rPr lang="en-US" sz="2382" spc="-73">
                <a:solidFill>
                  <a:srgbClr val="000000"/>
                </a:solidFill>
                <a:latin typeface="Gotham 2"/>
                <a:ea typeface="Gotham 2"/>
                <a:cs typeface="Gotham 2"/>
                <a:sym typeface="Gotham 2"/>
              </a:rPr>
              <a:t> Engage with the University and other relevant organisations to achieve improvements for students with disabilities on the issues they face as students with disabilities at university; </a:t>
            </a:r>
          </a:p>
        </p:txBody>
      </p:sp>
      <p:grpSp>
        <p:nvGrpSpPr>
          <p:cNvPr name="Group 33" id="33"/>
          <p:cNvGrpSpPr/>
          <p:nvPr/>
        </p:nvGrpSpPr>
        <p:grpSpPr>
          <a:xfrm rot="0">
            <a:off x="67045" y="3573318"/>
            <a:ext cx="5146558" cy="4495120"/>
            <a:chOff x="0" y="0"/>
            <a:chExt cx="6862078" cy="5993493"/>
          </a:xfrm>
        </p:grpSpPr>
        <p:grpSp>
          <p:nvGrpSpPr>
            <p:cNvPr name="Group 34" id="34"/>
            <p:cNvGrpSpPr/>
            <p:nvPr/>
          </p:nvGrpSpPr>
          <p:grpSpPr>
            <a:xfrm rot="0">
              <a:off x="0" y="0"/>
              <a:ext cx="6862078" cy="2562606"/>
              <a:chOff x="0" y="0"/>
              <a:chExt cx="1355472" cy="506194"/>
            </a:xfrm>
          </p:grpSpPr>
          <p:sp>
            <p:nvSpPr>
              <p:cNvPr name="Freeform 35" id="35"/>
              <p:cNvSpPr/>
              <p:nvPr/>
            </p:nvSpPr>
            <p:spPr>
              <a:xfrm flipH="false" flipV="false" rot="0">
                <a:off x="0" y="0"/>
                <a:ext cx="1355472" cy="506194"/>
              </a:xfrm>
              <a:custGeom>
                <a:avLst/>
                <a:gdLst/>
                <a:ahLst/>
                <a:cxnLst/>
                <a:rect r="r" b="b" t="t" l="l"/>
                <a:pathLst>
                  <a:path h="506194" w="1355472">
                    <a:moveTo>
                      <a:pt x="76719" y="0"/>
                    </a:moveTo>
                    <a:lnTo>
                      <a:pt x="1278753" y="0"/>
                    </a:lnTo>
                    <a:cubicBezTo>
                      <a:pt x="1299100" y="0"/>
                      <a:pt x="1318614" y="8083"/>
                      <a:pt x="1333002" y="22470"/>
                    </a:cubicBezTo>
                    <a:cubicBezTo>
                      <a:pt x="1347389" y="36858"/>
                      <a:pt x="1355472" y="56372"/>
                      <a:pt x="1355472" y="76719"/>
                    </a:cubicBezTo>
                    <a:lnTo>
                      <a:pt x="1355472" y="429475"/>
                    </a:lnTo>
                    <a:cubicBezTo>
                      <a:pt x="1355472" y="449822"/>
                      <a:pt x="1347389" y="469336"/>
                      <a:pt x="1333002" y="483723"/>
                    </a:cubicBezTo>
                    <a:cubicBezTo>
                      <a:pt x="1318614" y="498111"/>
                      <a:pt x="1299100" y="506194"/>
                      <a:pt x="1278753" y="506194"/>
                    </a:cubicBezTo>
                    <a:lnTo>
                      <a:pt x="76719" y="506194"/>
                    </a:lnTo>
                    <a:cubicBezTo>
                      <a:pt x="56372" y="506194"/>
                      <a:pt x="36858" y="498111"/>
                      <a:pt x="22470" y="483723"/>
                    </a:cubicBezTo>
                    <a:cubicBezTo>
                      <a:pt x="8083" y="469336"/>
                      <a:pt x="0" y="449822"/>
                      <a:pt x="0" y="429475"/>
                    </a:cubicBezTo>
                    <a:lnTo>
                      <a:pt x="0" y="76719"/>
                    </a:lnTo>
                    <a:cubicBezTo>
                      <a:pt x="0" y="56372"/>
                      <a:pt x="8083" y="36858"/>
                      <a:pt x="22470" y="22470"/>
                    </a:cubicBezTo>
                    <a:cubicBezTo>
                      <a:pt x="36858" y="8083"/>
                      <a:pt x="56372" y="0"/>
                      <a:pt x="76719" y="0"/>
                    </a:cubicBezTo>
                    <a:close/>
                  </a:path>
                </a:pathLst>
              </a:custGeom>
              <a:solidFill>
                <a:srgbClr val="F2F2F2"/>
              </a:solidFill>
              <a:ln w="38100" cap="rnd">
                <a:solidFill>
                  <a:srgbClr val="DC2253"/>
                </a:solidFill>
                <a:prstDash val="solid"/>
                <a:round/>
              </a:ln>
            </p:spPr>
          </p:sp>
          <p:sp>
            <p:nvSpPr>
              <p:cNvPr name="TextBox 36" id="36"/>
              <p:cNvSpPr txBox="true"/>
              <p:nvPr/>
            </p:nvSpPr>
            <p:spPr>
              <a:xfrm>
                <a:off x="0" y="85725"/>
                <a:ext cx="1355472" cy="420469"/>
              </a:xfrm>
              <a:prstGeom prst="rect">
                <a:avLst/>
              </a:prstGeom>
            </p:spPr>
            <p:txBody>
              <a:bodyPr anchor="ctr" rtlCol="false" tIns="50800" lIns="50800" bIns="50800" rIns="50800"/>
              <a:lstStyle/>
              <a:p>
                <a:pPr algn="ctr">
                  <a:lnSpc>
                    <a:spcPts val="1925"/>
                  </a:lnSpc>
                </a:pPr>
              </a:p>
            </p:txBody>
          </p:sp>
        </p:grpSp>
        <p:grpSp>
          <p:nvGrpSpPr>
            <p:cNvPr name="Group 37" id="37"/>
            <p:cNvGrpSpPr/>
            <p:nvPr/>
          </p:nvGrpSpPr>
          <p:grpSpPr>
            <a:xfrm rot="0">
              <a:off x="0" y="2562606"/>
              <a:ext cx="6862078" cy="3430887"/>
              <a:chOff x="0" y="0"/>
              <a:chExt cx="1355472" cy="677706"/>
            </a:xfrm>
          </p:grpSpPr>
          <p:sp>
            <p:nvSpPr>
              <p:cNvPr name="Freeform 38" id="38"/>
              <p:cNvSpPr/>
              <p:nvPr/>
            </p:nvSpPr>
            <p:spPr>
              <a:xfrm flipH="false" flipV="false" rot="0">
                <a:off x="0" y="0"/>
                <a:ext cx="1355472" cy="677706"/>
              </a:xfrm>
              <a:custGeom>
                <a:avLst/>
                <a:gdLst/>
                <a:ahLst/>
                <a:cxnLst/>
                <a:rect r="r" b="b" t="t" l="l"/>
                <a:pathLst>
                  <a:path h="677706" w="1355472">
                    <a:moveTo>
                      <a:pt x="76719" y="0"/>
                    </a:moveTo>
                    <a:lnTo>
                      <a:pt x="1278753" y="0"/>
                    </a:lnTo>
                    <a:cubicBezTo>
                      <a:pt x="1299100" y="0"/>
                      <a:pt x="1318614" y="8083"/>
                      <a:pt x="1333002" y="22470"/>
                    </a:cubicBezTo>
                    <a:cubicBezTo>
                      <a:pt x="1347389" y="36858"/>
                      <a:pt x="1355472" y="56372"/>
                      <a:pt x="1355472" y="76719"/>
                    </a:cubicBezTo>
                    <a:lnTo>
                      <a:pt x="1355472" y="600987"/>
                    </a:lnTo>
                    <a:cubicBezTo>
                      <a:pt x="1355472" y="621334"/>
                      <a:pt x="1347389" y="640848"/>
                      <a:pt x="1333002" y="655236"/>
                    </a:cubicBezTo>
                    <a:cubicBezTo>
                      <a:pt x="1318614" y="669623"/>
                      <a:pt x="1299100" y="677706"/>
                      <a:pt x="1278753" y="677706"/>
                    </a:cubicBezTo>
                    <a:lnTo>
                      <a:pt x="76719" y="677706"/>
                    </a:lnTo>
                    <a:cubicBezTo>
                      <a:pt x="56372" y="677706"/>
                      <a:pt x="36858" y="669623"/>
                      <a:pt x="22470" y="655236"/>
                    </a:cubicBezTo>
                    <a:cubicBezTo>
                      <a:pt x="8083" y="640848"/>
                      <a:pt x="0" y="621334"/>
                      <a:pt x="0" y="600987"/>
                    </a:cubicBezTo>
                    <a:lnTo>
                      <a:pt x="0" y="76719"/>
                    </a:lnTo>
                    <a:cubicBezTo>
                      <a:pt x="0" y="56372"/>
                      <a:pt x="8083" y="36858"/>
                      <a:pt x="22470" y="22470"/>
                    </a:cubicBezTo>
                    <a:cubicBezTo>
                      <a:pt x="36858" y="8083"/>
                      <a:pt x="56372" y="0"/>
                      <a:pt x="76719" y="0"/>
                    </a:cubicBezTo>
                    <a:close/>
                  </a:path>
                </a:pathLst>
              </a:custGeom>
              <a:solidFill>
                <a:srgbClr val="F2F2F2"/>
              </a:solidFill>
              <a:ln w="38100" cap="rnd">
                <a:solidFill>
                  <a:srgbClr val="DC2253"/>
                </a:solidFill>
                <a:prstDash val="solid"/>
                <a:round/>
              </a:ln>
            </p:spPr>
          </p:sp>
          <p:sp>
            <p:nvSpPr>
              <p:cNvPr name="TextBox 39" id="39"/>
              <p:cNvSpPr txBox="true"/>
              <p:nvPr/>
            </p:nvSpPr>
            <p:spPr>
              <a:xfrm>
                <a:off x="0" y="85725"/>
                <a:ext cx="1355472" cy="591981"/>
              </a:xfrm>
              <a:prstGeom prst="rect">
                <a:avLst/>
              </a:prstGeom>
            </p:spPr>
            <p:txBody>
              <a:bodyPr anchor="ctr" rtlCol="false" tIns="50800" lIns="50800" bIns="50800" rIns="50800"/>
              <a:lstStyle/>
              <a:p>
                <a:pPr algn="ctr">
                  <a:lnSpc>
                    <a:spcPts val="1925"/>
                  </a:lnSpc>
                </a:pPr>
              </a:p>
            </p:txBody>
          </p:sp>
        </p:grpSp>
        <p:sp>
          <p:nvSpPr>
            <p:cNvPr name="TextBox 40" id="40"/>
            <p:cNvSpPr txBox="true"/>
            <p:nvPr/>
          </p:nvSpPr>
          <p:spPr>
            <a:xfrm rot="0">
              <a:off x="188605" y="2714227"/>
              <a:ext cx="6484868" cy="3062153"/>
            </a:xfrm>
            <a:prstGeom prst="rect">
              <a:avLst/>
            </a:prstGeom>
          </p:spPr>
          <p:txBody>
            <a:bodyPr anchor="t" rtlCol="false" tIns="0" lIns="0" bIns="0" rIns="0">
              <a:spAutoFit/>
            </a:bodyPr>
            <a:lstStyle/>
            <a:p>
              <a:pPr algn="l" marL="0" indent="0" lvl="0">
                <a:lnSpc>
                  <a:spcPts val="3004"/>
                </a:lnSpc>
              </a:pPr>
              <a:r>
                <a:rPr lang="en-US" sz="2546" spc="-78">
                  <a:solidFill>
                    <a:srgbClr val="000000"/>
                  </a:solidFill>
                  <a:latin typeface="Gotham 2"/>
                  <a:ea typeface="Gotham 2"/>
                  <a:cs typeface="Gotham 2"/>
                  <a:sym typeface="Gotham 2"/>
                </a:rPr>
                <a:t>Engage with the University and other relevant organisations to achieve improvements for LGBT+ students on the issues they face as LGBT+ students at university.</a:t>
              </a:r>
            </a:p>
          </p:txBody>
        </p:sp>
        <p:sp>
          <p:nvSpPr>
            <p:cNvPr name="TextBox 41" id="41"/>
            <p:cNvSpPr txBox="true"/>
            <p:nvPr/>
          </p:nvSpPr>
          <p:spPr>
            <a:xfrm rot="0">
              <a:off x="283975" y="214594"/>
              <a:ext cx="6539016" cy="2060185"/>
            </a:xfrm>
            <a:prstGeom prst="rect">
              <a:avLst/>
            </a:prstGeom>
          </p:spPr>
          <p:txBody>
            <a:bodyPr anchor="t" rtlCol="false" tIns="0" lIns="0" bIns="0" rIns="0">
              <a:spAutoFit/>
            </a:bodyPr>
            <a:lstStyle/>
            <a:p>
              <a:pPr algn="l" marL="0" indent="0" lvl="0">
                <a:lnSpc>
                  <a:spcPts val="3004"/>
                </a:lnSpc>
              </a:pPr>
              <a:r>
                <a:rPr lang="en-US" sz="2546" spc="-78">
                  <a:solidFill>
                    <a:srgbClr val="000000"/>
                  </a:solidFill>
                  <a:latin typeface="Gotham 2"/>
                  <a:ea typeface="Gotham 2"/>
                  <a:cs typeface="Gotham 2"/>
                  <a:sym typeface="Gotham 2"/>
                </a:rPr>
                <a:t>Represent the interests of LGBT+ students and be their voice on the issues they face as LGBT+ students at university </a:t>
              </a:r>
            </a:p>
          </p:txBody>
        </p:sp>
      </p:gr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301" r="-1828" b="-16301"/>
            </a:stretch>
          </a:blipFill>
        </p:spPr>
      </p:sp>
      <p:sp>
        <p:nvSpPr>
          <p:cNvPr name="Freeform 3" id="3"/>
          <p:cNvSpPr/>
          <p:nvPr/>
        </p:nvSpPr>
        <p:spPr>
          <a:xfrm flipH="false" flipV="false" rot="0">
            <a:off x="7888741" y="7615575"/>
            <a:ext cx="693246" cy="851083"/>
          </a:xfrm>
          <a:custGeom>
            <a:avLst/>
            <a:gdLst/>
            <a:ahLst/>
            <a:cxnLst/>
            <a:rect r="r" b="b" t="t" l="l"/>
            <a:pathLst>
              <a:path h="851083" w="693246">
                <a:moveTo>
                  <a:pt x="0" y="0"/>
                </a:moveTo>
                <a:lnTo>
                  <a:pt x="693246" y="0"/>
                </a:lnTo>
                <a:lnTo>
                  <a:pt x="693246" y="851083"/>
                </a:lnTo>
                <a:lnTo>
                  <a:pt x="0" y="85108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383861" y="232513"/>
            <a:ext cx="4760741" cy="3060210"/>
          </a:xfrm>
          <a:custGeom>
            <a:avLst/>
            <a:gdLst/>
            <a:ahLst/>
            <a:cxnLst/>
            <a:rect r="r" b="b" t="t" l="l"/>
            <a:pathLst>
              <a:path h="3060210" w="4760741">
                <a:moveTo>
                  <a:pt x="0" y="0"/>
                </a:moveTo>
                <a:lnTo>
                  <a:pt x="4760741" y="0"/>
                </a:lnTo>
                <a:lnTo>
                  <a:pt x="4760741" y="3060209"/>
                </a:lnTo>
                <a:lnTo>
                  <a:pt x="0" y="3060209"/>
                </a:lnTo>
                <a:lnTo>
                  <a:pt x="0" y="0"/>
                </a:lnTo>
                <a:close/>
              </a:path>
            </a:pathLst>
          </a:custGeom>
          <a:blipFill>
            <a:blip r:embed="rId5">
              <a:extLst>
                <a:ext uri="{96DAC541-7B7A-43D3-8B79-37D633B846F1}">
                  <asvg:svgBlip xmlns:asvg="http://schemas.microsoft.com/office/drawing/2016/SVG/main" r:embed="rId6"/>
                </a:ext>
              </a:extLst>
            </a:blip>
            <a:stretch>
              <a:fillRect l="-7958" t="0" r="0" b="0"/>
            </a:stretch>
          </a:blipFill>
        </p:spPr>
      </p:sp>
      <p:sp>
        <p:nvSpPr>
          <p:cNvPr name="TextBox 5" id="5"/>
          <p:cNvSpPr txBox="true"/>
          <p:nvPr/>
        </p:nvSpPr>
        <p:spPr>
          <a:xfrm rot="0">
            <a:off x="383861" y="1273313"/>
            <a:ext cx="4018541" cy="1299802"/>
          </a:xfrm>
          <a:prstGeom prst="rect">
            <a:avLst/>
          </a:prstGeom>
        </p:spPr>
        <p:txBody>
          <a:bodyPr anchor="t" rtlCol="false" tIns="0" lIns="0" bIns="0" rIns="0">
            <a:spAutoFit/>
          </a:bodyPr>
          <a:lstStyle/>
          <a:p>
            <a:pPr algn="ctr">
              <a:lnSpc>
                <a:spcPts val="2534"/>
              </a:lnSpc>
            </a:pPr>
            <a:r>
              <a:rPr lang="en-US" b="true" sz="2534">
                <a:solidFill>
                  <a:srgbClr val="F6F1E8"/>
                </a:solidFill>
                <a:latin typeface="Genty Sans"/>
                <a:ea typeface="Genty Sans"/>
                <a:cs typeface="Genty Sans"/>
                <a:sym typeface="Genty Sans"/>
              </a:rPr>
              <a:t> Students with Disabilities Officer (Invisible Disabilities Place)!</a:t>
            </a:r>
          </a:p>
        </p:txBody>
      </p:sp>
      <p:sp>
        <p:nvSpPr>
          <p:cNvPr name="TextBox 6" id="6"/>
          <p:cNvSpPr txBox="true"/>
          <p:nvPr/>
        </p:nvSpPr>
        <p:spPr>
          <a:xfrm rot="0">
            <a:off x="5213603" y="1889661"/>
            <a:ext cx="8644949" cy="930275"/>
          </a:xfrm>
          <a:prstGeom prst="rect">
            <a:avLst/>
          </a:prstGeom>
        </p:spPr>
        <p:txBody>
          <a:bodyPr anchor="t" rtlCol="false" tIns="0" lIns="0" bIns="0" rIns="0">
            <a:spAutoFit/>
          </a:bodyPr>
          <a:lstStyle/>
          <a:p>
            <a:pPr algn="ctr">
              <a:lnSpc>
                <a:spcPts val="6999"/>
              </a:lnSpc>
            </a:pPr>
            <a:r>
              <a:rPr lang="en-US" b="true" sz="6999">
                <a:solidFill>
                  <a:srgbClr val="F6F1E8"/>
                </a:solidFill>
                <a:latin typeface="Genty Sans"/>
                <a:ea typeface="Genty Sans"/>
                <a:cs typeface="Genty Sans"/>
                <a:sym typeface="Genty Sans"/>
              </a:rPr>
              <a:t>A&amp;O!</a:t>
            </a:r>
          </a:p>
        </p:txBody>
      </p:sp>
      <p:sp>
        <p:nvSpPr>
          <p:cNvPr name="Freeform 7" id="7"/>
          <p:cNvSpPr/>
          <p:nvPr/>
        </p:nvSpPr>
        <p:spPr>
          <a:xfrm flipH="false" flipV="false" rot="0">
            <a:off x="6593928" y="113752"/>
            <a:ext cx="4945496" cy="3178971"/>
          </a:xfrm>
          <a:custGeom>
            <a:avLst/>
            <a:gdLst/>
            <a:ahLst/>
            <a:cxnLst/>
            <a:rect r="r" b="b" t="t" l="l"/>
            <a:pathLst>
              <a:path h="3178971" w="4945496">
                <a:moveTo>
                  <a:pt x="0" y="0"/>
                </a:moveTo>
                <a:lnTo>
                  <a:pt x="4945496" y="0"/>
                </a:lnTo>
                <a:lnTo>
                  <a:pt x="4945496" y="3178970"/>
                </a:lnTo>
                <a:lnTo>
                  <a:pt x="0" y="3178970"/>
                </a:lnTo>
                <a:lnTo>
                  <a:pt x="0" y="0"/>
                </a:lnTo>
                <a:close/>
              </a:path>
            </a:pathLst>
          </a:custGeom>
          <a:blipFill>
            <a:blip r:embed="rId7">
              <a:extLst>
                <a:ext uri="{96DAC541-7B7A-43D3-8B79-37D633B846F1}">
                  <asvg:svgBlip xmlns:asvg="http://schemas.microsoft.com/office/drawing/2016/SVG/main" r:embed="rId8"/>
                </a:ext>
              </a:extLst>
            </a:blip>
            <a:stretch>
              <a:fillRect l="-7958" t="0" r="0" b="0"/>
            </a:stretch>
          </a:blipFill>
        </p:spPr>
      </p:sp>
      <p:sp>
        <p:nvSpPr>
          <p:cNvPr name="Freeform 8" id="8"/>
          <p:cNvSpPr/>
          <p:nvPr/>
        </p:nvSpPr>
        <p:spPr>
          <a:xfrm flipH="false" flipV="false" rot="0">
            <a:off x="13112425" y="277858"/>
            <a:ext cx="4619655" cy="2969519"/>
          </a:xfrm>
          <a:custGeom>
            <a:avLst/>
            <a:gdLst/>
            <a:ahLst/>
            <a:cxnLst/>
            <a:rect r="r" b="b" t="t" l="l"/>
            <a:pathLst>
              <a:path h="2969519" w="4619655">
                <a:moveTo>
                  <a:pt x="0" y="0"/>
                </a:moveTo>
                <a:lnTo>
                  <a:pt x="4619655" y="0"/>
                </a:lnTo>
                <a:lnTo>
                  <a:pt x="4619655" y="2969519"/>
                </a:lnTo>
                <a:lnTo>
                  <a:pt x="0" y="2969519"/>
                </a:lnTo>
                <a:lnTo>
                  <a:pt x="0" y="0"/>
                </a:lnTo>
                <a:close/>
              </a:path>
            </a:pathLst>
          </a:custGeom>
          <a:blipFill>
            <a:blip r:embed="rId9">
              <a:extLst>
                <a:ext uri="{96DAC541-7B7A-43D3-8B79-37D633B846F1}">
                  <asvg:svgBlip xmlns:asvg="http://schemas.microsoft.com/office/drawing/2016/SVG/main" r:embed="rId10"/>
                </a:ext>
              </a:extLst>
            </a:blip>
            <a:stretch>
              <a:fillRect l="-7958" t="0" r="0" b="0"/>
            </a:stretch>
          </a:blipFill>
        </p:spPr>
      </p:sp>
      <p:sp>
        <p:nvSpPr>
          <p:cNvPr name="Freeform 9" id="9"/>
          <p:cNvSpPr/>
          <p:nvPr/>
        </p:nvSpPr>
        <p:spPr>
          <a:xfrm flipH="false" flipV="false" rot="-562096">
            <a:off x="5008544" y="2623862"/>
            <a:ext cx="693246" cy="851083"/>
          </a:xfrm>
          <a:custGeom>
            <a:avLst/>
            <a:gdLst/>
            <a:ahLst/>
            <a:cxnLst/>
            <a:rect r="r" b="b" t="t" l="l"/>
            <a:pathLst>
              <a:path h="851083" w="693246">
                <a:moveTo>
                  <a:pt x="0" y="0"/>
                </a:moveTo>
                <a:lnTo>
                  <a:pt x="693246" y="0"/>
                </a:lnTo>
                <a:lnTo>
                  <a:pt x="693246" y="851083"/>
                </a:lnTo>
                <a:lnTo>
                  <a:pt x="0" y="85108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0" id="10"/>
          <p:cNvSpPr/>
          <p:nvPr/>
        </p:nvSpPr>
        <p:spPr>
          <a:xfrm flipH="false" flipV="false" rot="-1461501">
            <a:off x="10839451" y="1330770"/>
            <a:ext cx="693246" cy="851083"/>
          </a:xfrm>
          <a:custGeom>
            <a:avLst/>
            <a:gdLst/>
            <a:ahLst/>
            <a:cxnLst/>
            <a:rect r="r" b="b" t="t" l="l"/>
            <a:pathLst>
              <a:path h="851083" w="693246">
                <a:moveTo>
                  <a:pt x="0" y="0"/>
                </a:moveTo>
                <a:lnTo>
                  <a:pt x="693245" y="0"/>
                </a:lnTo>
                <a:lnTo>
                  <a:pt x="693245" y="851083"/>
                </a:lnTo>
                <a:lnTo>
                  <a:pt x="0" y="85108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1" id="11"/>
          <p:cNvSpPr/>
          <p:nvPr/>
        </p:nvSpPr>
        <p:spPr>
          <a:xfrm flipH="false" flipV="false" rot="424431">
            <a:off x="5030998" y="7958582"/>
            <a:ext cx="693246" cy="851083"/>
          </a:xfrm>
          <a:custGeom>
            <a:avLst/>
            <a:gdLst/>
            <a:ahLst/>
            <a:cxnLst/>
            <a:rect r="r" b="b" t="t" l="l"/>
            <a:pathLst>
              <a:path h="851083" w="693246">
                <a:moveTo>
                  <a:pt x="0" y="0"/>
                </a:moveTo>
                <a:lnTo>
                  <a:pt x="693246" y="0"/>
                </a:lnTo>
                <a:lnTo>
                  <a:pt x="693246" y="851083"/>
                </a:lnTo>
                <a:lnTo>
                  <a:pt x="0" y="85108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2" id="12"/>
          <p:cNvSpPr/>
          <p:nvPr/>
        </p:nvSpPr>
        <p:spPr>
          <a:xfrm flipH="false" flipV="false" rot="424431">
            <a:off x="11468303" y="8041116"/>
            <a:ext cx="693246" cy="851083"/>
          </a:xfrm>
          <a:custGeom>
            <a:avLst/>
            <a:gdLst/>
            <a:ahLst/>
            <a:cxnLst/>
            <a:rect r="r" b="b" t="t" l="l"/>
            <a:pathLst>
              <a:path h="851083" w="693246">
                <a:moveTo>
                  <a:pt x="0" y="0"/>
                </a:moveTo>
                <a:lnTo>
                  <a:pt x="693245" y="0"/>
                </a:lnTo>
                <a:lnTo>
                  <a:pt x="693245" y="851083"/>
                </a:lnTo>
                <a:lnTo>
                  <a:pt x="0" y="85108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3" id="13"/>
          <p:cNvSpPr/>
          <p:nvPr/>
        </p:nvSpPr>
        <p:spPr>
          <a:xfrm flipH="false" flipV="false" rot="424431">
            <a:off x="17674187" y="8255934"/>
            <a:ext cx="693246" cy="851083"/>
          </a:xfrm>
          <a:custGeom>
            <a:avLst/>
            <a:gdLst/>
            <a:ahLst/>
            <a:cxnLst/>
            <a:rect r="r" b="b" t="t" l="l"/>
            <a:pathLst>
              <a:path h="851083" w="693246">
                <a:moveTo>
                  <a:pt x="0" y="0"/>
                </a:moveTo>
                <a:lnTo>
                  <a:pt x="693246" y="0"/>
                </a:lnTo>
                <a:lnTo>
                  <a:pt x="693246" y="851083"/>
                </a:lnTo>
                <a:lnTo>
                  <a:pt x="0" y="85108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4" id="14"/>
          <p:cNvSpPr/>
          <p:nvPr/>
        </p:nvSpPr>
        <p:spPr>
          <a:xfrm flipH="false" flipV="false" rot="-4595706">
            <a:off x="17277798" y="894937"/>
            <a:ext cx="693246" cy="851083"/>
          </a:xfrm>
          <a:custGeom>
            <a:avLst/>
            <a:gdLst/>
            <a:ahLst/>
            <a:cxnLst/>
            <a:rect r="r" b="b" t="t" l="l"/>
            <a:pathLst>
              <a:path h="851083" w="693246">
                <a:moveTo>
                  <a:pt x="0" y="0"/>
                </a:moveTo>
                <a:lnTo>
                  <a:pt x="693246" y="0"/>
                </a:lnTo>
                <a:lnTo>
                  <a:pt x="693246" y="851083"/>
                </a:lnTo>
                <a:lnTo>
                  <a:pt x="0" y="85108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5" id="15"/>
          <p:cNvGrpSpPr/>
          <p:nvPr/>
        </p:nvGrpSpPr>
        <p:grpSpPr>
          <a:xfrm rot="0">
            <a:off x="5954808" y="3614977"/>
            <a:ext cx="5860117" cy="2205901"/>
            <a:chOff x="0" y="0"/>
            <a:chExt cx="1543405" cy="580978"/>
          </a:xfrm>
        </p:grpSpPr>
        <p:sp>
          <p:nvSpPr>
            <p:cNvPr name="Freeform 16" id="16"/>
            <p:cNvSpPr/>
            <p:nvPr/>
          </p:nvSpPr>
          <p:spPr>
            <a:xfrm flipH="false" flipV="false" rot="0">
              <a:off x="0" y="0"/>
              <a:ext cx="1543405" cy="580978"/>
            </a:xfrm>
            <a:custGeom>
              <a:avLst/>
              <a:gdLst/>
              <a:ahLst/>
              <a:cxnLst/>
              <a:rect r="r" b="b" t="t" l="l"/>
              <a:pathLst>
                <a:path h="580978" w="1543405">
                  <a:moveTo>
                    <a:pt x="67377" y="0"/>
                  </a:moveTo>
                  <a:lnTo>
                    <a:pt x="1476028" y="0"/>
                  </a:lnTo>
                  <a:cubicBezTo>
                    <a:pt x="1513240" y="0"/>
                    <a:pt x="1543405" y="30166"/>
                    <a:pt x="1543405" y="67377"/>
                  </a:cubicBezTo>
                  <a:lnTo>
                    <a:pt x="1543405" y="513601"/>
                  </a:lnTo>
                  <a:cubicBezTo>
                    <a:pt x="1543405" y="550812"/>
                    <a:pt x="1513240" y="580978"/>
                    <a:pt x="1476028" y="580978"/>
                  </a:cubicBezTo>
                  <a:lnTo>
                    <a:pt x="67377" y="580978"/>
                  </a:lnTo>
                  <a:cubicBezTo>
                    <a:pt x="30166" y="580978"/>
                    <a:pt x="0" y="550812"/>
                    <a:pt x="0" y="513601"/>
                  </a:cubicBezTo>
                  <a:lnTo>
                    <a:pt x="0" y="67377"/>
                  </a:lnTo>
                  <a:cubicBezTo>
                    <a:pt x="0" y="30166"/>
                    <a:pt x="30166" y="0"/>
                    <a:pt x="67377" y="0"/>
                  </a:cubicBezTo>
                  <a:close/>
                </a:path>
              </a:pathLst>
            </a:custGeom>
            <a:solidFill>
              <a:srgbClr val="F2F2F2"/>
            </a:solidFill>
            <a:ln w="38100" cap="rnd">
              <a:solidFill>
                <a:srgbClr val="C4D20A"/>
              </a:solidFill>
              <a:prstDash val="solid"/>
              <a:round/>
            </a:ln>
          </p:spPr>
        </p:sp>
        <p:sp>
          <p:nvSpPr>
            <p:cNvPr name="TextBox 17" id="17"/>
            <p:cNvSpPr txBox="true"/>
            <p:nvPr/>
          </p:nvSpPr>
          <p:spPr>
            <a:xfrm>
              <a:off x="0" y="85725"/>
              <a:ext cx="1543405" cy="495253"/>
            </a:xfrm>
            <a:prstGeom prst="rect">
              <a:avLst/>
            </a:prstGeom>
          </p:spPr>
          <p:txBody>
            <a:bodyPr anchor="ctr" rtlCol="false" tIns="50800" lIns="50800" bIns="50800" rIns="50800"/>
            <a:lstStyle/>
            <a:p>
              <a:pPr algn="ctr">
                <a:lnSpc>
                  <a:spcPts val="1925"/>
                </a:lnSpc>
              </a:pPr>
            </a:p>
          </p:txBody>
        </p:sp>
      </p:grpSp>
      <p:grpSp>
        <p:nvGrpSpPr>
          <p:cNvPr name="Group 18" id="18"/>
          <p:cNvGrpSpPr/>
          <p:nvPr/>
        </p:nvGrpSpPr>
        <p:grpSpPr>
          <a:xfrm rot="0">
            <a:off x="5954808" y="5860440"/>
            <a:ext cx="5833276" cy="1249211"/>
            <a:chOff x="0" y="0"/>
            <a:chExt cx="1536336" cy="329010"/>
          </a:xfrm>
        </p:grpSpPr>
        <p:sp>
          <p:nvSpPr>
            <p:cNvPr name="Freeform 19" id="19"/>
            <p:cNvSpPr/>
            <p:nvPr/>
          </p:nvSpPr>
          <p:spPr>
            <a:xfrm flipH="false" flipV="false" rot="0">
              <a:off x="0" y="0"/>
              <a:ext cx="1536336" cy="329010"/>
            </a:xfrm>
            <a:custGeom>
              <a:avLst/>
              <a:gdLst/>
              <a:ahLst/>
              <a:cxnLst/>
              <a:rect r="r" b="b" t="t" l="l"/>
              <a:pathLst>
                <a:path h="329010" w="1536336">
                  <a:moveTo>
                    <a:pt x="67687" y="0"/>
                  </a:moveTo>
                  <a:lnTo>
                    <a:pt x="1468649" y="0"/>
                  </a:lnTo>
                  <a:cubicBezTo>
                    <a:pt x="1506032" y="0"/>
                    <a:pt x="1536336" y="30305"/>
                    <a:pt x="1536336" y="67687"/>
                  </a:cubicBezTo>
                  <a:lnTo>
                    <a:pt x="1536336" y="261323"/>
                  </a:lnTo>
                  <a:cubicBezTo>
                    <a:pt x="1536336" y="298706"/>
                    <a:pt x="1506032" y="329010"/>
                    <a:pt x="1468649" y="329010"/>
                  </a:cubicBezTo>
                  <a:lnTo>
                    <a:pt x="67687" y="329010"/>
                  </a:lnTo>
                  <a:cubicBezTo>
                    <a:pt x="30305" y="329010"/>
                    <a:pt x="0" y="298706"/>
                    <a:pt x="0" y="261323"/>
                  </a:cubicBezTo>
                  <a:lnTo>
                    <a:pt x="0" y="67687"/>
                  </a:lnTo>
                  <a:cubicBezTo>
                    <a:pt x="0" y="30305"/>
                    <a:pt x="30305" y="0"/>
                    <a:pt x="67687" y="0"/>
                  </a:cubicBezTo>
                  <a:close/>
                </a:path>
              </a:pathLst>
            </a:custGeom>
            <a:solidFill>
              <a:srgbClr val="F2F2F2"/>
            </a:solidFill>
            <a:ln w="38100" cap="rnd">
              <a:solidFill>
                <a:srgbClr val="C4D20A"/>
              </a:solidFill>
              <a:prstDash val="solid"/>
              <a:round/>
            </a:ln>
          </p:spPr>
        </p:sp>
        <p:sp>
          <p:nvSpPr>
            <p:cNvPr name="TextBox 20" id="20"/>
            <p:cNvSpPr txBox="true"/>
            <p:nvPr/>
          </p:nvSpPr>
          <p:spPr>
            <a:xfrm>
              <a:off x="0" y="85725"/>
              <a:ext cx="1536336" cy="243285"/>
            </a:xfrm>
            <a:prstGeom prst="rect">
              <a:avLst/>
            </a:prstGeom>
          </p:spPr>
          <p:txBody>
            <a:bodyPr anchor="ctr" rtlCol="false" tIns="50800" lIns="50800" bIns="50800" rIns="50800"/>
            <a:lstStyle/>
            <a:p>
              <a:pPr algn="ctr">
                <a:lnSpc>
                  <a:spcPts val="1925"/>
                </a:lnSpc>
              </a:pPr>
            </a:p>
          </p:txBody>
        </p:sp>
      </p:grpSp>
      <p:grpSp>
        <p:nvGrpSpPr>
          <p:cNvPr name="Group 21" id="21"/>
          <p:cNvGrpSpPr/>
          <p:nvPr/>
        </p:nvGrpSpPr>
        <p:grpSpPr>
          <a:xfrm rot="0">
            <a:off x="12211315" y="3614977"/>
            <a:ext cx="5926696" cy="1102950"/>
            <a:chOff x="0" y="0"/>
            <a:chExt cx="1560940" cy="290489"/>
          </a:xfrm>
        </p:grpSpPr>
        <p:sp>
          <p:nvSpPr>
            <p:cNvPr name="Freeform 22" id="22"/>
            <p:cNvSpPr/>
            <p:nvPr/>
          </p:nvSpPr>
          <p:spPr>
            <a:xfrm flipH="false" flipV="false" rot="0">
              <a:off x="0" y="0"/>
              <a:ext cx="1560940" cy="290489"/>
            </a:xfrm>
            <a:custGeom>
              <a:avLst/>
              <a:gdLst/>
              <a:ahLst/>
              <a:cxnLst/>
              <a:rect r="r" b="b" t="t" l="l"/>
              <a:pathLst>
                <a:path h="290489" w="1560940">
                  <a:moveTo>
                    <a:pt x="66620" y="0"/>
                  </a:moveTo>
                  <a:lnTo>
                    <a:pt x="1494320" y="0"/>
                  </a:lnTo>
                  <a:cubicBezTo>
                    <a:pt x="1531114" y="0"/>
                    <a:pt x="1560940" y="29827"/>
                    <a:pt x="1560940" y="66620"/>
                  </a:cubicBezTo>
                  <a:lnTo>
                    <a:pt x="1560940" y="223869"/>
                  </a:lnTo>
                  <a:cubicBezTo>
                    <a:pt x="1560940" y="260662"/>
                    <a:pt x="1531114" y="290489"/>
                    <a:pt x="1494320" y="290489"/>
                  </a:cubicBezTo>
                  <a:lnTo>
                    <a:pt x="66620" y="290489"/>
                  </a:lnTo>
                  <a:cubicBezTo>
                    <a:pt x="29827" y="290489"/>
                    <a:pt x="0" y="260662"/>
                    <a:pt x="0" y="223869"/>
                  </a:cubicBezTo>
                  <a:lnTo>
                    <a:pt x="0" y="66620"/>
                  </a:lnTo>
                  <a:cubicBezTo>
                    <a:pt x="0" y="29827"/>
                    <a:pt x="29827" y="0"/>
                    <a:pt x="66620" y="0"/>
                  </a:cubicBezTo>
                  <a:close/>
                </a:path>
              </a:pathLst>
            </a:custGeom>
            <a:solidFill>
              <a:srgbClr val="F2F2F2"/>
            </a:solidFill>
            <a:ln w="38100" cap="rnd">
              <a:solidFill>
                <a:srgbClr val="EE7600"/>
              </a:solidFill>
              <a:prstDash val="solid"/>
              <a:round/>
            </a:ln>
          </p:spPr>
        </p:sp>
        <p:sp>
          <p:nvSpPr>
            <p:cNvPr name="TextBox 23" id="23"/>
            <p:cNvSpPr txBox="true"/>
            <p:nvPr/>
          </p:nvSpPr>
          <p:spPr>
            <a:xfrm>
              <a:off x="0" y="85725"/>
              <a:ext cx="1560940" cy="204764"/>
            </a:xfrm>
            <a:prstGeom prst="rect">
              <a:avLst/>
            </a:prstGeom>
          </p:spPr>
          <p:txBody>
            <a:bodyPr anchor="ctr" rtlCol="false" tIns="50800" lIns="50800" bIns="50800" rIns="50800"/>
            <a:lstStyle/>
            <a:p>
              <a:pPr algn="ctr">
                <a:lnSpc>
                  <a:spcPts val="1925"/>
                </a:lnSpc>
              </a:pPr>
            </a:p>
          </p:txBody>
        </p:sp>
      </p:grpSp>
      <p:grpSp>
        <p:nvGrpSpPr>
          <p:cNvPr name="Group 24" id="24"/>
          <p:cNvGrpSpPr/>
          <p:nvPr/>
        </p:nvGrpSpPr>
        <p:grpSpPr>
          <a:xfrm rot="0">
            <a:off x="67045" y="3573318"/>
            <a:ext cx="5146558" cy="3002087"/>
            <a:chOff x="0" y="0"/>
            <a:chExt cx="1355472" cy="790673"/>
          </a:xfrm>
        </p:grpSpPr>
        <p:sp>
          <p:nvSpPr>
            <p:cNvPr name="Freeform 25" id="25"/>
            <p:cNvSpPr/>
            <p:nvPr/>
          </p:nvSpPr>
          <p:spPr>
            <a:xfrm flipH="false" flipV="false" rot="0">
              <a:off x="0" y="0"/>
              <a:ext cx="1355472" cy="790673"/>
            </a:xfrm>
            <a:custGeom>
              <a:avLst/>
              <a:gdLst/>
              <a:ahLst/>
              <a:cxnLst/>
              <a:rect r="r" b="b" t="t" l="l"/>
              <a:pathLst>
                <a:path h="790673" w="1355472">
                  <a:moveTo>
                    <a:pt x="76719" y="0"/>
                  </a:moveTo>
                  <a:lnTo>
                    <a:pt x="1278753" y="0"/>
                  </a:lnTo>
                  <a:cubicBezTo>
                    <a:pt x="1299100" y="0"/>
                    <a:pt x="1318614" y="8083"/>
                    <a:pt x="1333002" y="22470"/>
                  </a:cubicBezTo>
                  <a:cubicBezTo>
                    <a:pt x="1347389" y="36858"/>
                    <a:pt x="1355472" y="56372"/>
                    <a:pt x="1355472" y="76719"/>
                  </a:cubicBezTo>
                  <a:lnTo>
                    <a:pt x="1355472" y="713954"/>
                  </a:lnTo>
                  <a:cubicBezTo>
                    <a:pt x="1355472" y="734301"/>
                    <a:pt x="1347389" y="753815"/>
                    <a:pt x="1333002" y="768203"/>
                  </a:cubicBezTo>
                  <a:cubicBezTo>
                    <a:pt x="1318614" y="782590"/>
                    <a:pt x="1299100" y="790673"/>
                    <a:pt x="1278753" y="790673"/>
                  </a:cubicBezTo>
                  <a:lnTo>
                    <a:pt x="76719" y="790673"/>
                  </a:lnTo>
                  <a:cubicBezTo>
                    <a:pt x="56372" y="790673"/>
                    <a:pt x="36858" y="782590"/>
                    <a:pt x="22470" y="768203"/>
                  </a:cubicBezTo>
                  <a:cubicBezTo>
                    <a:pt x="8083" y="753815"/>
                    <a:pt x="0" y="734301"/>
                    <a:pt x="0" y="713954"/>
                  </a:cubicBezTo>
                  <a:lnTo>
                    <a:pt x="0" y="76719"/>
                  </a:lnTo>
                  <a:cubicBezTo>
                    <a:pt x="0" y="56372"/>
                    <a:pt x="8083" y="36858"/>
                    <a:pt x="22470" y="22470"/>
                  </a:cubicBezTo>
                  <a:cubicBezTo>
                    <a:pt x="36858" y="8083"/>
                    <a:pt x="56372" y="0"/>
                    <a:pt x="76719" y="0"/>
                  </a:cubicBezTo>
                  <a:close/>
                </a:path>
              </a:pathLst>
            </a:custGeom>
            <a:solidFill>
              <a:srgbClr val="F2F2F2"/>
            </a:solidFill>
            <a:ln w="38100" cap="rnd">
              <a:solidFill>
                <a:srgbClr val="DC2253"/>
              </a:solidFill>
              <a:prstDash val="solid"/>
              <a:round/>
            </a:ln>
          </p:spPr>
        </p:sp>
        <p:sp>
          <p:nvSpPr>
            <p:cNvPr name="TextBox 26" id="26"/>
            <p:cNvSpPr txBox="true"/>
            <p:nvPr/>
          </p:nvSpPr>
          <p:spPr>
            <a:xfrm>
              <a:off x="0" y="85725"/>
              <a:ext cx="1355472" cy="704948"/>
            </a:xfrm>
            <a:prstGeom prst="rect">
              <a:avLst/>
            </a:prstGeom>
          </p:spPr>
          <p:txBody>
            <a:bodyPr anchor="ctr" rtlCol="false" tIns="50800" lIns="50800" bIns="50800" rIns="50800"/>
            <a:lstStyle/>
            <a:p>
              <a:pPr algn="ctr">
                <a:lnSpc>
                  <a:spcPts val="1925"/>
                </a:lnSpc>
              </a:pPr>
            </a:p>
          </p:txBody>
        </p:sp>
      </p:grpSp>
      <p:grpSp>
        <p:nvGrpSpPr>
          <p:cNvPr name="Group 27" id="27"/>
          <p:cNvGrpSpPr/>
          <p:nvPr/>
        </p:nvGrpSpPr>
        <p:grpSpPr>
          <a:xfrm rot="0">
            <a:off x="67045" y="6575405"/>
            <a:ext cx="5146558" cy="2573165"/>
            <a:chOff x="0" y="0"/>
            <a:chExt cx="1355472" cy="677706"/>
          </a:xfrm>
        </p:grpSpPr>
        <p:sp>
          <p:nvSpPr>
            <p:cNvPr name="Freeform 28" id="28"/>
            <p:cNvSpPr/>
            <p:nvPr/>
          </p:nvSpPr>
          <p:spPr>
            <a:xfrm flipH="false" flipV="false" rot="0">
              <a:off x="0" y="0"/>
              <a:ext cx="1355472" cy="677706"/>
            </a:xfrm>
            <a:custGeom>
              <a:avLst/>
              <a:gdLst/>
              <a:ahLst/>
              <a:cxnLst/>
              <a:rect r="r" b="b" t="t" l="l"/>
              <a:pathLst>
                <a:path h="677706" w="1355472">
                  <a:moveTo>
                    <a:pt x="76719" y="0"/>
                  </a:moveTo>
                  <a:lnTo>
                    <a:pt x="1278753" y="0"/>
                  </a:lnTo>
                  <a:cubicBezTo>
                    <a:pt x="1299100" y="0"/>
                    <a:pt x="1318614" y="8083"/>
                    <a:pt x="1333002" y="22470"/>
                  </a:cubicBezTo>
                  <a:cubicBezTo>
                    <a:pt x="1347389" y="36858"/>
                    <a:pt x="1355472" y="56372"/>
                    <a:pt x="1355472" y="76719"/>
                  </a:cubicBezTo>
                  <a:lnTo>
                    <a:pt x="1355472" y="600987"/>
                  </a:lnTo>
                  <a:cubicBezTo>
                    <a:pt x="1355472" y="621334"/>
                    <a:pt x="1347389" y="640848"/>
                    <a:pt x="1333002" y="655236"/>
                  </a:cubicBezTo>
                  <a:cubicBezTo>
                    <a:pt x="1318614" y="669623"/>
                    <a:pt x="1299100" y="677706"/>
                    <a:pt x="1278753" y="677706"/>
                  </a:cubicBezTo>
                  <a:lnTo>
                    <a:pt x="76719" y="677706"/>
                  </a:lnTo>
                  <a:cubicBezTo>
                    <a:pt x="56372" y="677706"/>
                    <a:pt x="36858" y="669623"/>
                    <a:pt x="22470" y="655236"/>
                  </a:cubicBezTo>
                  <a:cubicBezTo>
                    <a:pt x="8083" y="640848"/>
                    <a:pt x="0" y="621334"/>
                    <a:pt x="0" y="600987"/>
                  </a:cubicBezTo>
                  <a:lnTo>
                    <a:pt x="0" y="76719"/>
                  </a:lnTo>
                  <a:cubicBezTo>
                    <a:pt x="0" y="56372"/>
                    <a:pt x="8083" y="36858"/>
                    <a:pt x="22470" y="22470"/>
                  </a:cubicBezTo>
                  <a:cubicBezTo>
                    <a:pt x="36858" y="8083"/>
                    <a:pt x="56372" y="0"/>
                    <a:pt x="76719" y="0"/>
                  </a:cubicBezTo>
                  <a:close/>
                </a:path>
              </a:pathLst>
            </a:custGeom>
            <a:solidFill>
              <a:srgbClr val="F2F2F2"/>
            </a:solidFill>
            <a:ln w="38100" cap="rnd">
              <a:solidFill>
                <a:srgbClr val="DC2253"/>
              </a:solidFill>
              <a:prstDash val="solid"/>
              <a:round/>
            </a:ln>
          </p:spPr>
        </p:sp>
        <p:sp>
          <p:nvSpPr>
            <p:cNvPr name="TextBox 29" id="29"/>
            <p:cNvSpPr txBox="true"/>
            <p:nvPr/>
          </p:nvSpPr>
          <p:spPr>
            <a:xfrm>
              <a:off x="0" y="85725"/>
              <a:ext cx="1355472" cy="591981"/>
            </a:xfrm>
            <a:prstGeom prst="rect">
              <a:avLst/>
            </a:prstGeom>
          </p:spPr>
          <p:txBody>
            <a:bodyPr anchor="ctr" rtlCol="false" tIns="50800" lIns="50800" bIns="50800" rIns="50800"/>
            <a:lstStyle/>
            <a:p>
              <a:pPr algn="ctr">
                <a:lnSpc>
                  <a:spcPts val="1925"/>
                </a:lnSpc>
              </a:pPr>
            </a:p>
          </p:txBody>
        </p:sp>
      </p:grpSp>
      <p:sp>
        <p:nvSpPr>
          <p:cNvPr name="TextBox 30" id="30"/>
          <p:cNvSpPr txBox="true"/>
          <p:nvPr/>
        </p:nvSpPr>
        <p:spPr>
          <a:xfrm rot="0">
            <a:off x="190952" y="6642757"/>
            <a:ext cx="5022651" cy="2343210"/>
          </a:xfrm>
          <a:prstGeom prst="rect">
            <a:avLst/>
          </a:prstGeom>
        </p:spPr>
        <p:txBody>
          <a:bodyPr anchor="t" rtlCol="false" tIns="0" lIns="0" bIns="0" rIns="0">
            <a:spAutoFit/>
          </a:bodyPr>
          <a:lstStyle/>
          <a:p>
            <a:pPr algn="l">
              <a:lnSpc>
                <a:spcPts val="3698"/>
              </a:lnSpc>
              <a:spcBef>
                <a:spcPct val="0"/>
              </a:spcBef>
            </a:pPr>
            <a:r>
              <a:rPr lang="en-US" sz="2641" spc="-216">
                <a:solidFill>
                  <a:srgbClr val="000000"/>
                </a:solidFill>
                <a:latin typeface="Gotham 2"/>
                <a:ea typeface="Gotham 2"/>
                <a:cs typeface="Gotham 2"/>
                <a:sym typeface="Gotham 2"/>
              </a:rPr>
              <a:t>Be one of two officers,that represents the interests of students with disabilities and be their voice on the issues they face as students with disabilities at university</a:t>
            </a:r>
          </a:p>
        </p:txBody>
      </p:sp>
      <p:sp>
        <p:nvSpPr>
          <p:cNvPr name="TextBox 31" id="31"/>
          <p:cNvSpPr txBox="true"/>
          <p:nvPr/>
        </p:nvSpPr>
        <p:spPr>
          <a:xfrm rot="0">
            <a:off x="190952" y="3692764"/>
            <a:ext cx="4790280" cy="2806223"/>
          </a:xfrm>
          <a:prstGeom prst="rect">
            <a:avLst/>
          </a:prstGeom>
        </p:spPr>
        <p:txBody>
          <a:bodyPr anchor="t" rtlCol="false" tIns="0" lIns="0" bIns="0" rIns="0">
            <a:spAutoFit/>
          </a:bodyPr>
          <a:lstStyle/>
          <a:p>
            <a:pPr algn="l">
              <a:lnSpc>
                <a:spcPts val="3698"/>
              </a:lnSpc>
              <a:spcBef>
                <a:spcPct val="0"/>
              </a:spcBef>
            </a:pPr>
            <a:r>
              <a:rPr lang="en-US" sz="2641" spc="-216">
                <a:solidFill>
                  <a:srgbClr val="000000"/>
                </a:solidFill>
                <a:latin typeface="Gotham 2"/>
                <a:ea typeface="Gotham 2"/>
                <a:cs typeface="Gotham 2"/>
                <a:sym typeface="Gotham 2"/>
              </a:rPr>
              <a:t>Engage with the University and other relevant organisations to achieve improvements for students with disabilities on the issues they face as students with disabilities at university</a:t>
            </a:r>
          </a:p>
        </p:txBody>
      </p:sp>
      <p:sp>
        <p:nvSpPr>
          <p:cNvPr name="TextBox 32" id="32"/>
          <p:cNvSpPr txBox="true"/>
          <p:nvPr/>
        </p:nvSpPr>
        <p:spPr>
          <a:xfrm rot="0">
            <a:off x="6640385" y="1510987"/>
            <a:ext cx="4597717" cy="833979"/>
          </a:xfrm>
          <a:prstGeom prst="rect">
            <a:avLst/>
          </a:prstGeom>
        </p:spPr>
        <p:txBody>
          <a:bodyPr anchor="t" rtlCol="false" tIns="0" lIns="0" bIns="0" rIns="0">
            <a:spAutoFit/>
          </a:bodyPr>
          <a:lstStyle/>
          <a:p>
            <a:pPr algn="ctr">
              <a:lnSpc>
                <a:spcPts val="3199"/>
              </a:lnSpc>
            </a:pPr>
            <a:r>
              <a:rPr lang="en-US" b="true" sz="3199">
                <a:solidFill>
                  <a:srgbClr val="F6F1E8"/>
                </a:solidFill>
                <a:latin typeface="Genty Sans"/>
                <a:ea typeface="Genty Sans"/>
                <a:cs typeface="Genty Sans"/>
                <a:sym typeface="Genty Sans"/>
              </a:rPr>
              <a:t>People of Colour Officer!</a:t>
            </a:r>
          </a:p>
        </p:txBody>
      </p:sp>
      <p:sp>
        <p:nvSpPr>
          <p:cNvPr name="TextBox 33" id="33"/>
          <p:cNvSpPr txBox="true"/>
          <p:nvPr/>
        </p:nvSpPr>
        <p:spPr>
          <a:xfrm rot="0">
            <a:off x="13045748" y="1510987"/>
            <a:ext cx="4578673" cy="833979"/>
          </a:xfrm>
          <a:prstGeom prst="rect">
            <a:avLst/>
          </a:prstGeom>
        </p:spPr>
        <p:txBody>
          <a:bodyPr anchor="t" rtlCol="false" tIns="0" lIns="0" bIns="0" rIns="0">
            <a:spAutoFit/>
          </a:bodyPr>
          <a:lstStyle/>
          <a:p>
            <a:pPr algn="ctr">
              <a:lnSpc>
                <a:spcPts val="3199"/>
              </a:lnSpc>
            </a:pPr>
            <a:r>
              <a:rPr lang="en-US" b="true" sz="3199">
                <a:solidFill>
                  <a:srgbClr val="F6F1E8"/>
                </a:solidFill>
                <a:latin typeface="Genty Sans"/>
                <a:ea typeface="Genty Sans"/>
                <a:cs typeface="Genty Sans"/>
                <a:sym typeface="Genty Sans"/>
              </a:rPr>
              <a:t>Mature Students Officer!</a:t>
            </a:r>
          </a:p>
        </p:txBody>
      </p:sp>
      <p:sp>
        <p:nvSpPr>
          <p:cNvPr name="TextBox 34" id="34"/>
          <p:cNvSpPr txBox="true"/>
          <p:nvPr/>
        </p:nvSpPr>
        <p:spPr>
          <a:xfrm rot="0">
            <a:off x="6201133" y="3692764"/>
            <a:ext cx="5476219" cy="1880197"/>
          </a:xfrm>
          <a:prstGeom prst="rect">
            <a:avLst/>
          </a:prstGeom>
        </p:spPr>
        <p:txBody>
          <a:bodyPr anchor="t" rtlCol="false" tIns="0" lIns="0" bIns="0" rIns="0">
            <a:spAutoFit/>
          </a:bodyPr>
          <a:lstStyle/>
          <a:p>
            <a:pPr algn="l">
              <a:lnSpc>
                <a:spcPts val="3698"/>
              </a:lnSpc>
              <a:spcBef>
                <a:spcPct val="0"/>
              </a:spcBef>
            </a:pPr>
            <a:r>
              <a:rPr lang="en-US" sz="2641" spc="-216">
                <a:solidFill>
                  <a:srgbClr val="000000"/>
                </a:solidFill>
                <a:latin typeface="Gotham 2"/>
                <a:ea typeface="Gotham 2"/>
                <a:cs typeface="Gotham 2"/>
                <a:sym typeface="Gotham 2"/>
              </a:rPr>
              <a:t>Represent the interests of ethnic minority students and be their voice on the issues they face as ethnic minority students at university</a:t>
            </a:r>
          </a:p>
        </p:txBody>
      </p:sp>
      <p:sp>
        <p:nvSpPr>
          <p:cNvPr name="TextBox 35" id="35"/>
          <p:cNvSpPr txBox="true"/>
          <p:nvPr/>
        </p:nvSpPr>
        <p:spPr>
          <a:xfrm rot="0">
            <a:off x="6133337" y="5974276"/>
            <a:ext cx="5476219" cy="954172"/>
          </a:xfrm>
          <a:prstGeom prst="rect">
            <a:avLst/>
          </a:prstGeom>
        </p:spPr>
        <p:txBody>
          <a:bodyPr anchor="t" rtlCol="false" tIns="0" lIns="0" bIns="0" rIns="0">
            <a:spAutoFit/>
          </a:bodyPr>
          <a:lstStyle/>
          <a:p>
            <a:pPr algn="l">
              <a:lnSpc>
                <a:spcPts val="3698"/>
              </a:lnSpc>
              <a:spcBef>
                <a:spcPct val="0"/>
              </a:spcBef>
            </a:pPr>
            <a:r>
              <a:rPr lang="en-US" sz="2641" spc="-216">
                <a:solidFill>
                  <a:srgbClr val="000000"/>
                </a:solidFill>
                <a:latin typeface="Gotham 2"/>
                <a:ea typeface="Gotham 2"/>
                <a:cs typeface="Gotham 2"/>
                <a:sym typeface="Gotham 2"/>
              </a:rPr>
              <a:t>Be the Union’s delegate to the NUS Black Students Conference.</a:t>
            </a:r>
          </a:p>
        </p:txBody>
      </p:sp>
      <p:grpSp>
        <p:nvGrpSpPr>
          <p:cNvPr name="Group 36" id="36"/>
          <p:cNvGrpSpPr/>
          <p:nvPr/>
        </p:nvGrpSpPr>
        <p:grpSpPr>
          <a:xfrm rot="0">
            <a:off x="12257163" y="4718116"/>
            <a:ext cx="5880847" cy="2027633"/>
            <a:chOff x="0" y="0"/>
            <a:chExt cx="7841130" cy="2703510"/>
          </a:xfrm>
        </p:grpSpPr>
        <p:grpSp>
          <p:nvGrpSpPr>
            <p:cNvPr name="Group 37" id="37"/>
            <p:cNvGrpSpPr/>
            <p:nvPr/>
          </p:nvGrpSpPr>
          <p:grpSpPr>
            <a:xfrm rot="0">
              <a:off x="0" y="0"/>
              <a:ext cx="7841130" cy="2703510"/>
              <a:chOff x="0" y="0"/>
              <a:chExt cx="1548865" cy="534027"/>
            </a:xfrm>
          </p:grpSpPr>
          <p:sp>
            <p:nvSpPr>
              <p:cNvPr name="Freeform 38" id="38"/>
              <p:cNvSpPr/>
              <p:nvPr/>
            </p:nvSpPr>
            <p:spPr>
              <a:xfrm flipH="false" flipV="false" rot="0">
                <a:off x="0" y="0"/>
                <a:ext cx="1548865" cy="534027"/>
              </a:xfrm>
              <a:custGeom>
                <a:avLst/>
                <a:gdLst/>
                <a:ahLst/>
                <a:cxnLst/>
                <a:rect r="r" b="b" t="t" l="l"/>
                <a:pathLst>
                  <a:path h="534027" w="1548865">
                    <a:moveTo>
                      <a:pt x="67140" y="0"/>
                    </a:moveTo>
                    <a:lnTo>
                      <a:pt x="1481726" y="0"/>
                    </a:lnTo>
                    <a:cubicBezTo>
                      <a:pt x="1499532" y="0"/>
                      <a:pt x="1516609" y="7074"/>
                      <a:pt x="1529200" y="19665"/>
                    </a:cubicBezTo>
                    <a:cubicBezTo>
                      <a:pt x="1541792" y="32256"/>
                      <a:pt x="1548865" y="49333"/>
                      <a:pt x="1548865" y="67140"/>
                    </a:cubicBezTo>
                    <a:lnTo>
                      <a:pt x="1548865" y="466887"/>
                    </a:lnTo>
                    <a:cubicBezTo>
                      <a:pt x="1548865" y="484694"/>
                      <a:pt x="1541792" y="501771"/>
                      <a:pt x="1529200" y="514362"/>
                    </a:cubicBezTo>
                    <a:cubicBezTo>
                      <a:pt x="1516609" y="526953"/>
                      <a:pt x="1499532" y="534027"/>
                      <a:pt x="1481726" y="534027"/>
                    </a:cubicBezTo>
                    <a:lnTo>
                      <a:pt x="67140" y="534027"/>
                    </a:lnTo>
                    <a:cubicBezTo>
                      <a:pt x="49333" y="534027"/>
                      <a:pt x="32256" y="526953"/>
                      <a:pt x="19665" y="514362"/>
                    </a:cubicBezTo>
                    <a:cubicBezTo>
                      <a:pt x="7074" y="501771"/>
                      <a:pt x="0" y="484694"/>
                      <a:pt x="0" y="466887"/>
                    </a:cubicBezTo>
                    <a:lnTo>
                      <a:pt x="0" y="67140"/>
                    </a:lnTo>
                    <a:cubicBezTo>
                      <a:pt x="0" y="49333"/>
                      <a:pt x="7074" y="32256"/>
                      <a:pt x="19665" y="19665"/>
                    </a:cubicBezTo>
                    <a:cubicBezTo>
                      <a:pt x="32256" y="7074"/>
                      <a:pt x="49333" y="0"/>
                      <a:pt x="67140" y="0"/>
                    </a:cubicBezTo>
                    <a:close/>
                  </a:path>
                </a:pathLst>
              </a:custGeom>
              <a:solidFill>
                <a:srgbClr val="F2F2F2"/>
              </a:solidFill>
              <a:ln w="38100" cap="rnd">
                <a:solidFill>
                  <a:srgbClr val="EE7600"/>
                </a:solidFill>
                <a:prstDash val="solid"/>
                <a:round/>
              </a:ln>
            </p:spPr>
          </p:sp>
          <p:sp>
            <p:nvSpPr>
              <p:cNvPr name="TextBox 39" id="39"/>
              <p:cNvSpPr txBox="true"/>
              <p:nvPr/>
            </p:nvSpPr>
            <p:spPr>
              <a:xfrm>
                <a:off x="0" y="85725"/>
                <a:ext cx="1548865" cy="448302"/>
              </a:xfrm>
              <a:prstGeom prst="rect">
                <a:avLst/>
              </a:prstGeom>
            </p:spPr>
            <p:txBody>
              <a:bodyPr anchor="ctr" rtlCol="false" tIns="50800" lIns="50800" bIns="50800" rIns="50800"/>
              <a:lstStyle/>
              <a:p>
                <a:pPr algn="ctr">
                  <a:lnSpc>
                    <a:spcPts val="1925"/>
                  </a:lnSpc>
                </a:pPr>
              </a:p>
            </p:txBody>
          </p:sp>
        </p:grpSp>
        <p:sp>
          <p:nvSpPr>
            <p:cNvPr name="TextBox 40" id="40"/>
            <p:cNvSpPr txBox="true"/>
            <p:nvPr/>
          </p:nvSpPr>
          <p:spPr>
            <a:xfrm rot="0">
              <a:off x="239186" y="81703"/>
              <a:ext cx="7301626" cy="2475180"/>
            </a:xfrm>
            <a:prstGeom prst="rect">
              <a:avLst/>
            </a:prstGeom>
          </p:spPr>
          <p:txBody>
            <a:bodyPr anchor="t" rtlCol="false" tIns="0" lIns="0" bIns="0" rIns="0">
              <a:spAutoFit/>
            </a:bodyPr>
            <a:lstStyle/>
            <a:p>
              <a:pPr algn="l">
                <a:lnSpc>
                  <a:spcPts val="3698"/>
                </a:lnSpc>
                <a:spcBef>
                  <a:spcPct val="0"/>
                </a:spcBef>
              </a:pPr>
              <a:r>
                <a:rPr lang="en-US" sz="2641" spc="-216">
                  <a:solidFill>
                    <a:srgbClr val="000000"/>
                  </a:solidFill>
                  <a:latin typeface="Gotham 2"/>
                  <a:ea typeface="Gotham 2"/>
                  <a:cs typeface="Gotham 2"/>
                  <a:sym typeface="Gotham 2"/>
                </a:rPr>
                <a:t>Represent the interests of mature students and be their voice on the issues they face as mature students at university</a:t>
              </a:r>
            </a:p>
          </p:txBody>
        </p:sp>
      </p:grpSp>
      <p:sp>
        <p:nvSpPr>
          <p:cNvPr name="TextBox 41" id="41"/>
          <p:cNvSpPr txBox="true"/>
          <p:nvPr/>
        </p:nvSpPr>
        <p:spPr>
          <a:xfrm rot="0">
            <a:off x="12413629" y="3692764"/>
            <a:ext cx="5476219" cy="954172"/>
          </a:xfrm>
          <a:prstGeom prst="rect">
            <a:avLst/>
          </a:prstGeom>
        </p:spPr>
        <p:txBody>
          <a:bodyPr anchor="t" rtlCol="false" tIns="0" lIns="0" bIns="0" rIns="0">
            <a:spAutoFit/>
          </a:bodyPr>
          <a:lstStyle/>
          <a:p>
            <a:pPr algn="l">
              <a:lnSpc>
                <a:spcPts val="3698"/>
              </a:lnSpc>
              <a:spcBef>
                <a:spcPct val="0"/>
              </a:spcBef>
            </a:pPr>
            <a:r>
              <a:rPr lang="en-US" sz="2641" spc="-216">
                <a:solidFill>
                  <a:srgbClr val="000000"/>
                </a:solidFill>
                <a:latin typeface="Gotham 2"/>
                <a:ea typeface="Gotham 2"/>
                <a:cs typeface="Gotham 2"/>
                <a:sym typeface="Gotham 2"/>
              </a:rPr>
              <a:t>Be the Union’s delegate to the NUS Mature Students Conference.</a:t>
            </a:r>
          </a:p>
        </p:txBody>
      </p:sp>
      <p:grpSp>
        <p:nvGrpSpPr>
          <p:cNvPr name="Group 42" id="42"/>
          <p:cNvGrpSpPr/>
          <p:nvPr/>
        </p:nvGrpSpPr>
        <p:grpSpPr>
          <a:xfrm rot="0">
            <a:off x="5954808" y="7237382"/>
            <a:ext cx="5833276" cy="1444093"/>
            <a:chOff x="0" y="0"/>
            <a:chExt cx="1536336" cy="380337"/>
          </a:xfrm>
        </p:grpSpPr>
        <p:sp>
          <p:nvSpPr>
            <p:cNvPr name="Freeform 43" id="43"/>
            <p:cNvSpPr/>
            <p:nvPr/>
          </p:nvSpPr>
          <p:spPr>
            <a:xfrm flipH="false" flipV="false" rot="0">
              <a:off x="0" y="0"/>
              <a:ext cx="1536336" cy="380337"/>
            </a:xfrm>
            <a:custGeom>
              <a:avLst/>
              <a:gdLst/>
              <a:ahLst/>
              <a:cxnLst/>
              <a:rect r="r" b="b" t="t" l="l"/>
              <a:pathLst>
                <a:path h="380337" w="1536336">
                  <a:moveTo>
                    <a:pt x="67687" y="0"/>
                  </a:moveTo>
                  <a:lnTo>
                    <a:pt x="1468649" y="0"/>
                  </a:lnTo>
                  <a:cubicBezTo>
                    <a:pt x="1506032" y="0"/>
                    <a:pt x="1536336" y="30305"/>
                    <a:pt x="1536336" y="67687"/>
                  </a:cubicBezTo>
                  <a:lnTo>
                    <a:pt x="1536336" y="312650"/>
                  </a:lnTo>
                  <a:cubicBezTo>
                    <a:pt x="1536336" y="350033"/>
                    <a:pt x="1506032" y="380337"/>
                    <a:pt x="1468649" y="380337"/>
                  </a:cubicBezTo>
                  <a:lnTo>
                    <a:pt x="67687" y="380337"/>
                  </a:lnTo>
                  <a:cubicBezTo>
                    <a:pt x="30305" y="380337"/>
                    <a:pt x="0" y="350033"/>
                    <a:pt x="0" y="312650"/>
                  </a:cubicBezTo>
                  <a:lnTo>
                    <a:pt x="0" y="67687"/>
                  </a:lnTo>
                  <a:cubicBezTo>
                    <a:pt x="0" y="30305"/>
                    <a:pt x="30305" y="0"/>
                    <a:pt x="67687" y="0"/>
                  </a:cubicBezTo>
                  <a:close/>
                </a:path>
              </a:pathLst>
            </a:custGeom>
            <a:solidFill>
              <a:srgbClr val="F2F2F2"/>
            </a:solidFill>
            <a:ln w="38100" cap="rnd">
              <a:solidFill>
                <a:srgbClr val="C4D20A"/>
              </a:solidFill>
              <a:prstDash val="solid"/>
              <a:round/>
            </a:ln>
          </p:spPr>
        </p:sp>
        <p:sp>
          <p:nvSpPr>
            <p:cNvPr name="TextBox 44" id="44"/>
            <p:cNvSpPr txBox="true"/>
            <p:nvPr/>
          </p:nvSpPr>
          <p:spPr>
            <a:xfrm>
              <a:off x="0" y="85725"/>
              <a:ext cx="1536336" cy="294612"/>
            </a:xfrm>
            <a:prstGeom prst="rect">
              <a:avLst/>
            </a:prstGeom>
          </p:spPr>
          <p:txBody>
            <a:bodyPr anchor="ctr" rtlCol="false" tIns="50800" lIns="50800" bIns="50800" rIns="50800"/>
            <a:lstStyle/>
            <a:p>
              <a:pPr algn="ctr">
                <a:lnSpc>
                  <a:spcPts val="1925"/>
                </a:lnSpc>
              </a:pPr>
            </a:p>
          </p:txBody>
        </p:sp>
      </p:grpSp>
      <p:sp>
        <p:nvSpPr>
          <p:cNvPr name="TextBox 45" id="45"/>
          <p:cNvSpPr txBox="true"/>
          <p:nvPr/>
        </p:nvSpPr>
        <p:spPr>
          <a:xfrm rot="0">
            <a:off x="6146757" y="7245452"/>
            <a:ext cx="5476219" cy="1417185"/>
          </a:xfrm>
          <a:prstGeom prst="rect">
            <a:avLst/>
          </a:prstGeom>
        </p:spPr>
        <p:txBody>
          <a:bodyPr anchor="t" rtlCol="false" tIns="0" lIns="0" bIns="0" rIns="0">
            <a:spAutoFit/>
          </a:bodyPr>
          <a:lstStyle/>
          <a:p>
            <a:pPr algn="l">
              <a:lnSpc>
                <a:spcPts val="3698"/>
              </a:lnSpc>
              <a:spcBef>
                <a:spcPct val="0"/>
              </a:spcBef>
            </a:pPr>
            <a:r>
              <a:rPr lang="en-US" sz="2641" spc="-216">
                <a:solidFill>
                  <a:srgbClr val="000000"/>
                </a:solidFill>
                <a:latin typeface="Gotham 2"/>
                <a:ea typeface="Gotham 2"/>
                <a:cs typeface="Gotham 2"/>
                <a:sym typeface="Gotham 2"/>
              </a:rPr>
              <a:t>Support Students of Colour Ambassadors and their work when needed</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301" r="-1828" b="-16301"/>
            </a:stretch>
          </a:blipFill>
        </p:spPr>
      </p:sp>
      <p:sp>
        <p:nvSpPr>
          <p:cNvPr name="Freeform 3" id="3"/>
          <p:cNvSpPr/>
          <p:nvPr/>
        </p:nvSpPr>
        <p:spPr>
          <a:xfrm flipH="false" flipV="false" rot="0">
            <a:off x="7888741" y="7615575"/>
            <a:ext cx="693246" cy="851083"/>
          </a:xfrm>
          <a:custGeom>
            <a:avLst/>
            <a:gdLst/>
            <a:ahLst/>
            <a:cxnLst/>
            <a:rect r="r" b="b" t="t" l="l"/>
            <a:pathLst>
              <a:path h="851083" w="693246">
                <a:moveTo>
                  <a:pt x="0" y="0"/>
                </a:moveTo>
                <a:lnTo>
                  <a:pt x="693246" y="0"/>
                </a:lnTo>
                <a:lnTo>
                  <a:pt x="693246" y="851083"/>
                </a:lnTo>
                <a:lnTo>
                  <a:pt x="0" y="85108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562096">
            <a:off x="17323946" y="3022469"/>
            <a:ext cx="693246" cy="851083"/>
          </a:xfrm>
          <a:custGeom>
            <a:avLst/>
            <a:gdLst/>
            <a:ahLst/>
            <a:cxnLst/>
            <a:rect r="r" b="b" t="t" l="l"/>
            <a:pathLst>
              <a:path h="851083" w="693246">
                <a:moveTo>
                  <a:pt x="0" y="0"/>
                </a:moveTo>
                <a:lnTo>
                  <a:pt x="693246" y="0"/>
                </a:lnTo>
                <a:lnTo>
                  <a:pt x="693246" y="851083"/>
                </a:lnTo>
                <a:lnTo>
                  <a:pt x="0" y="85108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1461501">
            <a:off x="10839451" y="1330770"/>
            <a:ext cx="693246" cy="851083"/>
          </a:xfrm>
          <a:custGeom>
            <a:avLst/>
            <a:gdLst/>
            <a:ahLst/>
            <a:cxnLst/>
            <a:rect r="r" b="b" t="t" l="l"/>
            <a:pathLst>
              <a:path h="851083" w="693246">
                <a:moveTo>
                  <a:pt x="0" y="0"/>
                </a:moveTo>
                <a:lnTo>
                  <a:pt x="693245" y="0"/>
                </a:lnTo>
                <a:lnTo>
                  <a:pt x="693245" y="851083"/>
                </a:lnTo>
                <a:lnTo>
                  <a:pt x="0" y="85108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424431">
            <a:off x="11468303" y="8041116"/>
            <a:ext cx="693246" cy="851083"/>
          </a:xfrm>
          <a:custGeom>
            <a:avLst/>
            <a:gdLst/>
            <a:ahLst/>
            <a:cxnLst/>
            <a:rect r="r" b="b" t="t" l="l"/>
            <a:pathLst>
              <a:path h="851083" w="693246">
                <a:moveTo>
                  <a:pt x="0" y="0"/>
                </a:moveTo>
                <a:lnTo>
                  <a:pt x="693245" y="0"/>
                </a:lnTo>
                <a:lnTo>
                  <a:pt x="693245" y="851083"/>
                </a:lnTo>
                <a:lnTo>
                  <a:pt x="0" y="85108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424431">
            <a:off x="17674187" y="8255934"/>
            <a:ext cx="693246" cy="851083"/>
          </a:xfrm>
          <a:custGeom>
            <a:avLst/>
            <a:gdLst/>
            <a:ahLst/>
            <a:cxnLst/>
            <a:rect r="r" b="b" t="t" l="l"/>
            <a:pathLst>
              <a:path h="851083" w="693246">
                <a:moveTo>
                  <a:pt x="0" y="0"/>
                </a:moveTo>
                <a:lnTo>
                  <a:pt x="693246" y="0"/>
                </a:lnTo>
                <a:lnTo>
                  <a:pt x="693246" y="851083"/>
                </a:lnTo>
                <a:lnTo>
                  <a:pt x="0" y="85108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8" id="8"/>
          <p:cNvSpPr/>
          <p:nvPr/>
        </p:nvSpPr>
        <p:spPr>
          <a:xfrm flipH="false" flipV="false" rot="-4595706">
            <a:off x="17277798" y="894937"/>
            <a:ext cx="693246" cy="851083"/>
          </a:xfrm>
          <a:custGeom>
            <a:avLst/>
            <a:gdLst/>
            <a:ahLst/>
            <a:cxnLst/>
            <a:rect r="r" b="b" t="t" l="l"/>
            <a:pathLst>
              <a:path h="851083" w="693246">
                <a:moveTo>
                  <a:pt x="0" y="0"/>
                </a:moveTo>
                <a:lnTo>
                  <a:pt x="693246" y="0"/>
                </a:lnTo>
                <a:lnTo>
                  <a:pt x="693246" y="851083"/>
                </a:lnTo>
                <a:lnTo>
                  <a:pt x="0" y="85108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9" id="9"/>
          <p:cNvSpPr txBox="true"/>
          <p:nvPr/>
        </p:nvSpPr>
        <p:spPr>
          <a:xfrm rot="0">
            <a:off x="10065731" y="1887555"/>
            <a:ext cx="8644949" cy="930275"/>
          </a:xfrm>
          <a:prstGeom prst="rect">
            <a:avLst/>
          </a:prstGeom>
        </p:spPr>
        <p:txBody>
          <a:bodyPr anchor="t" rtlCol="false" tIns="0" lIns="0" bIns="0" rIns="0">
            <a:spAutoFit/>
          </a:bodyPr>
          <a:lstStyle/>
          <a:p>
            <a:pPr algn="ctr">
              <a:lnSpc>
                <a:spcPts val="6999"/>
              </a:lnSpc>
            </a:pPr>
            <a:r>
              <a:rPr lang="en-US" b="true" sz="6999">
                <a:solidFill>
                  <a:srgbClr val="F6F1E8"/>
                </a:solidFill>
                <a:latin typeface="Genty Sans"/>
                <a:ea typeface="Genty Sans"/>
                <a:cs typeface="Genty Sans"/>
                <a:sym typeface="Genty Sans"/>
              </a:rPr>
              <a:t>A&amp;O!</a:t>
            </a:r>
          </a:p>
        </p:txBody>
      </p:sp>
      <p:sp>
        <p:nvSpPr>
          <p:cNvPr name="Freeform 10" id="10"/>
          <p:cNvSpPr/>
          <p:nvPr/>
        </p:nvSpPr>
        <p:spPr>
          <a:xfrm flipH="false" flipV="false" rot="424431">
            <a:off x="8797377" y="5763420"/>
            <a:ext cx="693246" cy="851083"/>
          </a:xfrm>
          <a:custGeom>
            <a:avLst/>
            <a:gdLst/>
            <a:ahLst/>
            <a:cxnLst/>
            <a:rect r="r" b="b" t="t" l="l"/>
            <a:pathLst>
              <a:path h="851083" w="693246">
                <a:moveTo>
                  <a:pt x="0" y="0"/>
                </a:moveTo>
                <a:lnTo>
                  <a:pt x="693246" y="0"/>
                </a:lnTo>
                <a:lnTo>
                  <a:pt x="693246" y="851083"/>
                </a:lnTo>
                <a:lnTo>
                  <a:pt x="0" y="85108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1" id="11"/>
          <p:cNvSpPr/>
          <p:nvPr/>
        </p:nvSpPr>
        <p:spPr>
          <a:xfrm flipH="false" flipV="false" rot="0">
            <a:off x="2142100" y="814861"/>
            <a:ext cx="4760741" cy="3060210"/>
          </a:xfrm>
          <a:custGeom>
            <a:avLst/>
            <a:gdLst/>
            <a:ahLst/>
            <a:cxnLst/>
            <a:rect r="r" b="b" t="t" l="l"/>
            <a:pathLst>
              <a:path h="3060210" w="4760741">
                <a:moveTo>
                  <a:pt x="0" y="0"/>
                </a:moveTo>
                <a:lnTo>
                  <a:pt x="4760741" y="0"/>
                </a:lnTo>
                <a:lnTo>
                  <a:pt x="4760741" y="3060210"/>
                </a:lnTo>
                <a:lnTo>
                  <a:pt x="0" y="3060210"/>
                </a:lnTo>
                <a:lnTo>
                  <a:pt x="0" y="0"/>
                </a:lnTo>
                <a:close/>
              </a:path>
            </a:pathLst>
          </a:custGeom>
          <a:blipFill>
            <a:blip r:embed="rId5">
              <a:extLst>
                <a:ext uri="{96DAC541-7B7A-43D3-8B79-37D633B846F1}">
                  <asvg:svgBlip xmlns:asvg="http://schemas.microsoft.com/office/drawing/2016/SVG/main" r:embed="rId6"/>
                </a:ext>
              </a:extLst>
            </a:blip>
            <a:stretch>
              <a:fillRect l="-7958" t="0" r="0" b="0"/>
            </a:stretch>
          </a:blipFill>
        </p:spPr>
      </p:sp>
      <p:sp>
        <p:nvSpPr>
          <p:cNvPr name="TextBox 12" id="12"/>
          <p:cNvSpPr txBox="true"/>
          <p:nvPr/>
        </p:nvSpPr>
        <p:spPr>
          <a:xfrm rot="0">
            <a:off x="2239435" y="2255186"/>
            <a:ext cx="4350178" cy="716536"/>
          </a:xfrm>
          <a:prstGeom prst="rect">
            <a:avLst/>
          </a:prstGeom>
        </p:spPr>
        <p:txBody>
          <a:bodyPr anchor="t" rtlCol="false" tIns="0" lIns="0" bIns="0" rIns="0">
            <a:spAutoFit/>
          </a:bodyPr>
          <a:lstStyle/>
          <a:p>
            <a:pPr algn="ctr">
              <a:lnSpc>
                <a:spcPts val="2743"/>
              </a:lnSpc>
            </a:pPr>
            <a:r>
              <a:rPr lang="en-US" b="true" sz="2743">
                <a:solidFill>
                  <a:srgbClr val="F6F1E8"/>
                </a:solidFill>
                <a:latin typeface="Genty Sans"/>
                <a:ea typeface="Genty Sans"/>
                <a:cs typeface="Genty Sans"/>
                <a:sym typeface="Genty Sans"/>
              </a:rPr>
              <a:t> International Officers (Non-EU and EU)!</a:t>
            </a:r>
          </a:p>
        </p:txBody>
      </p:sp>
      <p:grpSp>
        <p:nvGrpSpPr>
          <p:cNvPr name="Group 13" id="13"/>
          <p:cNvGrpSpPr/>
          <p:nvPr/>
        </p:nvGrpSpPr>
        <p:grpSpPr>
          <a:xfrm rot="0">
            <a:off x="1028700" y="4005041"/>
            <a:ext cx="7206664" cy="2183920"/>
            <a:chOff x="0" y="0"/>
            <a:chExt cx="1898051" cy="575189"/>
          </a:xfrm>
        </p:grpSpPr>
        <p:sp>
          <p:nvSpPr>
            <p:cNvPr name="Freeform 14" id="14"/>
            <p:cNvSpPr/>
            <p:nvPr/>
          </p:nvSpPr>
          <p:spPr>
            <a:xfrm flipH="false" flipV="false" rot="0">
              <a:off x="0" y="0"/>
              <a:ext cx="1898051" cy="575189"/>
            </a:xfrm>
            <a:custGeom>
              <a:avLst/>
              <a:gdLst/>
              <a:ahLst/>
              <a:cxnLst/>
              <a:rect r="r" b="b" t="t" l="l"/>
              <a:pathLst>
                <a:path h="575189" w="1898051">
                  <a:moveTo>
                    <a:pt x="54788" y="0"/>
                  </a:moveTo>
                  <a:lnTo>
                    <a:pt x="1843263" y="0"/>
                  </a:lnTo>
                  <a:cubicBezTo>
                    <a:pt x="1873522" y="0"/>
                    <a:pt x="1898051" y="24529"/>
                    <a:pt x="1898051" y="54788"/>
                  </a:cubicBezTo>
                  <a:lnTo>
                    <a:pt x="1898051" y="520401"/>
                  </a:lnTo>
                  <a:cubicBezTo>
                    <a:pt x="1898051" y="550659"/>
                    <a:pt x="1873522" y="575189"/>
                    <a:pt x="1843263" y="575189"/>
                  </a:cubicBezTo>
                  <a:lnTo>
                    <a:pt x="54788" y="575189"/>
                  </a:lnTo>
                  <a:cubicBezTo>
                    <a:pt x="24529" y="575189"/>
                    <a:pt x="0" y="550659"/>
                    <a:pt x="0" y="520401"/>
                  </a:cubicBezTo>
                  <a:lnTo>
                    <a:pt x="0" y="54788"/>
                  </a:lnTo>
                  <a:cubicBezTo>
                    <a:pt x="0" y="24529"/>
                    <a:pt x="24529" y="0"/>
                    <a:pt x="54788" y="0"/>
                  </a:cubicBezTo>
                  <a:close/>
                </a:path>
              </a:pathLst>
            </a:custGeom>
            <a:solidFill>
              <a:srgbClr val="F2F2F2"/>
            </a:solidFill>
            <a:ln w="38100" cap="rnd">
              <a:solidFill>
                <a:srgbClr val="DC2253"/>
              </a:solidFill>
              <a:prstDash val="solid"/>
              <a:round/>
            </a:ln>
          </p:spPr>
        </p:sp>
        <p:sp>
          <p:nvSpPr>
            <p:cNvPr name="TextBox 15" id="15"/>
            <p:cNvSpPr txBox="true"/>
            <p:nvPr/>
          </p:nvSpPr>
          <p:spPr>
            <a:xfrm>
              <a:off x="0" y="85725"/>
              <a:ext cx="1898051" cy="489464"/>
            </a:xfrm>
            <a:prstGeom prst="rect">
              <a:avLst/>
            </a:prstGeom>
          </p:spPr>
          <p:txBody>
            <a:bodyPr anchor="ctr" rtlCol="false" tIns="50800" lIns="50800" bIns="50800" rIns="50800"/>
            <a:lstStyle/>
            <a:p>
              <a:pPr algn="ctr">
                <a:lnSpc>
                  <a:spcPts val="1925"/>
                </a:lnSpc>
              </a:pPr>
            </a:p>
          </p:txBody>
        </p:sp>
      </p:grpSp>
      <p:grpSp>
        <p:nvGrpSpPr>
          <p:cNvPr name="Group 16" id="16"/>
          <p:cNvGrpSpPr/>
          <p:nvPr/>
        </p:nvGrpSpPr>
        <p:grpSpPr>
          <a:xfrm rot="0">
            <a:off x="1028700" y="6188961"/>
            <a:ext cx="7206664" cy="2277697"/>
            <a:chOff x="0" y="0"/>
            <a:chExt cx="1898051" cy="599887"/>
          </a:xfrm>
        </p:grpSpPr>
        <p:sp>
          <p:nvSpPr>
            <p:cNvPr name="Freeform 17" id="17"/>
            <p:cNvSpPr/>
            <p:nvPr/>
          </p:nvSpPr>
          <p:spPr>
            <a:xfrm flipH="false" flipV="false" rot="0">
              <a:off x="0" y="0"/>
              <a:ext cx="1898051" cy="599887"/>
            </a:xfrm>
            <a:custGeom>
              <a:avLst/>
              <a:gdLst/>
              <a:ahLst/>
              <a:cxnLst/>
              <a:rect r="r" b="b" t="t" l="l"/>
              <a:pathLst>
                <a:path h="599887" w="1898051">
                  <a:moveTo>
                    <a:pt x="54788" y="0"/>
                  </a:moveTo>
                  <a:lnTo>
                    <a:pt x="1843263" y="0"/>
                  </a:lnTo>
                  <a:cubicBezTo>
                    <a:pt x="1873522" y="0"/>
                    <a:pt x="1898051" y="24529"/>
                    <a:pt x="1898051" y="54788"/>
                  </a:cubicBezTo>
                  <a:lnTo>
                    <a:pt x="1898051" y="545099"/>
                  </a:lnTo>
                  <a:cubicBezTo>
                    <a:pt x="1898051" y="575358"/>
                    <a:pt x="1873522" y="599887"/>
                    <a:pt x="1843263" y="599887"/>
                  </a:cubicBezTo>
                  <a:lnTo>
                    <a:pt x="54788" y="599887"/>
                  </a:lnTo>
                  <a:cubicBezTo>
                    <a:pt x="24529" y="599887"/>
                    <a:pt x="0" y="575358"/>
                    <a:pt x="0" y="545099"/>
                  </a:cubicBezTo>
                  <a:lnTo>
                    <a:pt x="0" y="54788"/>
                  </a:lnTo>
                  <a:cubicBezTo>
                    <a:pt x="0" y="24529"/>
                    <a:pt x="24529" y="0"/>
                    <a:pt x="54788" y="0"/>
                  </a:cubicBezTo>
                  <a:close/>
                </a:path>
              </a:pathLst>
            </a:custGeom>
            <a:solidFill>
              <a:srgbClr val="F2F2F2"/>
            </a:solidFill>
            <a:ln w="38100" cap="rnd">
              <a:solidFill>
                <a:srgbClr val="DC2253"/>
              </a:solidFill>
              <a:prstDash val="solid"/>
              <a:round/>
            </a:ln>
          </p:spPr>
        </p:sp>
        <p:sp>
          <p:nvSpPr>
            <p:cNvPr name="TextBox 18" id="18"/>
            <p:cNvSpPr txBox="true"/>
            <p:nvPr/>
          </p:nvSpPr>
          <p:spPr>
            <a:xfrm>
              <a:off x="0" y="85725"/>
              <a:ext cx="1898051" cy="514162"/>
            </a:xfrm>
            <a:prstGeom prst="rect">
              <a:avLst/>
            </a:prstGeom>
          </p:spPr>
          <p:txBody>
            <a:bodyPr anchor="ctr" rtlCol="false" tIns="50800" lIns="50800" bIns="50800" rIns="50800"/>
            <a:lstStyle/>
            <a:p>
              <a:pPr algn="ctr">
                <a:lnSpc>
                  <a:spcPts val="1925"/>
                </a:lnSpc>
              </a:pPr>
            </a:p>
          </p:txBody>
        </p:sp>
      </p:grpSp>
      <p:sp>
        <p:nvSpPr>
          <p:cNvPr name="TextBox 19" id="19"/>
          <p:cNvSpPr txBox="true"/>
          <p:nvPr/>
        </p:nvSpPr>
        <p:spPr>
          <a:xfrm rot="0">
            <a:off x="1152607" y="6331836"/>
            <a:ext cx="6929447" cy="1880197"/>
          </a:xfrm>
          <a:prstGeom prst="rect">
            <a:avLst/>
          </a:prstGeom>
        </p:spPr>
        <p:txBody>
          <a:bodyPr anchor="t" rtlCol="false" tIns="0" lIns="0" bIns="0" rIns="0">
            <a:spAutoFit/>
          </a:bodyPr>
          <a:lstStyle/>
          <a:p>
            <a:pPr algn="l">
              <a:lnSpc>
                <a:spcPts val="3698"/>
              </a:lnSpc>
              <a:spcBef>
                <a:spcPct val="0"/>
              </a:spcBef>
            </a:pPr>
            <a:r>
              <a:rPr lang="en-US" sz="2641" spc="-216">
                <a:solidFill>
                  <a:srgbClr val="000000"/>
                </a:solidFill>
                <a:latin typeface="Gotham 2"/>
                <a:ea typeface="Gotham 2"/>
                <a:cs typeface="Gotham 2"/>
                <a:sym typeface="Gotham 2"/>
              </a:rPr>
              <a:t>Be one of two officers, that represents the interests of students with disabilities and be their voice on the issues they face as students with disabilities at university</a:t>
            </a:r>
          </a:p>
        </p:txBody>
      </p:sp>
      <p:sp>
        <p:nvSpPr>
          <p:cNvPr name="TextBox 20" id="20"/>
          <p:cNvSpPr txBox="true"/>
          <p:nvPr/>
        </p:nvSpPr>
        <p:spPr>
          <a:xfrm rot="0">
            <a:off x="1152607" y="4124487"/>
            <a:ext cx="6929447" cy="1880197"/>
          </a:xfrm>
          <a:prstGeom prst="rect">
            <a:avLst/>
          </a:prstGeom>
        </p:spPr>
        <p:txBody>
          <a:bodyPr anchor="t" rtlCol="false" tIns="0" lIns="0" bIns="0" rIns="0">
            <a:spAutoFit/>
          </a:bodyPr>
          <a:lstStyle/>
          <a:p>
            <a:pPr algn="l">
              <a:lnSpc>
                <a:spcPts val="3698"/>
              </a:lnSpc>
              <a:spcBef>
                <a:spcPct val="0"/>
              </a:spcBef>
            </a:pPr>
            <a:r>
              <a:rPr lang="en-US" sz="2641" spc="-216">
                <a:solidFill>
                  <a:srgbClr val="000000"/>
                </a:solidFill>
                <a:latin typeface="Gotham 2"/>
                <a:ea typeface="Gotham 2"/>
                <a:cs typeface="Gotham 2"/>
                <a:sym typeface="Gotham 2"/>
              </a:rPr>
              <a:t>Engage with the University and other relevant organisations to achieve improvements for students with disabilities on the issues they face as students with disabilities at university</a:t>
            </a:r>
          </a:p>
        </p:txBody>
      </p:sp>
      <p:sp>
        <p:nvSpPr>
          <p:cNvPr name="TextBox 21" id="21"/>
          <p:cNvSpPr txBox="true"/>
          <p:nvPr/>
        </p:nvSpPr>
        <p:spPr>
          <a:xfrm rot="0">
            <a:off x="13045748" y="1510987"/>
            <a:ext cx="4578673" cy="833979"/>
          </a:xfrm>
          <a:prstGeom prst="rect">
            <a:avLst/>
          </a:prstGeom>
        </p:spPr>
        <p:txBody>
          <a:bodyPr anchor="t" rtlCol="false" tIns="0" lIns="0" bIns="0" rIns="0">
            <a:spAutoFit/>
          </a:bodyPr>
          <a:lstStyle/>
          <a:p>
            <a:pPr algn="ctr">
              <a:lnSpc>
                <a:spcPts val="3199"/>
              </a:lnSpc>
            </a:pPr>
            <a:r>
              <a:rPr lang="en-US" b="true" sz="3199">
                <a:solidFill>
                  <a:srgbClr val="F6F1E8"/>
                </a:solidFill>
                <a:latin typeface="Genty Sans"/>
                <a:ea typeface="Genty Sans"/>
                <a:cs typeface="Genty Sans"/>
                <a:sym typeface="Genty Sans"/>
              </a:rPr>
              <a:t>Mature Students Officer!</a:t>
            </a:r>
          </a:p>
        </p:txBody>
      </p:sp>
      <p:sp>
        <p:nvSpPr>
          <p:cNvPr name="Freeform 22" id="22"/>
          <p:cNvSpPr/>
          <p:nvPr/>
        </p:nvSpPr>
        <p:spPr>
          <a:xfrm flipH="false" flipV="false" rot="0">
            <a:off x="9387116" y="618076"/>
            <a:ext cx="4945496" cy="3178971"/>
          </a:xfrm>
          <a:custGeom>
            <a:avLst/>
            <a:gdLst/>
            <a:ahLst/>
            <a:cxnLst/>
            <a:rect r="r" b="b" t="t" l="l"/>
            <a:pathLst>
              <a:path h="3178971" w="4945496">
                <a:moveTo>
                  <a:pt x="0" y="0"/>
                </a:moveTo>
                <a:lnTo>
                  <a:pt x="4945496" y="0"/>
                </a:lnTo>
                <a:lnTo>
                  <a:pt x="4945496" y="3178970"/>
                </a:lnTo>
                <a:lnTo>
                  <a:pt x="0" y="3178970"/>
                </a:lnTo>
                <a:lnTo>
                  <a:pt x="0" y="0"/>
                </a:lnTo>
                <a:close/>
              </a:path>
            </a:pathLst>
          </a:custGeom>
          <a:blipFill>
            <a:blip r:embed="rId7">
              <a:extLst>
                <a:ext uri="{96DAC541-7B7A-43D3-8B79-37D633B846F1}">
                  <asvg:svgBlip xmlns:asvg="http://schemas.microsoft.com/office/drawing/2016/SVG/main" r:embed="rId8"/>
                </a:ext>
              </a:extLst>
            </a:blip>
            <a:stretch>
              <a:fillRect l="-7958" t="0" r="0" b="0"/>
            </a:stretch>
          </a:blipFill>
        </p:spPr>
      </p:sp>
      <p:grpSp>
        <p:nvGrpSpPr>
          <p:cNvPr name="Group 23" id="23"/>
          <p:cNvGrpSpPr/>
          <p:nvPr/>
        </p:nvGrpSpPr>
        <p:grpSpPr>
          <a:xfrm rot="0">
            <a:off x="9144000" y="3924299"/>
            <a:ext cx="5860117" cy="2205901"/>
            <a:chOff x="0" y="0"/>
            <a:chExt cx="1543405" cy="580978"/>
          </a:xfrm>
        </p:grpSpPr>
        <p:sp>
          <p:nvSpPr>
            <p:cNvPr name="Freeform 24" id="24"/>
            <p:cNvSpPr/>
            <p:nvPr/>
          </p:nvSpPr>
          <p:spPr>
            <a:xfrm flipH="false" flipV="false" rot="0">
              <a:off x="0" y="0"/>
              <a:ext cx="1543405" cy="580978"/>
            </a:xfrm>
            <a:custGeom>
              <a:avLst/>
              <a:gdLst/>
              <a:ahLst/>
              <a:cxnLst/>
              <a:rect r="r" b="b" t="t" l="l"/>
              <a:pathLst>
                <a:path h="580978" w="1543405">
                  <a:moveTo>
                    <a:pt x="67377" y="0"/>
                  </a:moveTo>
                  <a:lnTo>
                    <a:pt x="1476028" y="0"/>
                  </a:lnTo>
                  <a:cubicBezTo>
                    <a:pt x="1513240" y="0"/>
                    <a:pt x="1543405" y="30166"/>
                    <a:pt x="1543405" y="67377"/>
                  </a:cubicBezTo>
                  <a:lnTo>
                    <a:pt x="1543405" y="513601"/>
                  </a:lnTo>
                  <a:cubicBezTo>
                    <a:pt x="1543405" y="550812"/>
                    <a:pt x="1513240" y="580978"/>
                    <a:pt x="1476028" y="580978"/>
                  </a:cubicBezTo>
                  <a:lnTo>
                    <a:pt x="67377" y="580978"/>
                  </a:lnTo>
                  <a:cubicBezTo>
                    <a:pt x="30166" y="580978"/>
                    <a:pt x="0" y="550812"/>
                    <a:pt x="0" y="513601"/>
                  </a:cubicBezTo>
                  <a:lnTo>
                    <a:pt x="0" y="67377"/>
                  </a:lnTo>
                  <a:cubicBezTo>
                    <a:pt x="0" y="30166"/>
                    <a:pt x="30166" y="0"/>
                    <a:pt x="67377" y="0"/>
                  </a:cubicBezTo>
                  <a:close/>
                </a:path>
              </a:pathLst>
            </a:custGeom>
            <a:solidFill>
              <a:srgbClr val="F2F2F2"/>
            </a:solidFill>
            <a:ln w="38100" cap="rnd">
              <a:solidFill>
                <a:srgbClr val="C4D20A"/>
              </a:solidFill>
              <a:prstDash val="solid"/>
              <a:round/>
            </a:ln>
          </p:spPr>
        </p:sp>
        <p:sp>
          <p:nvSpPr>
            <p:cNvPr name="TextBox 25" id="25"/>
            <p:cNvSpPr txBox="true"/>
            <p:nvPr/>
          </p:nvSpPr>
          <p:spPr>
            <a:xfrm>
              <a:off x="0" y="85725"/>
              <a:ext cx="1543405" cy="495253"/>
            </a:xfrm>
            <a:prstGeom prst="rect">
              <a:avLst/>
            </a:prstGeom>
          </p:spPr>
          <p:txBody>
            <a:bodyPr anchor="ctr" rtlCol="false" tIns="50800" lIns="50800" bIns="50800" rIns="50800"/>
            <a:lstStyle/>
            <a:p>
              <a:pPr algn="ctr">
                <a:lnSpc>
                  <a:spcPts val="1925"/>
                </a:lnSpc>
              </a:pPr>
            </a:p>
          </p:txBody>
        </p:sp>
      </p:grpSp>
      <p:grpSp>
        <p:nvGrpSpPr>
          <p:cNvPr name="Group 26" id="26"/>
          <p:cNvGrpSpPr/>
          <p:nvPr/>
        </p:nvGrpSpPr>
        <p:grpSpPr>
          <a:xfrm rot="0">
            <a:off x="9170841" y="6254025"/>
            <a:ext cx="5833276" cy="1249211"/>
            <a:chOff x="0" y="0"/>
            <a:chExt cx="1536336" cy="329010"/>
          </a:xfrm>
        </p:grpSpPr>
        <p:sp>
          <p:nvSpPr>
            <p:cNvPr name="Freeform 27" id="27"/>
            <p:cNvSpPr/>
            <p:nvPr/>
          </p:nvSpPr>
          <p:spPr>
            <a:xfrm flipH="false" flipV="false" rot="0">
              <a:off x="0" y="0"/>
              <a:ext cx="1536336" cy="329010"/>
            </a:xfrm>
            <a:custGeom>
              <a:avLst/>
              <a:gdLst/>
              <a:ahLst/>
              <a:cxnLst/>
              <a:rect r="r" b="b" t="t" l="l"/>
              <a:pathLst>
                <a:path h="329010" w="1536336">
                  <a:moveTo>
                    <a:pt x="67687" y="0"/>
                  </a:moveTo>
                  <a:lnTo>
                    <a:pt x="1468649" y="0"/>
                  </a:lnTo>
                  <a:cubicBezTo>
                    <a:pt x="1506032" y="0"/>
                    <a:pt x="1536336" y="30305"/>
                    <a:pt x="1536336" y="67687"/>
                  </a:cubicBezTo>
                  <a:lnTo>
                    <a:pt x="1536336" y="261323"/>
                  </a:lnTo>
                  <a:cubicBezTo>
                    <a:pt x="1536336" y="298706"/>
                    <a:pt x="1506032" y="329010"/>
                    <a:pt x="1468649" y="329010"/>
                  </a:cubicBezTo>
                  <a:lnTo>
                    <a:pt x="67687" y="329010"/>
                  </a:lnTo>
                  <a:cubicBezTo>
                    <a:pt x="30305" y="329010"/>
                    <a:pt x="0" y="298706"/>
                    <a:pt x="0" y="261323"/>
                  </a:cubicBezTo>
                  <a:lnTo>
                    <a:pt x="0" y="67687"/>
                  </a:lnTo>
                  <a:cubicBezTo>
                    <a:pt x="0" y="30305"/>
                    <a:pt x="30305" y="0"/>
                    <a:pt x="67687" y="0"/>
                  </a:cubicBezTo>
                  <a:close/>
                </a:path>
              </a:pathLst>
            </a:custGeom>
            <a:solidFill>
              <a:srgbClr val="F2F2F2"/>
            </a:solidFill>
            <a:ln w="38100" cap="rnd">
              <a:solidFill>
                <a:srgbClr val="C4D20A"/>
              </a:solidFill>
              <a:prstDash val="solid"/>
              <a:round/>
            </a:ln>
          </p:spPr>
        </p:sp>
        <p:sp>
          <p:nvSpPr>
            <p:cNvPr name="TextBox 28" id="28"/>
            <p:cNvSpPr txBox="true"/>
            <p:nvPr/>
          </p:nvSpPr>
          <p:spPr>
            <a:xfrm>
              <a:off x="0" y="85725"/>
              <a:ext cx="1536336" cy="243285"/>
            </a:xfrm>
            <a:prstGeom prst="rect">
              <a:avLst/>
            </a:prstGeom>
          </p:spPr>
          <p:txBody>
            <a:bodyPr anchor="ctr" rtlCol="false" tIns="50800" lIns="50800" bIns="50800" rIns="50800"/>
            <a:lstStyle/>
            <a:p>
              <a:pPr algn="ctr">
                <a:lnSpc>
                  <a:spcPts val="1925"/>
                </a:lnSpc>
              </a:pPr>
            </a:p>
          </p:txBody>
        </p:sp>
      </p:grpSp>
      <p:sp>
        <p:nvSpPr>
          <p:cNvPr name="TextBox 29" id="29"/>
          <p:cNvSpPr txBox="true"/>
          <p:nvPr/>
        </p:nvSpPr>
        <p:spPr>
          <a:xfrm rot="0">
            <a:off x="9349370" y="4037812"/>
            <a:ext cx="5476219" cy="1880197"/>
          </a:xfrm>
          <a:prstGeom prst="rect">
            <a:avLst/>
          </a:prstGeom>
        </p:spPr>
        <p:txBody>
          <a:bodyPr anchor="t" rtlCol="false" tIns="0" lIns="0" bIns="0" rIns="0">
            <a:spAutoFit/>
          </a:bodyPr>
          <a:lstStyle/>
          <a:p>
            <a:pPr algn="l">
              <a:lnSpc>
                <a:spcPts val="3698"/>
              </a:lnSpc>
              <a:spcBef>
                <a:spcPct val="0"/>
              </a:spcBef>
            </a:pPr>
            <a:r>
              <a:rPr lang="en-US" sz="2641" spc="-216">
                <a:solidFill>
                  <a:srgbClr val="000000"/>
                </a:solidFill>
                <a:latin typeface="Gotham 2"/>
                <a:ea typeface="Gotham 2"/>
                <a:cs typeface="Gotham 2"/>
                <a:sym typeface="Gotham 2"/>
              </a:rPr>
              <a:t>Represent the interests of black students and be their voice on the issues they face as black students at university</a:t>
            </a:r>
          </a:p>
        </p:txBody>
      </p:sp>
      <p:sp>
        <p:nvSpPr>
          <p:cNvPr name="TextBox 30" id="30"/>
          <p:cNvSpPr txBox="true"/>
          <p:nvPr/>
        </p:nvSpPr>
        <p:spPr>
          <a:xfrm rot="0">
            <a:off x="9387116" y="6331836"/>
            <a:ext cx="5476219" cy="954172"/>
          </a:xfrm>
          <a:prstGeom prst="rect">
            <a:avLst/>
          </a:prstGeom>
        </p:spPr>
        <p:txBody>
          <a:bodyPr anchor="t" rtlCol="false" tIns="0" lIns="0" bIns="0" rIns="0">
            <a:spAutoFit/>
          </a:bodyPr>
          <a:lstStyle/>
          <a:p>
            <a:pPr algn="l">
              <a:lnSpc>
                <a:spcPts val="3698"/>
              </a:lnSpc>
              <a:spcBef>
                <a:spcPct val="0"/>
              </a:spcBef>
            </a:pPr>
            <a:r>
              <a:rPr lang="en-US" sz="2641" spc="-216">
                <a:solidFill>
                  <a:srgbClr val="000000"/>
                </a:solidFill>
                <a:latin typeface="Gotham 2"/>
                <a:ea typeface="Gotham 2"/>
                <a:cs typeface="Gotham 2"/>
                <a:sym typeface="Gotham 2"/>
              </a:rPr>
              <a:t>Be the Union’s delegate to the NUS Black Students Conference.</a:t>
            </a:r>
          </a:p>
        </p:txBody>
      </p:sp>
      <p:sp>
        <p:nvSpPr>
          <p:cNvPr name="TextBox 31" id="31"/>
          <p:cNvSpPr txBox="true"/>
          <p:nvPr/>
        </p:nvSpPr>
        <p:spPr>
          <a:xfrm rot="0">
            <a:off x="9684775" y="2255186"/>
            <a:ext cx="4350178" cy="369303"/>
          </a:xfrm>
          <a:prstGeom prst="rect">
            <a:avLst/>
          </a:prstGeom>
        </p:spPr>
        <p:txBody>
          <a:bodyPr anchor="t" rtlCol="false" tIns="0" lIns="0" bIns="0" rIns="0">
            <a:spAutoFit/>
          </a:bodyPr>
          <a:lstStyle/>
          <a:p>
            <a:pPr algn="ctr">
              <a:lnSpc>
                <a:spcPts val="2743"/>
              </a:lnSpc>
            </a:pPr>
            <a:r>
              <a:rPr lang="en-US" b="true" sz="2743">
                <a:solidFill>
                  <a:srgbClr val="F6F1E8"/>
                </a:solidFill>
                <a:latin typeface="Genty Sans"/>
                <a:ea typeface="Genty Sans"/>
                <a:cs typeface="Genty Sans"/>
                <a:sym typeface="Genty Sans"/>
              </a:rPr>
              <a:t> Black Student’s Officer!</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301" r="-1828" b="-16301"/>
            </a:stretch>
          </a:blipFill>
        </p:spPr>
      </p:sp>
      <p:sp>
        <p:nvSpPr>
          <p:cNvPr name="TextBox 3" id="3"/>
          <p:cNvSpPr txBox="true"/>
          <p:nvPr/>
        </p:nvSpPr>
        <p:spPr>
          <a:xfrm rot="0">
            <a:off x="1373043" y="4474456"/>
            <a:ext cx="15541913" cy="1366664"/>
          </a:xfrm>
          <a:prstGeom prst="rect">
            <a:avLst/>
          </a:prstGeom>
        </p:spPr>
        <p:txBody>
          <a:bodyPr anchor="t" rtlCol="false" tIns="0" lIns="0" bIns="0" rIns="0">
            <a:spAutoFit/>
          </a:bodyPr>
          <a:lstStyle/>
          <a:p>
            <a:pPr algn="ctr">
              <a:lnSpc>
                <a:spcPts val="8853"/>
              </a:lnSpc>
            </a:pPr>
            <a:r>
              <a:rPr lang="en-US" sz="9222" spc="-756">
                <a:solidFill>
                  <a:srgbClr val="33A685"/>
                </a:solidFill>
                <a:latin typeface="Gotham 1"/>
                <a:ea typeface="Gotham 1"/>
                <a:cs typeface="Gotham 1"/>
                <a:sym typeface="Gotham 1"/>
              </a:rPr>
              <a:t>Policy and Paperwork</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301" r="-1828" b="-16301"/>
            </a:stretch>
          </a:blipFill>
        </p:spPr>
      </p:sp>
      <p:sp>
        <p:nvSpPr>
          <p:cNvPr name="TextBox 3" id="3"/>
          <p:cNvSpPr txBox="true"/>
          <p:nvPr/>
        </p:nvSpPr>
        <p:spPr>
          <a:xfrm rot="0">
            <a:off x="1866208" y="473057"/>
            <a:ext cx="14555584" cy="2049260"/>
          </a:xfrm>
          <a:prstGeom prst="rect">
            <a:avLst/>
          </a:prstGeom>
        </p:spPr>
        <p:txBody>
          <a:bodyPr anchor="t" rtlCol="false" tIns="0" lIns="0" bIns="0" rIns="0">
            <a:spAutoFit/>
          </a:bodyPr>
          <a:lstStyle/>
          <a:p>
            <a:pPr algn="ctr">
              <a:lnSpc>
                <a:spcPts val="7331"/>
              </a:lnSpc>
            </a:pPr>
            <a:r>
              <a:rPr lang="en-US" sz="7636" spc="-626">
                <a:solidFill>
                  <a:srgbClr val="33A685"/>
                </a:solidFill>
                <a:latin typeface="Gotham 1"/>
                <a:ea typeface="Gotham 1"/>
                <a:cs typeface="Gotham 1"/>
                <a:sym typeface="Gotham 1"/>
              </a:rPr>
              <a:t>the union is governed by two key documents</a:t>
            </a:r>
          </a:p>
        </p:txBody>
      </p:sp>
      <p:sp>
        <p:nvSpPr>
          <p:cNvPr name="TextBox 4" id="4"/>
          <p:cNvSpPr txBox="true"/>
          <p:nvPr/>
        </p:nvSpPr>
        <p:spPr>
          <a:xfrm rot="0">
            <a:off x="-1538190" y="3391335"/>
            <a:ext cx="11655832" cy="906092"/>
          </a:xfrm>
          <a:prstGeom prst="rect">
            <a:avLst/>
          </a:prstGeom>
        </p:spPr>
        <p:txBody>
          <a:bodyPr anchor="t" rtlCol="false" tIns="0" lIns="0" bIns="0" rIns="0">
            <a:spAutoFit/>
          </a:bodyPr>
          <a:lstStyle/>
          <a:p>
            <a:pPr algn="ctr">
              <a:lnSpc>
                <a:spcPts val="5870"/>
              </a:lnSpc>
            </a:pPr>
            <a:r>
              <a:rPr lang="en-US" sz="6115" spc="-501">
                <a:solidFill>
                  <a:srgbClr val="33A685"/>
                </a:solidFill>
                <a:latin typeface="Gotham 1"/>
                <a:ea typeface="Gotham 1"/>
                <a:cs typeface="Gotham 1"/>
                <a:sym typeface="Gotham 1"/>
              </a:rPr>
              <a:t>articles of association</a:t>
            </a:r>
          </a:p>
        </p:txBody>
      </p:sp>
      <p:sp>
        <p:nvSpPr>
          <p:cNvPr name="TextBox 5" id="5"/>
          <p:cNvSpPr txBox="true"/>
          <p:nvPr/>
        </p:nvSpPr>
        <p:spPr>
          <a:xfrm rot="0">
            <a:off x="6402372" y="3391335"/>
            <a:ext cx="11655832" cy="906092"/>
          </a:xfrm>
          <a:prstGeom prst="rect">
            <a:avLst/>
          </a:prstGeom>
        </p:spPr>
        <p:txBody>
          <a:bodyPr anchor="t" rtlCol="false" tIns="0" lIns="0" bIns="0" rIns="0">
            <a:spAutoFit/>
          </a:bodyPr>
          <a:lstStyle/>
          <a:p>
            <a:pPr algn="ctr">
              <a:lnSpc>
                <a:spcPts val="5870"/>
              </a:lnSpc>
            </a:pPr>
            <a:r>
              <a:rPr lang="en-US" sz="6115" spc="-501">
                <a:solidFill>
                  <a:srgbClr val="33A685"/>
                </a:solidFill>
                <a:latin typeface="Gotham 1"/>
                <a:ea typeface="Gotham 1"/>
                <a:cs typeface="Gotham 1"/>
                <a:sym typeface="Gotham 1"/>
              </a:rPr>
              <a:t>bye-laws</a:t>
            </a:r>
          </a:p>
        </p:txBody>
      </p:sp>
      <p:sp>
        <p:nvSpPr>
          <p:cNvPr name="TextBox 6" id="6"/>
          <p:cNvSpPr txBox="true"/>
          <p:nvPr/>
        </p:nvSpPr>
        <p:spPr>
          <a:xfrm rot="0">
            <a:off x="558623" y="4627163"/>
            <a:ext cx="6012440" cy="3989658"/>
          </a:xfrm>
          <a:prstGeom prst="rect">
            <a:avLst/>
          </a:prstGeom>
        </p:spPr>
        <p:txBody>
          <a:bodyPr anchor="t" rtlCol="false" tIns="0" lIns="0" bIns="0" rIns="0">
            <a:spAutoFit/>
          </a:bodyPr>
          <a:lstStyle/>
          <a:p>
            <a:pPr algn="l" marL="820817" indent="-410409" lvl="1">
              <a:lnSpc>
                <a:spcPts val="5322"/>
              </a:lnSpc>
              <a:buFont typeface="Arial"/>
              <a:buChar char="•"/>
            </a:pPr>
            <a:r>
              <a:rPr lang="en-US" sz="3801" spc="-311">
                <a:solidFill>
                  <a:srgbClr val="000000"/>
                </a:solidFill>
                <a:latin typeface="Public Sans"/>
                <a:ea typeface="Public Sans"/>
                <a:cs typeface="Public Sans"/>
                <a:sym typeface="Public Sans"/>
              </a:rPr>
              <a:t>Governing document​</a:t>
            </a:r>
          </a:p>
          <a:p>
            <a:pPr algn="l" marL="820817" indent="-410409" lvl="1">
              <a:lnSpc>
                <a:spcPts val="5322"/>
              </a:lnSpc>
              <a:buFont typeface="Arial"/>
              <a:buChar char="•"/>
            </a:pPr>
            <a:r>
              <a:rPr lang="en-US" sz="3801" spc="-311">
                <a:solidFill>
                  <a:srgbClr val="000000"/>
                </a:solidFill>
                <a:latin typeface="Public Sans"/>
                <a:ea typeface="Public Sans"/>
                <a:cs typeface="Public Sans"/>
                <a:sym typeface="Public Sans"/>
              </a:rPr>
              <a:t>Lays out fundamentals​</a:t>
            </a:r>
          </a:p>
          <a:p>
            <a:pPr algn="l" marL="820817" indent="-410409" lvl="1">
              <a:lnSpc>
                <a:spcPts val="5322"/>
              </a:lnSpc>
              <a:buFont typeface="Arial"/>
              <a:buChar char="•"/>
            </a:pPr>
            <a:r>
              <a:rPr lang="en-US" sz="3801" spc="-311">
                <a:solidFill>
                  <a:srgbClr val="000000"/>
                </a:solidFill>
                <a:latin typeface="Public Sans"/>
                <a:ea typeface="Public Sans"/>
                <a:cs typeface="Public Sans"/>
                <a:sym typeface="Public Sans"/>
              </a:rPr>
              <a:t>Legally very important​</a:t>
            </a:r>
          </a:p>
          <a:p>
            <a:pPr algn="l" marL="820817" indent="-410409" lvl="1">
              <a:lnSpc>
                <a:spcPts val="5322"/>
              </a:lnSpc>
              <a:buFont typeface="Arial"/>
              <a:buChar char="•"/>
            </a:pPr>
            <a:r>
              <a:rPr lang="en-US" sz="3801" spc="-311">
                <a:solidFill>
                  <a:srgbClr val="000000"/>
                </a:solidFill>
                <a:latin typeface="Public Sans"/>
                <a:ea typeface="Public Sans"/>
                <a:cs typeface="Public Sans"/>
                <a:sym typeface="Public Sans"/>
              </a:rPr>
              <a:t>Can be amended but requires sign off by Trustee Board and UEA</a:t>
            </a:r>
          </a:p>
        </p:txBody>
      </p:sp>
      <p:sp>
        <p:nvSpPr>
          <p:cNvPr name="TextBox 7" id="7"/>
          <p:cNvSpPr txBox="true"/>
          <p:nvPr/>
        </p:nvSpPr>
        <p:spPr>
          <a:xfrm rot="0">
            <a:off x="10378725" y="4469412"/>
            <a:ext cx="6978259" cy="4656455"/>
          </a:xfrm>
          <a:prstGeom prst="rect">
            <a:avLst/>
          </a:prstGeom>
        </p:spPr>
        <p:txBody>
          <a:bodyPr anchor="t" rtlCol="false" tIns="0" lIns="0" bIns="0" rIns="0">
            <a:spAutoFit/>
          </a:bodyPr>
          <a:lstStyle/>
          <a:p>
            <a:pPr algn="l" marL="820421" indent="-410210" lvl="1">
              <a:lnSpc>
                <a:spcPts val="5320"/>
              </a:lnSpc>
              <a:buFont typeface="Arial"/>
              <a:buChar char="•"/>
            </a:pPr>
            <a:r>
              <a:rPr lang="en-US" sz="3800" spc="-311">
                <a:solidFill>
                  <a:srgbClr val="000000"/>
                </a:solidFill>
                <a:latin typeface="Public Sans"/>
                <a:ea typeface="Public Sans"/>
                <a:cs typeface="Public Sans"/>
                <a:sym typeface="Public Sans"/>
              </a:rPr>
              <a:t>Where most of the ​rules come from​</a:t>
            </a:r>
          </a:p>
          <a:p>
            <a:pPr algn="l" marL="820421" indent="-410210" lvl="1">
              <a:lnSpc>
                <a:spcPts val="5320"/>
              </a:lnSpc>
              <a:buFont typeface="Arial"/>
              <a:buChar char="•"/>
            </a:pPr>
            <a:r>
              <a:rPr lang="en-US" sz="3800" spc="-311">
                <a:solidFill>
                  <a:srgbClr val="000000"/>
                </a:solidFill>
                <a:latin typeface="Public Sans"/>
                <a:ea typeface="Public Sans"/>
                <a:cs typeface="Public Sans"/>
                <a:sym typeface="Public Sans"/>
              </a:rPr>
              <a:t>Also a governing document​</a:t>
            </a:r>
          </a:p>
          <a:p>
            <a:pPr algn="l" marL="820421" indent="-410210" lvl="1">
              <a:lnSpc>
                <a:spcPts val="5320"/>
              </a:lnSpc>
              <a:buFont typeface="Arial"/>
              <a:buChar char="•"/>
            </a:pPr>
            <a:r>
              <a:rPr lang="en-US" sz="3800" spc="-311">
                <a:solidFill>
                  <a:srgbClr val="000000"/>
                </a:solidFill>
                <a:latin typeface="Public Sans"/>
                <a:ea typeface="Public Sans"/>
                <a:cs typeface="Public Sans"/>
                <a:sym typeface="Public Sans"/>
              </a:rPr>
              <a:t>Can be amended with approval from Union Council ​</a:t>
            </a:r>
          </a:p>
          <a:p>
            <a:pPr algn="l" marL="820421" indent="-410210" lvl="1">
              <a:lnSpc>
                <a:spcPts val="5320"/>
              </a:lnSpc>
              <a:buFont typeface="Arial"/>
              <a:buChar char="•"/>
            </a:pPr>
            <a:r>
              <a:rPr lang="en-US" sz="3800" spc="-311">
                <a:solidFill>
                  <a:srgbClr val="000000"/>
                </a:solidFill>
                <a:latin typeface="Public Sans"/>
                <a:ea typeface="Public Sans"/>
                <a:cs typeface="Public Sans"/>
                <a:sym typeface="Public Sans"/>
              </a:rPr>
              <a:t>Seek advice when planning an adjustment</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301" r="-1828" b="-16301"/>
            </a:stretch>
          </a:blipFill>
        </p:spPr>
      </p:sp>
      <p:sp>
        <p:nvSpPr>
          <p:cNvPr name="Freeform 3" id="3"/>
          <p:cNvSpPr/>
          <p:nvPr/>
        </p:nvSpPr>
        <p:spPr>
          <a:xfrm flipH="true" flipV="false" rot="0">
            <a:off x="9774742" y="1757044"/>
            <a:ext cx="805635" cy="8262926"/>
          </a:xfrm>
          <a:custGeom>
            <a:avLst/>
            <a:gdLst/>
            <a:ahLst/>
            <a:cxnLst/>
            <a:rect r="r" b="b" t="t" l="l"/>
            <a:pathLst>
              <a:path h="8262926" w="805635">
                <a:moveTo>
                  <a:pt x="805635" y="0"/>
                </a:moveTo>
                <a:lnTo>
                  <a:pt x="0" y="0"/>
                </a:lnTo>
                <a:lnTo>
                  <a:pt x="0" y="8262926"/>
                </a:lnTo>
                <a:lnTo>
                  <a:pt x="805635" y="8262926"/>
                </a:lnTo>
                <a:lnTo>
                  <a:pt x="805635"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1866208" y="473057"/>
            <a:ext cx="14555584" cy="1126725"/>
          </a:xfrm>
          <a:prstGeom prst="rect">
            <a:avLst/>
          </a:prstGeom>
        </p:spPr>
        <p:txBody>
          <a:bodyPr anchor="t" rtlCol="false" tIns="0" lIns="0" bIns="0" rIns="0">
            <a:spAutoFit/>
          </a:bodyPr>
          <a:lstStyle/>
          <a:p>
            <a:pPr algn="ctr">
              <a:lnSpc>
                <a:spcPts val="7331"/>
              </a:lnSpc>
            </a:pPr>
            <a:r>
              <a:rPr lang="en-US" sz="7636" spc="-626">
                <a:solidFill>
                  <a:srgbClr val="33A685"/>
                </a:solidFill>
                <a:latin typeface="Gotham 1"/>
                <a:ea typeface="Gotham 1"/>
                <a:cs typeface="Gotham 1"/>
                <a:sym typeface="Gotham 1"/>
              </a:rPr>
              <a:t>important dates</a:t>
            </a:r>
          </a:p>
        </p:txBody>
      </p:sp>
      <p:sp>
        <p:nvSpPr>
          <p:cNvPr name="TextBox 5" id="5"/>
          <p:cNvSpPr txBox="true"/>
          <p:nvPr/>
        </p:nvSpPr>
        <p:spPr>
          <a:xfrm rot="0">
            <a:off x="11048053" y="5442885"/>
            <a:ext cx="5732921" cy="910293"/>
          </a:xfrm>
          <a:prstGeom prst="rect">
            <a:avLst/>
          </a:prstGeom>
        </p:spPr>
        <p:txBody>
          <a:bodyPr anchor="t" rtlCol="false" tIns="0" lIns="0" bIns="0" rIns="0">
            <a:spAutoFit/>
          </a:bodyPr>
          <a:lstStyle/>
          <a:p>
            <a:pPr algn="l">
              <a:lnSpc>
                <a:spcPts val="5870"/>
              </a:lnSpc>
            </a:pPr>
            <a:r>
              <a:rPr lang="en-US" sz="6115" spc="-501">
                <a:solidFill>
                  <a:srgbClr val="33A685"/>
                </a:solidFill>
                <a:latin typeface="Gotham 1"/>
                <a:ea typeface="Gotham 1"/>
                <a:cs typeface="Gotham 1"/>
                <a:sym typeface="Gotham 1"/>
              </a:rPr>
              <a:t>union council</a:t>
            </a:r>
          </a:p>
        </p:txBody>
      </p:sp>
      <p:sp>
        <p:nvSpPr>
          <p:cNvPr name="TextBox 6" id="6"/>
          <p:cNvSpPr txBox="true"/>
          <p:nvPr/>
        </p:nvSpPr>
        <p:spPr>
          <a:xfrm rot="0">
            <a:off x="141987" y="2047752"/>
            <a:ext cx="9468601" cy="739827"/>
          </a:xfrm>
          <a:prstGeom prst="rect">
            <a:avLst/>
          </a:prstGeom>
        </p:spPr>
        <p:txBody>
          <a:bodyPr anchor="t" rtlCol="false" tIns="0" lIns="0" bIns="0" rIns="0">
            <a:spAutoFit/>
          </a:bodyPr>
          <a:lstStyle/>
          <a:p>
            <a:pPr algn="l">
              <a:lnSpc>
                <a:spcPts val="4769"/>
              </a:lnSpc>
            </a:pPr>
            <a:r>
              <a:rPr lang="en-US" sz="4967" spc="-407">
                <a:solidFill>
                  <a:srgbClr val="33A685"/>
                </a:solidFill>
                <a:latin typeface="Gotham 1"/>
                <a:ea typeface="Gotham 1"/>
                <a:cs typeface="Gotham 1"/>
                <a:sym typeface="Gotham 1"/>
              </a:rPr>
              <a:t>close of agenda items</a:t>
            </a:r>
          </a:p>
        </p:txBody>
      </p:sp>
      <p:sp>
        <p:nvSpPr>
          <p:cNvPr name="TextBox 7" id="7"/>
          <p:cNvSpPr txBox="true"/>
          <p:nvPr/>
        </p:nvSpPr>
        <p:spPr>
          <a:xfrm rot="0">
            <a:off x="215705" y="2542423"/>
            <a:ext cx="5121593" cy="485187"/>
          </a:xfrm>
          <a:prstGeom prst="rect">
            <a:avLst/>
          </a:prstGeom>
        </p:spPr>
        <p:txBody>
          <a:bodyPr anchor="t" rtlCol="false" tIns="0" lIns="0" bIns="0" rIns="0">
            <a:spAutoFit/>
          </a:bodyPr>
          <a:lstStyle/>
          <a:p>
            <a:pPr algn="l">
              <a:lnSpc>
                <a:spcPts val="3904"/>
              </a:lnSpc>
            </a:pPr>
            <a:r>
              <a:rPr lang="en-US" sz="2788" spc="-228">
                <a:solidFill>
                  <a:srgbClr val="000000"/>
                </a:solidFill>
                <a:latin typeface="Public Sans"/>
                <a:ea typeface="Public Sans"/>
                <a:cs typeface="Public Sans"/>
                <a:sym typeface="Public Sans"/>
              </a:rPr>
              <a:t>two weeks before council</a:t>
            </a:r>
          </a:p>
        </p:txBody>
      </p:sp>
      <p:sp>
        <p:nvSpPr>
          <p:cNvPr name="TextBox 8" id="8"/>
          <p:cNvSpPr txBox="true"/>
          <p:nvPr/>
        </p:nvSpPr>
        <p:spPr>
          <a:xfrm rot="0">
            <a:off x="141987" y="4193380"/>
            <a:ext cx="10023286" cy="739910"/>
          </a:xfrm>
          <a:prstGeom prst="rect">
            <a:avLst/>
          </a:prstGeom>
        </p:spPr>
        <p:txBody>
          <a:bodyPr anchor="t" rtlCol="false" tIns="0" lIns="0" bIns="0" rIns="0">
            <a:spAutoFit/>
          </a:bodyPr>
          <a:lstStyle/>
          <a:p>
            <a:pPr algn="l">
              <a:lnSpc>
                <a:spcPts val="4771"/>
              </a:lnSpc>
            </a:pPr>
            <a:r>
              <a:rPr lang="en-US" sz="4970" spc="-407">
                <a:solidFill>
                  <a:srgbClr val="33A685"/>
                </a:solidFill>
                <a:latin typeface="Gotham 1"/>
                <a:ea typeface="Gotham 1"/>
                <a:cs typeface="Gotham 1"/>
                <a:sym typeface="Gotham 1"/>
              </a:rPr>
              <a:t>chair of council/ceo briefing</a:t>
            </a:r>
          </a:p>
        </p:txBody>
      </p:sp>
      <p:sp>
        <p:nvSpPr>
          <p:cNvPr name="TextBox 9" id="9"/>
          <p:cNvSpPr txBox="true"/>
          <p:nvPr/>
        </p:nvSpPr>
        <p:spPr>
          <a:xfrm rot="0">
            <a:off x="215705" y="4752652"/>
            <a:ext cx="6129074" cy="485187"/>
          </a:xfrm>
          <a:prstGeom prst="rect">
            <a:avLst/>
          </a:prstGeom>
        </p:spPr>
        <p:txBody>
          <a:bodyPr anchor="t" rtlCol="false" tIns="0" lIns="0" bIns="0" rIns="0">
            <a:spAutoFit/>
          </a:bodyPr>
          <a:lstStyle/>
          <a:p>
            <a:pPr algn="l">
              <a:lnSpc>
                <a:spcPts val="3904"/>
              </a:lnSpc>
            </a:pPr>
            <a:r>
              <a:rPr lang="en-US" sz="2788" spc="-228">
                <a:solidFill>
                  <a:srgbClr val="000000"/>
                </a:solidFill>
                <a:latin typeface="Public Sans"/>
                <a:ea typeface="Public Sans"/>
                <a:cs typeface="Public Sans"/>
                <a:sym typeface="Public Sans"/>
              </a:rPr>
              <a:t>one week and two days before council</a:t>
            </a:r>
          </a:p>
        </p:txBody>
      </p:sp>
      <p:sp>
        <p:nvSpPr>
          <p:cNvPr name="TextBox 10" id="10"/>
          <p:cNvSpPr txBox="true"/>
          <p:nvPr/>
        </p:nvSpPr>
        <p:spPr>
          <a:xfrm rot="0">
            <a:off x="141987" y="5349100"/>
            <a:ext cx="10023286" cy="780127"/>
          </a:xfrm>
          <a:prstGeom prst="rect">
            <a:avLst/>
          </a:prstGeom>
        </p:spPr>
        <p:txBody>
          <a:bodyPr anchor="t" rtlCol="false" tIns="0" lIns="0" bIns="0" rIns="0">
            <a:spAutoFit/>
          </a:bodyPr>
          <a:lstStyle/>
          <a:p>
            <a:pPr algn="l">
              <a:lnSpc>
                <a:spcPts val="5048"/>
              </a:lnSpc>
            </a:pPr>
            <a:r>
              <a:rPr lang="en-US" sz="5258" spc="-431">
                <a:solidFill>
                  <a:srgbClr val="33A685"/>
                </a:solidFill>
                <a:latin typeface="Gotham 1"/>
                <a:ea typeface="Gotham 1"/>
                <a:cs typeface="Gotham 1"/>
                <a:sym typeface="Gotham 1"/>
              </a:rPr>
              <a:t>education committee</a:t>
            </a:r>
          </a:p>
        </p:txBody>
      </p:sp>
      <p:sp>
        <p:nvSpPr>
          <p:cNvPr name="TextBox 11" id="11"/>
          <p:cNvSpPr txBox="true"/>
          <p:nvPr/>
        </p:nvSpPr>
        <p:spPr>
          <a:xfrm rot="0">
            <a:off x="211610" y="5953231"/>
            <a:ext cx="6129074" cy="485187"/>
          </a:xfrm>
          <a:prstGeom prst="rect">
            <a:avLst/>
          </a:prstGeom>
        </p:spPr>
        <p:txBody>
          <a:bodyPr anchor="t" rtlCol="false" tIns="0" lIns="0" bIns="0" rIns="0">
            <a:spAutoFit/>
          </a:bodyPr>
          <a:lstStyle/>
          <a:p>
            <a:pPr algn="l">
              <a:lnSpc>
                <a:spcPts val="3904"/>
              </a:lnSpc>
            </a:pPr>
            <a:r>
              <a:rPr lang="en-US" sz="2788" spc="-228">
                <a:solidFill>
                  <a:srgbClr val="000000"/>
                </a:solidFill>
                <a:latin typeface="Public Sans"/>
                <a:ea typeface="Public Sans"/>
                <a:cs typeface="Public Sans"/>
                <a:sym typeface="Public Sans"/>
              </a:rPr>
              <a:t>one week and one day before council</a:t>
            </a:r>
          </a:p>
        </p:txBody>
      </p:sp>
      <p:sp>
        <p:nvSpPr>
          <p:cNvPr name="TextBox 12" id="12"/>
          <p:cNvSpPr txBox="true"/>
          <p:nvPr/>
        </p:nvSpPr>
        <p:spPr>
          <a:xfrm rot="0">
            <a:off x="141987" y="6487636"/>
            <a:ext cx="10023286" cy="780127"/>
          </a:xfrm>
          <a:prstGeom prst="rect">
            <a:avLst/>
          </a:prstGeom>
        </p:spPr>
        <p:txBody>
          <a:bodyPr anchor="t" rtlCol="false" tIns="0" lIns="0" bIns="0" rIns="0">
            <a:spAutoFit/>
          </a:bodyPr>
          <a:lstStyle/>
          <a:p>
            <a:pPr algn="l">
              <a:lnSpc>
                <a:spcPts val="5048"/>
              </a:lnSpc>
            </a:pPr>
            <a:r>
              <a:rPr lang="en-US" sz="5258" spc="-431">
                <a:solidFill>
                  <a:srgbClr val="33A685"/>
                </a:solidFill>
                <a:latin typeface="Gotham 1"/>
                <a:ea typeface="Gotham 1"/>
                <a:cs typeface="Gotham 1"/>
                <a:sym typeface="Gotham 1"/>
              </a:rPr>
              <a:t>pg committee</a:t>
            </a:r>
          </a:p>
        </p:txBody>
      </p:sp>
      <p:sp>
        <p:nvSpPr>
          <p:cNvPr name="TextBox 13" id="13"/>
          <p:cNvSpPr txBox="true"/>
          <p:nvPr/>
        </p:nvSpPr>
        <p:spPr>
          <a:xfrm rot="0">
            <a:off x="211610" y="7139268"/>
            <a:ext cx="6129074" cy="485187"/>
          </a:xfrm>
          <a:prstGeom prst="rect">
            <a:avLst/>
          </a:prstGeom>
        </p:spPr>
        <p:txBody>
          <a:bodyPr anchor="t" rtlCol="false" tIns="0" lIns="0" bIns="0" rIns="0">
            <a:spAutoFit/>
          </a:bodyPr>
          <a:lstStyle/>
          <a:p>
            <a:pPr algn="l">
              <a:lnSpc>
                <a:spcPts val="3904"/>
              </a:lnSpc>
            </a:pPr>
            <a:r>
              <a:rPr lang="en-US" sz="2788" spc="-228">
                <a:solidFill>
                  <a:srgbClr val="000000"/>
                </a:solidFill>
                <a:latin typeface="Public Sans"/>
                <a:ea typeface="Public Sans"/>
                <a:cs typeface="Public Sans"/>
                <a:sym typeface="Public Sans"/>
              </a:rPr>
              <a:t>one week before council</a:t>
            </a:r>
          </a:p>
        </p:txBody>
      </p:sp>
      <p:sp>
        <p:nvSpPr>
          <p:cNvPr name="TextBox 14" id="14"/>
          <p:cNvSpPr txBox="true"/>
          <p:nvPr/>
        </p:nvSpPr>
        <p:spPr>
          <a:xfrm rot="0">
            <a:off x="141987" y="7782750"/>
            <a:ext cx="10023286" cy="780127"/>
          </a:xfrm>
          <a:prstGeom prst="rect">
            <a:avLst/>
          </a:prstGeom>
        </p:spPr>
        <p:txBody>
          <a:bodyPr anchor="t" rtlCol="false" tIns="0" lIns="0" bIns="0" rIns="0">
            <a:spAutoFit/>
          </a:bodyPr>
          <a:lstStyle/>
          <a:p>
            <a:pPr algn="l">
              <a:lnSpc>
                <a:spcPts val="5048"/>
              </a:lnSpc>
            </a:pPr>
            <a:r>
              <a:rPr lang="en-US" sz="5258" spc="-431">
                <a:solidFill>
                  <a:srgbClr val="33A685"/>
                </a:solidFill>
                <a:latin typeface="Gotham 1"/>
                <a:ea typeface="Gotham 1"/>
                <a:cs typeface="Gotham 1"/>
                <a:sym typeface="Gotham 1"/>
              </a:rPr>
              <a:t>agenda is public</a:t>
            </a:r>
          </a:p>
        </p:txBody>
      </p:sp>
      <p:sp>
        <p:nvSpPr>
          <p:cNvPr name="TextBox 15" id="15"/>
          <p:cNvSpPr txBox="true"/>
          <p:nvPr/>
        </p:nvSpPr>
        <p:spPr>
          <a:xfrm rot="0">
            <a:off x="211610" y="8344107"/>
            <a:ext cx="6129074" cy="485187"/>
          </a:xfrm>
          <a:prstGeom prst="rect">
            <a:avLst/>
          </a:prstGeom>
        </p:spPr>
        <p:txBody>
          <a:bodyPr anchor="t" rtlCol="false" tIns="0" lIns="0" bIns="0" rIns="0">
            <a:spAutoFit/>
          </a:bodyPr>
          <a:lstStyle/>
          <a:p>
            <a:pPr algn="l">
              <a:lnSpc>
                <a:spcPts val="3904"/>
              </a:lnSpc>
            </a:pPr>
            <a:r>
              <a:rPr lang="en-US" sz="2788" spc="-228">
                <a:solidFill>
                  <a:srgbClr val="000000"/>
                </a:solidFill>
                <a:latin typeface="Public Sans"/>
                <a:ea typeface="Public Sans"/>
                <a:cs typeface="Public Sans"/>
                <a:sym typeface="Public Sans"/>
              </a:rPr>
              <a:t>one week before council</a:t>
            </a:r>
          </a:p>
        </p:txBody>
      </p:sp>
      <p:sp>
        <p:nvSpPr>
          <p:cNvPr name="TextBox 16" id="16"/>
          <p:cNvSpPr txBox="true"/>
          <p:nvPr/>
        </p:nvSpPr>
        <p:spPr>
          <a:xfrm rot="0">
            <a:off x="141987" y="8848344"/>
            <a:ext cx="10023286" cy="780127"/>
          </a:xfrm>
          <a:prstGeom prst="rect">
            <a:avLst/>
          </a:prstGeom>
        </p:spPr>
        <p:txBody>
          <a:bodyPr anchor="t" rtlCol="false" tIns="0" lIns="0" bIns="0" rIns="0">
            <a:spAutoFit/>
          </a:bodyPr>
          <a:lstStyle/>
          <a:p>
            <a:pPr algn="l">
              <a:lnSpc>
                <a:spcPts val="5048"/>
              </a:lnSpc>
            </a:pPr>
            <a:r>
              <a:rPr lang="en-US" sz="5258" spc="-431">
                <a:solidFill>
                  <a:srgbClr val="33A685"/>
                </a:solidFill>
                <a:latin typeface="Gotham 1"/>
                <a:ea typeface="Gotham 1"/>
                <a:cs typeface="Gotham 1"/>
                <a:sym typeface="Gotham 1"/>
              </a:rPr>
              <a:t>soc</a:t>
            </a:r>
          </a:p>
        </p:txBody>
      </p:sp>
      <p:sp>
        <p:nvSpPr>
          <p:cNvPr name="TextBox 17" id="17"/>
          <p:cNvSpPr txBox="true"/>
          <p:nvPr/>
        </p:nvSpPr>
        <p:spPr>
          <a:xfrm rot="0">
            <a:off x="203419" y="9314445"/>
            <a:ext cx="6129074" cy="485187"/>
          </a:xfrm>
          <a:prstGeom prst="rect">
            <a:avLst/>
          </a:prstGeom>
        </p:spPr>
        <p:txBody>
          <a:bodyPr anchor="t" rtlCol="false" tIns="0" lIns="0" bIns="0" rIns="0">
            <a:spAutoFit/>
          </a:bodyPr>
          <a:lstStyle/>
          <a:p>
            <a:pPr algn="l">
              <a:lnSpc>
                <a:spcPts val="3904"/>
              </a:lnSpc>
            </a:pPr>
            <a:r>
              <a:rPr lang="en-US" sz="2788" spc="-228">
                <a:solidFill>
                  <a:srgbClr val="000000"/>
                </a:solidFill>
                <a:latin typeface="Public Sans"/>
                <a:ea typeface="Public Sans"/>
                <a:cs typeface="Public Sans"/>
                <a:sym typeface="Public Sans"/>
              </a:rPr>
              <a:t>one week after council</a:t>
            </a:r>
          </a:p>
        </p:txBody>
      </p:sp>
      <p:sp>
        <p:nvSpPr>
          <p:cNvPr name="TextBox 18" id="18"/>
          <p:cNvSpPr txBox="true"/>
          <p:nvPr/>
        </p:nvSpPr>
        <p:spPr>
          <a:xfrm rot="0">
            <a:off x="141987" y="3047268"/>
            <a:ext cx="9468601" cy="739827"/>
          </a:xfrm>
          <a:prstGeom prst="rect">
            <a:avLst/>
          </a:prstGeom>
        </p:spPr>
        <p:txBody>
          <a:bodyPr anchor="t" rtlCol="false" tIns="0" lIns="0" bIns="0" rIns="0">
            <a:spAutoFit/>
          </a:bodyPr>
          <a:lstStyle/>
          <a:p>
            <a:pPr algn="l">
              <a:lnSpc>
                <a:spcPts val="4769"/>
              </a:lnSpc>
            </a:pPr>
            <a:r>
              <a:rPr lang="en-US" sz="4967" spc="-407">
                <a:solidFill>
                  <a:srgbClr val="33A685"/>
                </a:solidFill>
                <a:latin typeface="Gotham 1"/>
                <a:ea typeface="Gotham 1"/>
                <a:cs typeface="Gotham 1"/>
                <a:sym typeface="Gotham 1"/>
              </a:rPr>
              <a:t>DPC</a:t>
            </a:r>
          </a:p>
        </p:txBody>
      </p:sp>
      <p:sp>
        <p:nvSpPr>
          <p:cNvPr name="TextBox 19" id="19"/>
          <p:cNvSpPr txBox="true"/>
          <p:nvPr/>
        </p:nvSpPr>
        <p:spPr>
          <a:xfrm rot="0">
            <a:off x="215705" y="3552073"/>
            <a:ext cx="6264593" cy="485187"/>
          </a:xfrm>
          <a:prstGeom prst="rect">
            <a:avLst/>
          </a:prstGeom>
        </p:spPr>
        <p:txBody>
          <a:bodyPr anchor="t" rtlCol="false" tIns="0" lIns="0" bIns="0" rIns="0">
            <a:spAutoFit/>
          </a:bodyPr>
          <a:lstStyle/>
          <a:p>
            <a:pPr algn="l">
              <a:lnSpc>
                <a:spcPts val="3904"/>
              </a:lnSpc>
            </a:pPr>
            <a:r>
              <a:rPr lang="en-US" sz="2788" spc="-228">
                <a:solidFill>
                  <a:srgbClr val="000000"/>
                </a:solidFill>
                <a:latin typeface="Public Sans"/>
                <a:ea typeface="Public Sans"/>
                <a:cs typeface="Public Sans"/>
                <a:sym typeface="Public Sans"/>
              </a:rPr>
              <a:t>one week and three days before council</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BF7F1"/>
        </a:solidFill>
      </p:bgPr>
    </p:bg>
    <p:spTree>
      <p:nvGrpSpPr>
        <p:cNvPr id="1" name=""/>
        <p:cNvGrpSpPr/>
        <p:nvPr/>
      </p:nvGrpSpPr>
      <p:grpSpPr>
        <a:xfrm>
          <a:off x="0" y="0"/>
          <a:ext cx="0" cy="0"/>
          <a:chOff x="0" y="0"/>
          <a:chExt cx="0" cy="0"/>
        </a:xfrm>
      </p:grpSpPr>
      <p:sp>
        <p:nvSpPr>
          <p:cNvPr name="Freeform 2" id="2"/>
          <p:cNvSpPr/>
          <p:nvPr/>
        </p:nvSpPr>
        <p:spPr>
          <a:xfrm flipH="true" flipV="false" rot="-10800000">
            <a:off x="9223231" y="8895219"/>
            <a:ext cx="11552272" cy="1596314"/>
          </a:xfrm>
          <a:custGeom>
            <a:avLst/>
            <a:gdLst/>
            <a:ahLst/>
            <a:cxnLst/>
            <a:rect r="r" b="b" t="t" l="l"/>
            <a:pathLst>
              <a:path h="1596314" w="11552272">
                <a:moveTo>
                  <a:pt x="11552272" y="0"/>
                </a:moveTo>
                <a:lnTo>
                  <a:pt x="0" y="0"/>
                </a:lnTo>
                <a:lnTo>
                  <a:pt x="0" y="1596314"/>
                </a:lnTo>
                <a:lnTo>
                  <a:pt x="11552272" y="1596314"/>
                </a:lnTo>
                <a:lnTo>
                  <a:pt x="11552272"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false" rot="0">
            <a:off x="-2649686" y="-149539"/>
            <a:ext cx="11546413" cy="1595504"/>
          </a:xfrm>
          <a:custGeom>
            <a:avLst/>
            <a:gdLst/>
            <a:ahLst/>
            <a:cxnLst/>
            <a:rect r="r" b="b" t="t" l="l"/>
            <a:pathLst>
              <a:path h="1595504" w="11546413">
                <a:moveTo>
                  <a:pt x="11546413" y="0"/>
                </a:moveTo>
                <a:lnTo>
                  <a:pt x="0" y="0"/>
                </a:lnTo>
                <a:lnTo>
                  <a:pt x="0" y="1595505"/>
                </a:lnTo>
                <a:lnTo>
                  <a:pt x="11546413" y="1595505"/>
                </a:lnTo>
                <a:lnTo>
                  <a:pt x="11546413"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491967">
            <a:off x="821311" y="1559751"/>
            <a:ext cx="1707111" cy="1555022"/>
          </a:xfrm>
          <a:custGeom>
            <a:avLst/>
            <a:gdLst/>
            <a:ahLst/>
            <a:cxnLst/>
            <a:rect r="r" b="b" t="t" l="l"/>
            <a:pathLst>
              <a:path h="1555022" w="1707111">
                <a:moveTo>
                  <a:pt x="0" y="0"/>
                </a:moveTo>
                <a:lnTo>
                  <a:pt x="1707111" y="0"/>
                </a:lnTo>
                <a:lnTo>
                  <a:pt x="1707111" y="1555023"/>
                </a:lnTo>
                <a:lnTo>
                  <a:pt x="0" y="155502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true" rot="1129629">
            <a:off x="17044" y="5833818"/>
            <a:ext cx="2023311" cy="2144164"/>
          </a:xfrm>
          <a:custGeom>
            <a:avLst/>
            <a:gdLst/>
            <a:ahLst/>
            <a:cxnLst/>
            <a:rect r="r" b="b" t="t" l="l"/>
            <a:pathLst>
              <a:path h="2144164" w="2023311">
                <a:moveTo>
                  <a:pt x="0" y="2144165"/>
                </a:moveTo>
                <a:lnTo>
                  <a:pt x="2023312" y="2144165"/>
                </a:lnTo>
                <a:lnTo>
                  <a:pt x="2023312" y="0"/>
                </a:lnTo>
                <a:lnTo>
                  <a:pt x="0" y="0"/>
                </a:lnTo>
                <a:lnTo>
                  <a:pt x="0" y="2144165"/>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0">
            <a:off x="347021" y="8895219"/>
            <a:ext cx="3632699" cy="934123"/>
          </a:xfrm>
          <a:custGeom>
            <a:avLst/>
            <a:gdLst/>
            <a:ahLst/>
            <a:cxnLst/>
            <a:rect r="r" b="b" t="t" l="l"/>
            <a:pathLst>
              <a:path h="934123" w="3632699">
                <a:moveTo>
                  <a:pt x="0" y="0"/>
                </a:moveTo>
                <a:lnTo>
                  <a:pt x="3632699" y="0"/>
                </a:lnTo>
                <a:lnTo>
                  <a:pt x="3632699" y="934122"/>
                </a:lnTo>
                <a:lnTo>
                  <a:pt x="0" y="934122"/>
                </a:lnTo>
                <a:lnTo>
                  <a:pt x="0" y="0"/>
                </a:lnTo>
                <a:close/>
              </a:path>
            </a:pathLst>
          </a:custGeom>
          <a:blipFill>
            <a:blip r:embed="rId10"/>
            <a:stretch>
              <a:fillRect l="0" t="0" r="0" b="0"/>
            </a:stretch>
          </a:blipFill>
        </p:spPr>
      </p:sp>
      <p:sp>
        <p:nvSpPr>
          <p:cNvPr name="Freeform 7" id="7"/>
          <p:cNvSpPr/>
          <p:nvPr/>
        </p:nvSpPr>
        <p:spPr>
          <a:xfrm flipH="false" flipV="false" rot="0">
            <a:off x="10582442" y="2380291"/>
            <a:ext cx="7326025" cy="5181498"/>
          </a:xfrm>
          <a:custGeom>
            <a:avLst/>
            <a:gdLst/>
            <a:ahLst/>
            <a:cxnLst/>
            <a:rect r="r" b="b" t="t" l="l"/>
            <a:pathLst>
              <a:path h="5181498" w="7326025">
                <a:moveTo>
                  <a:pt x="0" y="0"/>
                </a:moveTo>
                <a:lnTo>
                  <a:pt x="7326024" y="0"/>
                </a:lnTo>
                <a:lnTo>
                  <a:pt x="7326024" y="5181497"/>
                </a:lnTo>
                <a:lnTo>
                  <a:pt x="0" y="518149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8" id="8"/>
          <p:cNvSpPr txBox="true"/>
          <p:nvPr/>
        </p:nvSpPr>
        <p:spPr>
          <a:xfrm rot="0">
            <a:off x="1860430" y="2854249"/>
            <a:ext cx="8722012" cy="4262157"/>
          </a:xfrm>
          <a:prstGeom prst="rect">
            <a:avLst/>
          </a:prstGeom>
        </p:spPr>
        <p:txBody>
          <a:bodyPr anchor="t" rtlCol="false" tIns="0" lIns="0" bIns="0" rIns="0">
            <a:spAutoFit/>
          </a:bodyPr>
          <a:lstStyle/>
          <a:p>
            <a:pPr algn="ctr">
              <a:lnSpc>
                <a:spcPts val="16738"/>
              </a:lnSpc>
            </a:pPr>
            <a:r>
              <a:rPr lang="en-US" sz="14306" spc="314">
                <a:solidFill>
                  <a:srgbClr val="000000"/>
                </a:solidFill>
                <a:latin typeface="Pompiere"/>
                <a:ea typeface="Pompiere"/>
                <a:cs typeface="Pompiere"/>
                <a:sym typeface="Pompiere"/>
              </a:rPr>
              <a:t>THE PICTURE GAME</a:t>
            </a:r>
          </a:p>
        </p:txBody>
      </p:sp>
      <p:sp>
        <p:nvSpPr>
          <p:cNvPr name="Freeform 9" id="9"/>
          <p:cNvSpPr/>
          <p:nvPr/>
        </p:nvSpPr>
        <p:spPr>
          <a:xfrm flipH="false" flipV="false" rot="0">
            <a:off x="10956135" y="2728580"/>
            <a:ext cx="999959" cy="999959"/>
          </a:xfrm>
          <a:custGeom>
            <a:avLst/>
            <a:gdLst/>
            <a:ahLst/>
            <a:cxnLst/>
            <a:rect r="r" b="b" t="t" l="l"/>
            <a:pathLst>
              <a:path h="999959" w="999959">
                <a:moveTo>
                  <a:pt x="0" y="0"/>
                </a:moveTo>
                <a:lnTo>
                  <a:pt x="999959" y="0"/>
                </a:lnTo>
                <a:lnTo>
                  <a:pt x="999959" y="999959"/>
                </a:lnTo>
                <a:lnTo>
                  <a:pt x="0" y="999959"/>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0" id="10"/>
          <p:cNvSpPr/>
          <p:nvPr/>
        </p:nvSpPr>
        <p:spPr>
          <a:xfrm flipH="false" flipV="false" rot="0">
            <a:off x="10924812" y="4455399"/>
            <a:ext cx="1031282" cy="1031282"/>
          </a:xfrm>
          <a:custGeom>
            <a:avLst/>
            <a:gdLst/>
            <a:ahLst/>
            <a:cxnLst/>
            <a:rect r="r" b="b" t="t" l="l"/>
            <a:pathLst>
              <a:path h="1031282" w="1031282">
                <a:moveTo>
                  <a:pt x="0" y="0"/>
                </a:moveTo>
                <a:lnTo>
                  <a:pt x="1031282" y="0"/>
                </a:lnTo>
                <a:lnTo>
                  <a:pt x="1031282" y="1031282"/>
                </a:lnTo>
                <a:lnTo>
                  <a:pt x="0" y="1031282"/>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1" id="11"/>
          <p:cNvSpPr/>
          <p:nvPr/>
        </p:nvSpPr>
        <p:spPr>
          <a:xfrm flipH="false" flipV="false" rot="0">
            <a:off x="10936310" y="6213540"/>
            <a:ext cx="1035445" cy="1035445"/>
          </a:xfrm>
          <a:custGeom>
            <a:avLst/>
            <a:gdLst/>
            <a:ahLst/>
            <a:cxnLst/>
            <a:rect r="r" b="b" t="t" l="l"/>
            <a:pathLst>
              <a:path h="1035445" w="1035445">
                <a:moveTo>
                  <a:pt x="0" y="0"/>
                </a:moveTo>
                <a:lnTo>
                  <a:pt x="1035445" y="0"/>
                </a:lnTo>
                <a:lnTo>
                  <a:pt x="1035445" y="1035445"/>
                </a:lnTo>
                <a:lnTo>
                  <a:pt x="0" y="1035445"/>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TextBox 12" id="12"/>
          <p:cNvSpPr txBox="true"/>
          <p:nvPr/>
        </p:nvSpPr>
        <p:spPr>
          <a:xfrm rot="0">
            <a:off x="12272257" y="5989043"/>
            <a:ext cx="5300909" cy="376676"/>
          </a:xfrm>
          <a:prstGeom prst="rect">
            <a:avLst/>
          </a:prstGeom>
        </p:spPr>
        <p:txBody>
          <a:bodyPr anchor="t" rtlCol="false" tIns="0" lIns="0" bIns="0" rIns="0">
            <a:spAutoFit/>
          </a:bodyPr>
          <a:lstStyle/>
          <a:p>
            <a:pPr algn="l">
              <a:lnSpc>
                <a:spcPts val="2740"/>
              </a:lnSpc>
            </a:pPr>
          </a:p>
        </p:txBody>
      </p:sp>
      <p:sp>
        <p:nvSpPr>
          <p:cNvPr name="TextBox 13" id="13"/>
          <p:cNvSpPr txBox="true"/>
          <p:nvPr/>
        </p:nvSpPr>
        <p:spPr>
          <a:xfrm rot="0">
            <a:off x="12440354" y="2683974"/>
            <a:ext cx="5300909" cy="817387"/>
          </a:xfrm>
          <a:prstGeom prst="rect">
            <a:avLst/>
          </a:prstGeom>
        </p:spPr>
        <p:txBody>
          <a:bodyPr anchor="t" rtlCol="false" tIns="0" lIns="0" bIns="0" rIns="0">
            <a:spAutoFit/>
          </a:bodyPr>
          <a:lstStyle/>
          <a:p>
            <a:pPr algn="l">
              <a:lnSpc>
                <a:spcPts val="3247"/>
              </a:lnSpc>
            </a:pPr>
            <a:r>
              <a:rPr lang="en-US" sz="2319" b="true">
                <a:solidFill>
                  <a:srgbClr val="000000"/>
                </a:solidFill>
                <a:latin typeface="Poppins Bold"/>
                <a:ea typeface="Poppins Bold"/>
                <a:cs typeface="Poppins Bold"/>
                <a:sym typeface="Poppins Bold"/>
              </a:rPr>
              <a:t>Get in a line one in front of the other</a:t>
            </a:r>
          </a:p>
        </p:txBody>
      </p:sp>
      <p:sp>
        <p:nvSpPr>
          <p:cNvPr name="TextBox 14" id="14"/>
          <p:cNvSpPr txBox="true"/>
          <p:nvPr/>
        </p:nvSpPr>
        <p:spPr>
          <a:xfrm rot="0">
            <a:off x="12318795" y="4362057"/>
            <a:ext cx="5422469" cy="1063452"/>
          </a:xfrm>
          <a:prstGeom prst="rect">
            <a:avLst/>
          </a:prstGeom>
        </p:spPr>
        <p:txBody>
          <a:bodyPr anchor="t" rtlCol="false" tIns="0" lIns="0" bIns="0" rIns="0">
            <a:spAutoFit/>
          </a:bodyPr>
          <a:lstStyle/>
          <a:p>
            <a:pPr algn="l">
              <a:lnSpc>
                <a:spcPts val="2809"/>
              </a:lnSpc>
            </a:pPr>
            <a:r>
              <a:rPr lang="en-US" sz="2006" b="true">
                <a:solidFill>
                  <a:srgbClr val="000000"/>
                </a:solidFill>
                <a:latin typeface="Poppins Bold"/>
                <a:ea typeface="Poppins Bold"/>
                <a:cs typeface="Poppins Bold"/>
                <a:sym typeface="Poppins Bold"/>
              </a:rPr>
              <a:t>The person at the back will have a picture. They must communicate it to the picture to the person in front of them</a:t>
            </a:r>
          </a:p>
        </p:txBody>
      </p:sp>
      <p:sp>
        <p:nvSpPr>
          <p:cNvPr name="TextBox 15" id="15"/>
          <p:cNvSpPr txBox="true"/>
          <p:nvPr/>
        </p:nvSpPr>
        <p:spPr>
          <a:xfrm rot="0">
            <a:off x="12318795" y="6163093"/>
            <a:ext cx="5422469" cy="1063452"/>
          </a:xfrm>
          <a:prstGeom prst="rect">
            <a:avLst/>
          </a:prstGeom>
        </p:spPr>
        <p:txBody>
          <a:bodyPr anchor="t" rtlCol="false" tIns="0" lIns="0" bIns="0" rIns="0">
            <a:spAutoFit/>
          </a:bodyPr>
          <a:lstStyle/>
          <a:p>
            <a:pPr algn="l">
              <a:lnSpc>
                <a:spcPts val="2809"/>
              </a:lnSpc>
            </a:pPr>
            <a:r>
              <a:rPr lang="en-US" sz="2006" b="true">
                <a:solidFill>
                  <a:srgbClr val="000000"/>
                </a:solidFill>
                <a:latin typeface="Poppins Bold"/>
                <a:ea typeface="Poppins Bold"/>
                <a:cs typeface="Poppins Bold"/>
                <a:sym typeface="Poppins Bold"/>
              </a:rPr>
              <a:t>That person then describes the picture to the person in front of  them, and so on until it reaches the front!</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301" r="-1828" b="-16301"/>
            </a:stretch>
          </a:blipFill>
        </p:spPr>
      </p:sp>
      <p:sp>
        <p:nvSpPr>
          <p:cNvPr name="Freeform 3" id="3"/>
          <p:cNvSpPr/>
          <p:nvPr/>
        </p:nvSpPr>
        <p:spPr>
          <a:xfrm flipH="true" flipV="false" rot="0">
            <a:off x="9774742" y="1757044"/>
            <a:ext cx="805635" cy="8262926"/>
          </a:xfrm>
          <a:custGeom>
            <a:avLst/>
            <a:gdLst/>
            <a:ahLst/>
            <a:cxnLst/>
            <a:rect r="r" b="b" t="t" l="l"/>
            <a:pathLst>
              <a:path h="8262926" w="805635">
                <a:moveTo>
                  <a:pt x="805635" y="0"/>
                </a:moveTo>
                <a:lnTo>
                  <a:pt x="0" y="0"/>
                </a:lnTo>
                <a:lnTo>
                  <a:pt x="0" y="8262926"/>
                </a:lnTo>
                <a:lnTo>
                  <a:pt x="805635" y="8262926"/>
                </a:lnTo>
                <a:lnTo>
                  <a:pt x="805635"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1866208" y="473057"/>
            <a:ext cx="14555584" cy="1126725"/>
          </a:xfrm>
          <a:prstGeom prst="rect">
            <a:avLst/>
          </a:prstGeom>
        </p:spPr>
        <p:txBody>
          <a:bodyPr anchor="t" rtlCol="false" tIns="0" lIns="0" bIns="0" rIns="0">
            <a:spAutoFit/>
          </a:bodyPr>
          <a:lstStyle/>
          <a:p>
            <a:pPr algn="ctr">
              <a:lnSpc>
                <a:spcPts val="7331"/>
              </a:lnSpc>
            </a:pPr>
            <a:r>
              <a:rPr lang="en-US" sz="7636" spc="-626">
                <a:solidFill>
                  <a:srgbClr val="33A685"/>
                </a:solidFill>
                <a:latin typeface="Gotham 1"/>
                <a:ea typeface="Gotham 1"/>
                <a:cs typeface="Gotham 1"/>
                <a:sym typeface="Gotham 1"/>
              </a:rPr>
              <a:t>important dates</a:t>
            </a:r>
          </a:p>
        </p:txBody>
      </p:sp>
      <p:sp>
        <p:nvSpPr>
          <p:cNvPr name="TextBox 5" id="5"/>
          <p:cNvSpPr txBox="true"/>
          <p:nvPr/>
        </p:nvSpPr>
        <p:spPr>
          <a:xfrm rot="0">
            <a:off x="11048053" y="5442885"/>
            <a:ext cx="5732921" cy="910293"/>
          </a:xfrm>
          <a:prstGeom prst="rect">
            <a:avLst/>
          </a:prstGeom>
        </p:spPr>
        <p:txBody>
          <a:bodyPr anchor="t" rtlCol="false" tIns="0" lIns="0" bIns="0" rIns="0">
            <a:spAutoFit/>
          </a:bodyPr>
          <a:lstStyle/>
          <a:p>
            <a:pPr algn="l">
              <a:lnSpc>
                <a:spcPts val="5870"/>
              </a:lnSpc>
            </a:pPr>
            <a:r>
              <a:rPr lang="en-US" sz="6115" spc="-501">
                <a:solidFill>
                  <a:srgbClr val="DC2253"/>
                </a:solidFill>
                <a:latin typeface="Gotham 1"/>
                <a:ea typeface="Gotham 1"/>
                <a:cs typeface="Gotham 1"/>
                <a:sym typeface="Gotham 1"/>
              </a:rPr>
              <a:t>union council</a:t>
            </a:r>
          </a:p>
        </p:txBody>
      </p:sp>
      <p:sp>
        <p:nvSpPr>
          <p:cNvPr name="TextBox 6" id="6"/>
          <p:cNvSpPr txBox="true"/>
          <p:nvPr/>
        </p:nvSpPr>
        <p:spPr>
          <a:xfrm rot="0">
            <a:off x="141987" y="2047752"/>
            <a:ext cx="9468601" cy="739827"/>
          </a:xfrm>
          <a:prstGeom prst="rect">
            <a:avLst/>
          </a:prstGeom>
        </p:spPr>
        <p:txBody>
          <a:bodyPr anchor="t" rtlCol="false" tIns="0" lIns="0" bIns="0" rIns="0">
            <a:spAutoFit/>
          </a:bodyPr>
          <a:lstStyle/>
          <a:p>
            <a:pPr algn="l">
              <a:lnSpc>
                <a:spcPts val="4769"/>
              </a:lnSpc>
            </a:pPr>
            <a:r>
              <a:rPr lang="en-US" sz="4967" spc="-407">
                <a:solidFill>
                  <a:srgbClr val="33A685"/>
                </a:solidFill>
                <a:latin typeface="Gotham 1"/>
                <a:ea typeface="Gotham 1"/>
                <a:cs typeface="Gotham 1"/>
                <a:sym typeface="Gotham 1"/>
              </a:rPr>
              <a:t>close of agenda items</a:t>
            </a:r>
          </a:p>
        </p:txBody>
      </p:sp>
      <p:sp>
        <p:nvSpPr>
          <p:cNvPr name="TextBox 7" id="7"/>
          <p:cNvSpPr txBox="true"/>
          <p:nvPr/>
        </p:nvSpPr>
        <p:spPr>
          <a:xfrm rot="0">
            <a:off x="215705" y="2542423"/>
            <a:ext cx="5121593" cy="485187"/>
          </a:xfrm>
          <a:prstGeom prst="rect">
            <a:avLst/>
          </a:prstGeom>
        </p:spPr>
        <p:txBody>
          <a:bodyPr anchor="t" rtlCol="false" tIns="0" lIns="0" bIns="0" rIns="0">
            <a:spAutoFit/>
          </a:bodyPr>
          <a:lstStyle/>
          <a:p>
            <a:pPr algn="l">
              <a:lnSpc>
                <a:spcPts val="3904"/>
              </a:lnSpc>
            </a:pPr>
            <a:r>
              <a:rPr lang="en-US" sz="2788" spc="-228">
                <a:solidFill>
                  <a:srgbClr val="000000"/>
                </a:solidFill>
                <a:latin typeface="Public Sans"/>
                <a:ea typeface="Public Sans"/>
                <a:cs typeface="Public Sans"/>
                <a:sym typeface="Public Sans"/>
              </a:rPr>
              <a:t>two weeks before council</a:t>
            </a:r>
          </a:p>
        </p:txBody>
      </p:sp>
      <p:sp>
        <p:nvSpPr>
          <p:cNvPr name="TextBox 8" id="8"/>
          <p:cNvSpPr txBox="true"/>
          <p:nvPr/>
        </p:nvSpPr>
        <p:spPr>
          <a:xfrm rot="0">
            <a:off x="141987" y="4193380"/>
            <a:ext cx="10023286" cy="739910"/>
          </a:xfrm>
          <a:prstGeom prst="rect">
            <a:avLst/>
          </a:prstGeom>
        </p:spPr>
        <p:txBody>
          <a:bodyPr anchor="t" rtlCol="false" tIns="0" lIns="0" bIns="0" rIns="0">
            <a:spAutoFit/>
          </a:bodyPr>
          <a:lstStyle/>
          <a:p>
            <a:pPr algn="l">
              <a:lnSpc>
                <a:spcPts val="4771"/>
              </a:lnSpc>
            </a:pPr>
            <a:r>
              <a:rPr lang="en-US" sz="4970" spc="-407">
                <a:solidFill>
                  <a:srgbClr val="33A685"/>
                </a:solidFill>
                <a:latin typeface="Gotham 1"/>
                <a:ea typeface="Gotham 1"/>
                <a:cs typeface="Gotham 1"/>
                <a:sym typeface="Gotham 1"/>
              </a:rPr>
              <a:t>chair of council/ceo briefing</a:t>
            </a:r>
          </a:p>
        </p:txBody>
      </p:sp>
      <p:sp>
        <p:nvSpPr>
          <p:cNvPr name="TextBox 9" id="9"/>
          <p:cNvSpPr txBox="true"/>
          <p:nvPr/>
        </p:nvSpPr>
        <p:spPr>
          <a:xfrm rot="0">
            <a:off x="215705" y="4752652"/>
            <a:ext cx="6129074" cy="485187"/>
          </a:xfrm>
          <a:prstGeom prst="rect">
            <a:avLst/>
          </a:prstGeom>
        </p:spPr>
        <p:txBody>
          <a:bodyPr anchor="t" rtlCol="false" tIns="0" lIns="0" bIns="0" rIns="0">
            <a:spAutoFit/>
          </a:bodyPr>
          <a:lstStyle/>
          <a:p>
            <a:pPr algn="l">
              <a:lnSpc>
                <a:spcPts val="3904"/>
              </a:lnSpc>
            </a:pPr>
            <a:r>
              <a:rPr lang="en-US" sz="2788" spc="-228">
                <a:solidFill>
                  <a:srgbClr val="000000"/>
                </a:solidFill>
                <a:latin typeface="Public Sans"/>
                <a:ea typeface="Public Sans"/>
                <a:cs typeface="Public Sans"/>
                <a:sym typeface="Public Sans"/>
              </a:rPr>
              <a:t>one week and two days before council</a:t>
            </a:r>
          </a:p>
        </p:txBody>
      </p:sp>
      <p:sp>
        <p:nvSpPr>
          <p:cNvPr name="TextBox 10" id="10"/>
          <p:cNvSpPr txBox="true"/>
          <p:nvPr/>
        </p:nvSpPr>
        <p:spPr>
          <a:xfrm rot="0">
            <a:off x="141987" y="5349100"/>
            <a:ext cx="10023286" cy="780127"/>
          </a:xfrm>
          <a:prstGeom prst="rect">
            <a:avLst/>
          </a:prstGeom>
        </p:spPr>
        <p:txBody>
          <a:bodyPr anchor="t" rtlCol="false" tIns="0" lIns="0" bIns="0" rIns="0">
            <a:spAutoFit/>
          </a:bodyPr>
          <a:lstStyle/>
          <a:p>
            <a:pPr algn="l">
              <a:lnSpc>
                <a:spcPts val="5048"/>
              </a:lnSpc>
            </a:pPr>
            <a:r>
              <a:rPr lang="en-US" sz="5258" spc="-431">
                <a:solidFill>
                  <a:srgbClr val="33A685"/>
                </a:solidFill>
                <a:latin typeface="Gotham 1"/>
                <a:ea typeface="Gotham 1"/>
                <a:cs typeface="Gotham 1"/>
                <a:sym typeface="Gotham 1"/>
              </a:rPr>
              <a:t>education committee</a:t>
            </a:r>
          </a:p>
        </p:txBody>
      </p:sp>
      <p:sp>
        <p:nvSpPr>
          <p:cNvPr name="TextBox 11" id="11"/>
          <p:cNvSpPr txBox="true"/>
          <p:nvPr/>
        </p:nvSpPr>
        <p:spPr>
          <a:xfrm rot="0">
            <a:off x="211610" y="5953231"/>
            <a:ext cx="6129074" cy="485187"/>
          </a:xfrm>
          <a:prstGeom prst="rect">
            <a:avLst/>
          </a:prstGeom>
        </p:spPr>
        <p:txBody>
          <a:bodyPr anchor="t" rtlCol="false" tIns="0" lIns="0" bIns="0" rIns="0">
            <a:spAutoFit/>
          </a:bodyPr>
          <a:lstStyle/>
          <a:p>
            <a:pPr algn="l">
              <a:lnSpc>
                <a:spcPts val="3904"/>
              </a:lnSpc>
            </a:pPr>
            <a:r>
              <a:rPr lang="en-US" sz="2788" spc="-228">
                <a:solidFill>
                  <a:srgbClr val="000000"/>
                </a:solidFill>
                <a:latin typeface="Public Sans"/>
                <a:ea typeface="Public Sans"/>
                <a:cs typeface="Public Sans"/>
                <a:sym typeface="Public Sans"/>
              </a:rPr>
              <a:t>one week and one day before council</a:t>
            </a:r>
          </a:p>
        </p:txBody>
      </p:sp>
      <p:sp>
        <p:nvSpPr>
          <p:cNvPr name="TextBox 12" id="12"/>
          <p:cNvSpPr txBox="true"/>
          <p:nvPr/>
        </p:nvSpPr>
        <p:spPr>
          <a:xfrm rot="0">
            <a:off x="141987" y="6487636"/>
            <a:ext cx="10023286" cy="780127"/>
          </a:xfrm>
          <a:prstGeom prst="rect">
            <a:avLst/>
          </a:prstGeom>
        </p:spPr>
        <p:txBody>
          <a:bodyPr anchor="t" rtlCol="false" tIns="0" lIns="0" bIns="0" rIns="0">
            <a:spAutoFit/>
          </a:bodyPr>
          <a:lstStyle/>
          <a:p>
            <a:pPr algn="l">
              <a:lnSpc>
                <a:spcPts val="5048"/>
              </a:lnSpc>
            </a:pPr>
            <a:r>
              <a:rPr lang="en-US" sz="5258" spc="-431">
                <a:solidFill>
                  <a:srgbClr val="33A685"/>
                </a:solidFill>
                <a:latin typeface="Gotham 1"/>
                <a:ea typeface="Gotham 1"/>
                <a:cs typeface="Gotham 1"/>
                <a:sym typeface="Gotham 1"/>
              </a:rPr>
              <a:t>pg committee</a:t>
            </a:r>
          </a:p>
        </p:txBody>
      </p:sp>
      <p:sp>
        <p:nvSpPr>
          <p:cNvPr name="TextBox 13" id="13"/>
          <p:cNvSpPr txBox="true"/>
          <p:nvPr/>
        </p:nvSpPr>
        <p:spPr>
          <a:xfrm rot="0">
            <a:off x="211610" y="7139268"/>
            <a:ext cx="6129074" cy="485187"/>
          </a:xfrm>
          <a:prstGeom prst="rect">
            <a:avLst/>
          </a:prstGeom>
        </p:spPr>
        <p:txBody>
          <a:bodyPr anchor="t" rtlCol="false" tIns="0" lIns="0" bIns="0" rIns="0">
            <a:spAutoFit/>
          </a:bodyPr>
          <a:lstStyle/>
          <a:p>
            <a:pPr algn="l">
              <a:lnSpc>
                <a:spcPts val="3904"/>
              </a:lnSpc>
            </a:pPr>
            <a:r>
              <a:rPr lang="en-US" sz="2788" spc="-228">
                <a:solidFill>
                  <a:srgbClr val="000000"/>
                </a:solidFill>
                <a:latin typeface="Public Sans"/>
                <a:ea typeface="Public Sans"/>
                <a:cs typeface="Public Sans"/>
                <a:sym typeface="Public Sans"/>
              </a:rPr>
              <a:t>one week before council</a:t>
            </a:r>
          </a:p>
        </p:txBody>
      </p:sp>
      <p:sp>
        <p:nvSpPr>
          <p:cNvPr name="TextBox 14" id="14"/>
          <p:cNvSpPr txBox="true"/>
          <p:nvPr/>
        </p:nvSpPr>
        <p:spPr>
          <a:xfrm rot="0">
            <a:off x="141987" y="7782750"/>
            <a:ext cx="10023286" cy="780127"/>
          </a:xfrm>
          <a:prstGeom prst="rect">
            <a:avLst/>
          </a:prstGeom>
        </p:spPr>
        <p:txBody>
          <a:bodyPr anchor="t" rtlCol="false" tIns="0" lIns="0" bIns="0" rIns="0">
            <a:spAutoFit/>
          </a:bodyPr>
          <a:lstStyle/>
          <a:p>
            <a:pPr algn="l">
              <a:lnSpc>
                <a:spcPts val="5048"/>
              </a:lnSpc>
            </a:pPr>
            <a:r>
              <a:rPr lang="en-US" sz="5258" spc="-431">
                <a:solidFill>
                  <a:srgbClr val="33A685"/>
                </a:solidFill>
                <a:latin typeface="Gotham 1"/>
                <a:ea typeface="Gotham 1"/>
                <a:cs typeface="Gotham 1"/>
                <a:sym typeface="Gotham 1"/>
              </a:rPr>
              <a:t>agenda is public</a:t>
            </a:r>
          </a:p>
        </p:txBody>
      </p:sp>
      <p:sp>
        <p:nvSpPr>
          <p:cNvPr name="TextBox 15" id="15"/>
          <p:cNvSpPr txBox="true"/>
          <p:nvPr/>
        </p:nvSpPr>
        <p:spPr>
          <a:xfrm rot="0">
            <a:off x="211610" y="8344107"/>
            <a:ext cx="6129074" cy="485187"/>
          </a:xfrm>
          <a:prstGeom prst="rect">
            <a:avLst/>
          </a:prstGeom>
        </p:spPr>
        <p:txBody>
          <a:bodyPr anchor="t" rtlCol="false" tIns="0" lIns="0" bIns="0" rIns="0">
            <a:spAutoFit/>
          </a:bodyPr>
          <a:lstStyle/>
          <a:p>
            <a:pPr algn="l">
              <a:lnSpc>
                <a:spcPts val="3904"/>
              </a:lnSpc>
            </a:pPr>
            <a:r>
              <a:rPr lang="en-US" sz="2788" spc="-228">
                <a:solidFill>
                  <a:srgbClr val="000000"/>
                </a:solidFill>
                <a:latin typeface="Public Sans"/>
                <a:ea typeface="Public Sans"/>
                <a:cs typeface="Public Sans"/>
                <a:sym typeface="Public Sans"/>
              </a:rPr>
              <a:t>one week before council</a:t>
            </a:r>
          </a:p>
        </p:txBody>
      </p:sp>
      <p:sp>
        <p:nvSpPr>
          <p:cNvPr name="TextBox 16" id="16"/>
          <p:cNvSpPr txBox="true"/>
          <p:nvPr/>
        </p:nvSpPr>
        <p:spPr>
          <a:xfrm rot="0">
            <a:off x="141987" y="8848344"/>
            <a:ext cx="10023286" cy="780127"/>
          </a:xfrm>
          <a:prstGeom prst="rect">
            <a:avLst/>
          </a:prstGeom>
        </p:spPr>
        <p:txBody>
          <a:bodyPr anchor="t" rtlCol="false" tIns="0" lIns="0" bIns="0" rIns="0">
            <a:spAutoFit/>
          </a:bodyPr>
          <a:lstStyle/>
          <a:p>
            <a:pPr algn="l">
              <a:lnSpc>
                <a:spcPts val="5048"/>
              </a:lnSpc>
            </a:pPr>
            <a:r>
              <a:rPr lang="en-US" sz="5258" spc="-431">
                <a:solidFill>
                  <a:srgbClr val="DC2253"/>
                </a:solidFill>
                <a:latin typeface="Gotham 1"/>
                <a:ea typeface="Gotham 1"/>
                <a:cs typeface="Gotham 1"/>
                <a:sym typeface="Gotham 1"/>
              </a:rPr>
              <a:t>soc</a:t>
            </a:r>
          </a:p>
        </p:txBody>
      </p:sp>
      <p:sp>
        <p:nvSpPr>
          <p:cNvPr name="TextBox 17" id="17"/>
          <p:cNvSpPr txBox="true"/>
          <p:nvPr/>
        </p:nvSpPr>
        <p:spPr>
          <a:xfrm rot="0">
            <a:off x="203419" y="9314445"/>
            <a:ext cx="6129074" cy="485187"/>
          </a:xfrm>
          <a:prstGeom prst="rect">
            <a:avLst/>
          </a:prstGeom>
        </p:spPr>
        <p:txBody>
          <a:bodyPr anchor="t" rtlCol="false" tIns="0" lIns="0" bIns="0" rIns="0">
            <a:spAutoFit/>
          </a:bodyPr>
          <a:lstStyle/>
          <a:p>
            <a:pPr algn="l">
              <a:lnSpc>
                <a:spcPts val="3904"/>
              </a:lnSpc>
            </a:pPr>
            <a:r>
              <a:rPr lang="en-US" sz="2788" spc="-228">
                <a:solidFill>
                  <a:srgbClr val="000000"/>
                </a:solidFill>
                <a:latin typeface="Public Sans"/>
                <a:ea typeface="Public Sans"/>
                <a:cs typeface="Public Sans"/>
                <a:sym typeface="Public Sans"/>
              </a:rPr>
              <a:t>one week after council</a:t>
            </a:r>
          </a:p>
        </p:txBody>
      </p:sp>
      <p:sp>
        <p:nvSpPr>
          <p:cNvPr name="TextBox 18" id="18"/>
          <p:cNvSpPr txBox="true"/>
          <p:nvPr/>
        </p:nvSpPr>
        <p:spPr>
          <a:xfrm rot="-737050">
            <a:off x="13377291" y="8173742"/>
            <a:ext cx="4228124" cy="1166168"/>
          </a:xfrm>
          <a:prstGeom prst="rect">
            <a:avLst/>
          </a:prstGeom>
        </p:spPr>
        <p:txBody>
          <a:bodyPr anchor="t" rtlCol="false" tIns="0" lIns="0" bIns="0" rIns="0">
            <a:spAutoFit/>
          </a:bodyPr>
          <a:lstStyle/>
          <a:p>
            <a:pPr algn="ctr">
              <a:lnSpc>
                <a:spcPts val="4329"/>
              </a:lnSpc>
            </a:pPr>
            <a:r>
              <a:rPr lang="en-US" sz="4510" spc="-369">
                <a:solidFill>
                  <a:srgbClr val="DC2253"/>
                </a:solidFill>
                <a:latin typeface="Poppins"/>
                <a:ea typeface="Poppins"/>
                <a:cs typeface="Poppins"/>
                <a:sym typeface="Poppins"/>
              </a:rPr>
              <a:t>you all need to be at these!</a:t>
            </a:r>
          </a:p>
        </p:txBody>
      </p:sp>
      <p:sp>
        <p:nvSpPr>
          <p:cNvPr name="TextBox 19" id="19"/>
          <p:cNvSpPr txBox="true"/>
          <p:nvPr/>
        </p:nvSpPr>
        <p:spPr>
          <a:xfrm rot="0">
            <a:off x="141987" y="3047268"/>
            <a:ext cx="9468601" cy="739827"/>
          </a:xfrm>
          <a:prstGeom prst="rect">
            <a:avLst/>
          </a:prstGeom>
        </p:spPr>
        <p:txBody>
          <a:bodyPr anchor="t" rtlCol="false" tIns="0" lIns="0" bIns="0" rIns="0">
            <a:spAutoFit/>
          </a:bodyPr>
          <a:lstStyle/>
          <a:p>
            <a:pPr algn="l">
              <a:lnSpc>
                <a:spcPts val="4769"/>
              </a:lnSpc>
            </a:pPr>
            <a:r>
              <a:rPr lang="en-US" sz="4967" spc="-407">
                <a:solidFill>
                  <a:srgbClr val="33A685"/>
                </a:solidFill>
                <a:latin typeface="Gotham 1"/>
                <a:ea typeface="Gotham 1"/>
                <a:cs typeface="Gotham 1"/>
                <a:sym typeface="Gotham 1"/>
              </a:rPr>
              <a:t>DPC</a:t>
            </a:r>
          </a:p>
        </p:txBody>
      </p:sp>
      <p:sp>
        <p:nvSpPr>
          <p:cNvPr name="TextBox 20" id="20"/>
          <p:cNvSpPr txBox="true"/>
          <p:nvPr/>
        </p:nvSpPr>
        <p:spPr>
          <a:xfrm rot="0">
            <a:off x="215705" y="3552073"/>
            <a:ext cx="6264593" cy="485187"/>
          </a:xfrm>
          <a:prstGeom prst="rect">
            <a:avLst/>
          </a:prstGeom>
        </p:spPr>
        <p:txBody>
          <a:bodyPr anchor="t" rtlCol="false" tIns="0" lIns="0" bIns="0" rIns="0">
            <a:spAutoFit/>
          </a:bodyPr>
          <a:lstStyle/>
          <a:p>
            <a:pPr algn="l">
              <a:lnSpc>
                <a:spcPts val="3904"/>
              </a:lnSpc>
            </a:pPr>
            <a:r>
              <a:rPr lang="en-US" sz="2788" spc="-228">
                <a:solidFill>
                  <a:srgbClr val="000000"/>
                </a:solidFill>
                <a:latin typeface="Public Sans"/>
                <a:ea typeface="Public Sans"/>
                <a:cs typeface="Public Sans"/>
                <a:sym typeface="Public Sans"/>
              </a:rPr>
              <a:t>one week and three days before council</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301" r="-1828" b="-16301"/>
            </a:stretch>
          </a:blipFill>
        </p:spPr>
      </p:sp>
      <p:sp>
        <p:nvSpPr>
          <p:cNvPr name="Freeform 3" id="3"/>
          <p:cNvSpPr/>
          <p:nvPr/>
        </p:nvSpPr>
        <p:spPr>
          <a:xfrm flipH="true" flipV="false" rot="0">
            <a:off x="9774742" y="1757044"/>
            <a:ext cx="805635" cy="8262926"/>
          </a:xfrm>
          <a:custGeom>
            <a:avLst/>
            <a:gdLst/>
            <a:ahLst/>
            <a:cxnLst/>
            <a:rect r="r" b="b" t="t" l="l"/>
            <a:pathLst>
              <a:path h="8262926" w="805635">
                <a:moveTo>
                  <a:pt x="805635" y="0"/>
                </a:moveTo>
                <a:lnTo>
                  <a:pt x="0" y="0"/>
                </a:lnTo>
                <a:lnTo>
                  <a:pt x="0" y="8262926"/>
                </a:lnTo>
                <a:lnTo>
                  <a:pt x="805635" y="8262926"/>
                </a:lnTo>
                <a:lnTo>
                  <a:pt x="805635"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1866208" y="473057"/>
            <a:ext cx="14555584" cy="1126725"/>
          </a:xfrm>
          <a:prstGeom prst="rect">
            <a:avLst/>
          </a:prstGeom>
        </p:spPr>
        <p:txBody>
          <a:bodyPr anchor="t" rtlCol="false" tIns="0" lIns="0" bIns="0" rIns="0">
            <a:spAutoFit/>
          </a:bodyPr>
          <a:lstStyle/>
          <a:p>
            <a:pPr algn="ctr">
              <a:lnSpc>
                <a:spcPts val="7331"/>
              </a:lnSpc>
            </a:pPr>
            <a:r>
              <a:rPr lang="en-US" sz="7636" spc="-626">
                <a:solidFill>
                  <a:srgbClr val="33A685"/>
                </a:solidFill>
                <a:latin typeface="Gotham 1"/>
                <a:ea typeface="Gotham 1"/>
                <a:cs typeface="Gotham 1"/>
                <a:sym typeface="Gotham 1"/>
              </a:rPr>
              <a:t>important dates</a:t>
            </a:r>
          </a:p>
        </p:txBody>
      </p:sp>
      <p:sp>
        <p:nvSpPr>
          <p:cNvPr name="TextBox 5" id="5"/>
          <p:cNvSpPr txBox="true"/>
          <p:nvPr/>
        </p:nvSpPr>
        <p:spPr>
          <a:xfrm rot="0">
            <a:off x="11048053" y="5442885"/>
            <a:ext cx="5732921" cy="910293"/>
          </a:xfrm>
          <a:prstGeom prst="rect">
            <a:avLst/>
          </a:prstGeom>
        </p:spPr>
        <p:txBody>
          <a:bodyPr anchor="t" rtlCol="false" tIns="0" lIns="0" bIns="0" rIns="0">
            <a:spAutoFit/>
          </a:bodyPr>
          <a:lstStyle/>
          <a:p>
            <a:pPr algn="l">
              <a:lnSpc>
                <a:spcPts val="5870"/>
              </a:lnSpc>
            </a:pPr>
            <a:r>
              <a:rPr lang="en-US" sz="6115" spc="-501">
                <a:solidFill>
                  <a:srgbClr val="DC2253"/>
                </a:solidFill>
                <a:latin typeface="Gotham 1"/>
                <a:ea typeface="Gotham 1"/>
                <a:cs typeface="Gotham 1"/>
                <a:sym typeface="Gotham 1"/>
              </a:rPr>
              <a:t>union council</a:t>
            </a:r>
          </a:p>
        </p:txBody>
      </p:sp>
      <p:sp>
        <p:nvSpPr>
          <p:cNvPr name="TextBox 6" id="6"/>
          <p:cNvSpPr txBox="true"/>
          <p:nvPr/>
        </p:nvSpPr>
        <p:spPr>
          <a:xfrm rot="0">
            <a:off x="141987" y="2047752"/>
            <a:ext cx="9468601" cy="739827"/>
          </a:xfrm>
          <a:prstGeom prst="rect">
            <a:avLst/>
          </a:prstGeom>
        </p:spPr>
        <p:txBody>
          <a:bodyPr anchor="t" rtlCol="false" tIns="0" lIns="0" bIns="0" rIns="0">
            <a:spAutoFit/>
          </a:bodyPr>
          <a:lstStyle/>
          <a:p>
            <a:pPr algn="l">
              <a:lnSpc>
                <a:spcPts val="4769"/>
              </a:lnSpc>
            </a:pPr>
            <a:r>
              <a:rPr lang="en-US" sz="4967" spc="-407">
                <a:solidFill>
                  <a:srgbClr val="33A685"/>
                </a:solidFill>
                <a:latin typeface="Gotham 1"/>
                <a:ea typeface="Gotham 1"/>
                <a:cs typeface="Gotham 1"/>
                <a:sym typeface="Gotham 1"/>
              </a:rPr>
              <a:t>close of agenda items</a:t>
            </a:r>
          </a:p>
        </p:txBody>
      </p:sp>
      <p:sp>
        <p:nvSpPr>
          <p:cNvPr name="TextBox 7" id="7"/>
          <p:cNvSpPr txBox="true"/>
          <p:nvPr/>
        </p:nvSpPr>
        <p:spPr>
          <a:xfrm rot="0">
            <a:off x="215705" y="2542423"/>
            <a:ext cx="5121593" cy="485187"/>
          </a:xfrm>
          <a:prstGeom prst="rect">
            <a:avLst/>
          </a:prstGeom>
        </p:spPr>
        <p:txBody>
          <a:bodyPr anchor="t" rtlCol="false" tIns="0" lIns="0" bIns="0" rIns="0">
            <a:spAutoFit/>
          </a:bodyPr>
          <a:lstStyle/>
          <a:p>
            <a:pPr algn="l">
              <a:lnSpc>
                <a:spcPts val="3904"/>
              </a:lnSpc>
            </a:pPr>
            <a:r>
              <a:rPr lang="en-US" sz="2788" spc="-228">
                <a:solidFill>
                  <a:srgbClr val="000000"/>
                </a:solidFill>
                <a:latin typeface="Public Sans"/>
                <a:ea typeface="Public Sans"/>
                <a:cs typeface="Public Sans"/>
                <a:sym typeface="Public Sans"/>
              </a:rPr>
              <a:t>two weeks before council</a:t>
            </a:r>
          </a:p>
        </p:txBody>
      </p:sp>
      <p:sp>
        <p:nvSpPr>
          <p:cNvPr name="TextBox 8" id="8"/>
          <p:cNvSpPr txBox="true"/>
          <p:nvPr/>
        </p:nvSpPr>
        <p:spPr>
          <a:xfrm rot="0">
            <a:off x="141987" y="4193380"/>
            <a:ext cx="10023286" cy="739910"/>
          </a:xfrm>
          <a:prstGeom prst="rect">
            <a:avLst/>
          </a:prstGeom>
        </p:spPr>
        <p:txBody>
          <a:bodyPr anchor="t" rtlCol="false" tIns="0" lIns="0" bIns="0" rIns="0">
            <a:spAutoFit/>
          </a:bodyPr>
          <a:lstStyle/>
          <a:p>
            <a:pPr algn="l">
              <a:lnSpc>
                <a:spcPts val="4771"/>
              </a:lnSpc>
            </a:pPr>
            <a:r>
              <a:rPr lang="en-US" sz="4970" spc="-407">
                <a:solidFill>
                  <a:srgbClr val="33A685"/>
                </a:solidFill>
                <a:latin typeface="Gotham 1"/>
                <a:ea typeface="Gotham 1"/>
                <a:cs typeface="Gotham 1"/>
                <a:sym typeface="Gotham 1"/>
              </a:rPr>
              <a:t>chair of council/ceo briefing</a:t>
            </a:r>
          </a:p>
        </p:txBody>
      </p:sp>
      <p:sp>
        <p:nvSpPr>
          <p:cNvPr name="TextBox 9" id="9"/>
          <p:cNvSpPr txBox="true"/>
          <p:nvPr/>
        </p:nvSpPr>
        <p:spPr>
          <a:xfrm rot="0">
            <a:off x="215705" y="4752652"/>
            <a:ext cx="6129074" cy="485187"/>
          </a:xfrm>
          <a:prstGeom prst="rect">
            <a:avLst/>
          </a:prstGeom>
        </p:spPr>
        <p:txBody>
          <a:bodyPr anchor="t" rtlCol="false" tIns="0" lIns="0" bIns="0" rIns="0">
            <a:spAutoFit/>
          </a:bodyPr>
          <a:lstStyle/>
          <a:p>
            <a:pPr algn="l">
              <a:lnSpc>
                <a:spcPts val="3904"/>
              </a:lnSpc>
            </a:pPr>
            <a:r>
              <a:rPr lang="en-US" sz="2788" spc="-228">
                <a:solidFill>
                  <a:srgbClr val="000000"/>
                </a:solidFill>
                <a:latin typeface="Public Sans"/>
                <a:ea typeface="Public Sans"/>
                <a:cs typeface="Public Sans"/>
                <a:sym typeface="Public Sans"/>
              </a:rPr>
              <a:t>one week and two days before council</a:t>
            </a:r>
          </a:p>
        </p:txBody>
      </p:sp>
      <p:sp>
        <p:nvSpPr>
          <p:cNvPr name="TextBox 10" id="10"/>
          <p:cNvSpPr txBox="true"/>
          <p:nvPr/>
        </p:nvSpPr>
        <p:spPr>
          <a:xfrm rot="0">
            <a:off x="141987" y="5349100"/>
            <a:ext cx="10023286" cy="780127"/>
          </a:xfrm>
          <a:prstGeom prst="rect">
            <a:avLst/>
          </a:prstGeom>
        </p:spPr>
        <p:txBody>
          <a:bodyPr anchor="t" rtlCol="false" tIns="0" lIns="0" bIns="0" rIns="0">
            <a:spAutoFit/>
          </a:bodyPr>
          <a:lstStyle/>
          <a:p>
            <a:pPr algn="l">
              <a:lnSpc>
                <a:spcPts val="5048"/>
              </a:lnSpc>
            </a:pPr>
            <a:r>
              <a:rPr lang="en-US" sz="5258" spc="-431">
                <a:solidFill>
                  <a:srgbClr val="DC2253"/>
                </a:solidFill>
                <a:latin typeface="Gotham 1"/>
                <a:ea typeface="Gotham 1"/>
                <a:cs typeface="Gotham 1"/>
                <a:sym typeface="Gotham 1"/>
              </a:rPr>
              <a:t>education committee</a:t>
            </a:r>
          </a:p>
        </p:txBody>
      </p:sp>
      <p:sp>
        <p:nvSpPr>
          <p:cNvPr name="TextBox 11" id="11"/>
          <p:cNvSpPr txBox="true"/>
          <p:nvPr/>
        </p:nvSpPr>
        <p:spPr>
          <a:xfrm rot="0">
            <a:off x="211610" y="5953231"/>
            <a:ext cx="6129074" cy="485187"/>
          </a:xfrm>
          <a:prstGeom prst="rect">
            <a:avLst/>
          </a:prstGeom>
        </p:spPr>
        <p:txBody>
          <a:bodyPr anchor="t" rtlCol="false" tIns="0" lIns="0" bIns="0" rIns="0">
            <a:spAutoFit/>
          </a:bodyPr>
          <a:lstStyle/>
          <a:p>
            <a:pPr algn="l">
              <a:lnSpc>
                <a:spcPts val="3904"/>
              </a:lnSpc>
            </a:pPr>
            <a:r>
              <a:rPr lang="en-US" sz="2788" spc="-228">
                <a:solidFill>
                  <a:srgbClr val="000000"/>
                </a:solidFill>
                <a:latin typeface="Public Sans"/>
                <a:ea typeface="Public Sans"/>
                <a:cs typeface="Public Sans"/>
                <a:sym typeface="Public Sans"/>
              </a:rPr>
              <a:t>one week and one day before council</a:t>
            </a:r>
          </a:p>
        </p:txBody>
      </p:sp>
      <p:sp>
        <p:nvSpPr>
          <p:cNvPr name="TextBox 12" id="12"/>
          <p:cNvSpPr txBox="true"/>
          <p:nvPr/>
        </p:nvSpPr>
        <p:spPr>
          <a:xfrm rot="0">
            <a:off x="141987" y="6487636"/>
            <a:ext cx="10023286" cy="780127"/>
          </a:xfrm>
          <a:prstGeom prst="rect">
            <a:avLst/>
          </a:prstGeom>
        </p:spPr>
        <p:txBody>
          <a:bodyPr anchor="t" rtlCol="false" tIns="0" lIns="0" bIns="0" rIns="0">
            <a:spAutoFit/>
          </a:bodyPr>
          <a:lstStyle/>
          <a:p>
            <a:pPr algn="l">
              <a:lnSpc>
                <a:spcPts val="5048"/>
              </a:lnSpc>
            </a:pPr>
            <a:r>
              <a:rPr lang="en-US" sz="5258" spc="-431">
                <a:solidFill>
                  <a:srgbClr val="DC2253"/>
                </a:solidFill>
                <a:latin typeface="Gotham 1"/>
                <a:ea typeface="Gotham 1"/>
                <a:cs typeface="Gotham 1"/>
                <a:sym typeface="Gotham 1"/>
              </a:rPr>
              <a:t>pg committee</a:t>
            </a:r>
          </a:p>
        </p:txBody>
      </p:sp>
      <p:sp>
        <p:nvSpPr>
          <p:cNvPr name="TextBox 13" id="13"/>
          <p:cNvSpPr txBox="true"/>
          <p:nvPr/>
        </p:nvSpPr>
        <p:spPr>
          <a:xfrm rot="0">
            <a:off x="211610" y="7139268"/>
            <a:ext cx="6129074" cy="485187"/>
          </a:xfrm>
          <a:prstGeom prst="rect">
            <a:avLst/>
          </a:prstGeom>
        </p:spPr>
        <p:txBody>
          <a:bodyPr anchor="t" rtlCol="false" tIns="0" lIns="0" bIns="0" rIns="0">
            <a:spAutoFit/>
          </a:bodyPr>
          <a:lstStyle/>
          <a:p>
            <a:pPr algn="l">
              <a:lnSpc>
                <a:spcPts val="3904"/>
              </a:lnSpc>
            </a:pPr>
            <a:r>
              <a:rPr lang="en-US" sz="2788" spc="-228">
                <a:solidFill>
                  <a:srgbClr val="000000"/>
                </a:solidFill>
                <a:latin typeface="Public Sans"/>
                <a:ea typeface="Public Sans"/>
                <a:cs typeface="Public Sans"/>
                <a:sym typeface="Public Sans"/>
              </a:rPr>
              <a:t>one week before council</a:t>
            </a:r>
          </a:p>
        </p:txBody>
      </p:sp>
      <p:sp>
        <p:nvSpPr>
          <p:cNvPr name="TextBox 14" id="14"/>
          <p:cNvSpPr txBox="true"/>
          <p:nvPr/>
        </p:nvSpPr>
        <p:spPr>
          <a:xfrm rot="0">
            <a:off x="141987" y="7782750"/>
            <a:ext cx="10023286" cy="780127"/>
          </a:xfrm>
          <a:prstGeom prst="rect">
            <a:avLst/>
          </a:prstGeom>
        </p:spPr>
        <p:txBody>
          <a:bodyPr anchor="t" rtlCol="false" tIns="0" lIns="0" bIns="0" rIns="0">
            <a:spAutoFit/>
          </a:bodyPr>
          <a:lstStyle/>
          <a:p>
            <a:pPr algn="l">
              <a:lnSpc>
                <a:spcPts val="5048"/>
              </a:lnSpc>
            </a:pPr>
            <a:r>
              <a:rPr lang="en-US" sz="5258" spc="-431">
                <a:solidFill>
                  <a:srgbClr val="33A685"/>
                </a:solidFill>
                <a:latin typeface="Gotham 1"/>
                <a:ea typeface="Gotham 1"/>
                <a:cs typeface="Gotham 1"/>
                <a:sym typeface="Gotham 1"/>
              </a:rPr>
              <a:t>agenda is public</a:t>
            </a:r>
          </a:p>
        </p:txBody>
      </p:sp>
      <p:sp>
        <p:nvSpPr>
          <p:cNvPr name="TextBox 15" id="15"/>
          <p:cNvSpPr txBox="true"/>
          <p:nvPr/>
        </p:nvSpPr>
        <p:spPr>
          <a:xfrm rot="0">
            <a:off x="211610" y="8344107"/>
            <a:ext cx="6129074" cy="485187"/>
          </a:xfrm>
          <a:prstGeom prst="rect">
            <a:avLst/>
          </a:prstGeom>
        </p:spPr>
        <p:txBody>
          <a:bodyPr anchor="t" rtlCol="false" tIns="0" lIns="0" bIns="0" rIns="0">
            <a:spAutoFit/>
          </a:bodyPr>
          <a:lstStyle/>
          <a:p>
            <a:pPr algn="l">
              <a:lnSpc>
                <a:spcPts val="3904"/>
              </a:lnSpc>
            </a:pPr>
            <a:r>
              <a:rPr lang="en-US" sz="2788" spc="-228">
                <a:solidFill>
                  <a:srgbClr val="000000"/>
                </a:solidFill>
                <a:latin typeface="Public Sans"/>
                <a:ea typeface="Public Sans"/>
                <a:cs typeface="Public Sans"/>
                <a:sym typeface="Public Sans"/>
              </a:rPr>
              <a:t>one week before council</a:t>
            </a:r>
          </a:p>
        </p:txBody>
      </p:sp>
      <p:sp>
        <p:nvSpPr>
          <p:cNvPr name="TextBox 16" id="16"/>
          <p:cNvSpPr txBox="true"/>
          <p:nvPr/>
        </p:nvSpPr>
        <p:spPr>
          <a:xfrm rot="0">
            <a:off x="141987" y="8848344"/>
            <a:ext cx="10023286" cy="780127"/>
          </a:xfrm>
          <a:prstGeom prst="rect">
            <a:avLst/>
          </a:prstGeom>
        </p:spPr>
        <p:txBody>
          <a:bodyPr anchor="t" rtlCol="false" tIns="0" lIns="0" bIns="0" rIns="0">
            <a:spAutoFit/>
          </a:bodyPr>
          <a:lstStyle/>
          <a:p>
            <a:pPr algn="l">
              <a:lnSpc>
                <a:spcPts val="5048"/>
              </a:lnSpc>
            </a:pPr>
            <a:r>
              <a:rPr lang="en-US" sz="5258" spc="-431">
                <a:solidFill>
                  <a:srgbClr val="DC2253"/>
                </a:solidFill>
                <a:latin typeface="Gotham 1"/>
                <a:ea typeface="Gotham 1"/>
                <a:cs typeface="Gotham 1"/>
                <a:sym typeface="Gotham 1"/>
              </a:rPr>
              <a:t>soc</a:t>
            </a:r>
          </a:p>
        </p:txBody>
      </p:sp>
      <p:sp>
        <p:nvSpPr>
          <p:cNvPr name="TextBox 17" id="17"/>
          <p:cNvSpPr txBox="true"/>
          <p:nvPr/>
        </p:nvSpPr>
        <p:spPr>
          <a:xfrm rot="0">
            <a:off x="203419" y="9314445"/>
            <a:ext cx="6129074" cy="485187"/>
          </a:xfrm>
          <a:prstGeom prst="rect">
            <a:avLst/>
          </a:prstGeom>
        </p:spPr>
        <p:txBody>
          <a:bodyPr anchor="t" rtlCol="false" tIns="0" lIns="0" bIns="0" rIns="0">
            <a:spAutoFit/>
          </a:bodyPr>
          <a:lstStyle/>
          <a:p>
            <a:pPr algn="l">
              <a:lnSpc>
                <a:spcPts val="3904"/>
              </a:lnSpc>
            </a:pPr>
            <a:r>
              <a:rPr lang="en-US" sz="2788" spc="-228">
                <a:solidFill>
                  <a:srgbClr val="000000"/>
                </a:solidFill>
                <a:latin typeface="Public Sans"/>
                <a:ea typeface="Public Sans"/>
                <a:cs typeface="Public Sans"/>
                <a:sym typeface="Public Sans"/>
              </a:rPr>
              <a:t>one week after council</a:t>
            </a:r>
          </a:p>
        </p:txBody>
      </p:sp>
      <p:sp>
        <p:nvSpPr>
          <p:cNvPr name="TextBox 18" id="18"/>
          <p:cNvSpPr txBox="true"/>
          <p:nvPr/>
        </p:nvSpPr>
        <p:spPr>
          <a:xfrm rot="-737050">
            <a:off x="13435047" y="8167527"/>
            <a:ext cx="4228124" cy="1709093"/>
          </a:xfrm>
          <a:prstGeom prst="rect">
            <a:avLst/>
          </a:prstGeom>
        </p:spPr>
        <p:txBody>
          <a:bodyPr anchor="t" rtlCol="false" tIns="0" lIns="0" bIns="0" rIns="0">
            <a:spAutoFit/>
          </a:bodyPr>
          <a:lstStyle/>
          <a:p>
            <a:pPr algn="ctr">
              <a:lnSpc>
                <a:spcPts val="4329"/>
              </a:lnSpc>
            </a:pPr>
            <a:r>
              <a:rPr lang="en-US" sz="4510" spc="-369">
                <a:solidFill>
                  <a:srgbClr val="DC2253"/>
                </a:solidFill>
                <a:latin typeface="Poppins"/>
                <a:ea typeface="Poppins"/>
                <a:cs typeface="Poppins"/>
                <a:sym typeface="Poppins"/>
              </a:rPr>
              <a:t>some FTOs need to be at these as well</a:t>
            </a:r>
          </a:p>
        </p:txBody>
      </p:sp>
      <p:sp>
        <p:nvSpPr>
          <p:cNvPr name="TextBox 19" id="19"/>
          <p:cNvSpPr txBox="true"/>
          <p:nvPr/>
        </p:nvSpPr>
        <p:spPr>
          <a:xfrm rot="0">
            <a:off x="141987" y="3047268"/>
            <a:ext cx="9468601" cy="741966"/>
          </a:xfrm>
          <a:prstGeom prst="rect">
            <a:avLst/>
          </a:prstGeom>
        </p:spPr>
        <p:txBody>
          <a:bodyPr anchor="t" rtlCol="false" tIns="0" lIns="0" bIns="0" rIns="0">
            <a:spAutoFit/>
          </a:bodyPr>
          <a:lstStyle/>
          <a:p>
            <a:pPr algn="l">
              <a:lnSpc>
                <a:spcPts val="4769"/>
              </a:lnSpc>
            </a:pPr>
            <a:r>
              <a:rPr lang="en-US" sz="4967" spc="-407">
                <a:solidFill>
                  <a:srgbClr val="DC2253"/>
                </a:solidFill>
                <a:latin typeface="Gotham 1"/>
                <a:ea typeface="Gotham 1"/>
                <a:cs typeface="Gotham 1"/>
                <a:sym typeface="Gotham 1"/>
              </a:rPr>
              <a:t>DPC</a:t>
            </a:r>
          </a:p>
        </p:txBody>
      </p:sp>
      <p:sp>
        <p:nvSpPr>
          <p:cNvPr name="TextBox 20" id="20"/>
          <p:cNvSpPr txBox="true"/>
          <p:nvPr/>
        </p:nvSpPr>
        <p:spPr>
          <a:xfrm rot="0">
            <a:off x="215705" y="3552073"/>
            <a:ext cx="6264593" cy="485187"/>
          </a:xfrm>
          <a:prstGeom prst="rect">
            <a:avLst/>
          </a:prstGeom>
        </p:spPr>
        <p:txBody>
          <a:bodyPr anchor="t" rtlCol="false" tIns="0" lIns="0" bIns="0" rIns="0">
            <a:spAutoFit/>
          </a:bodyPr>
          <a:lstStyle/>
          <a:p>
            <a:pPr algn="l">
              <a:lnSpc>
                <a:spcPts val="3904"/>
              </a:lnSpc>
            </a:pPr>
            <a:r>
              <a:rPr lang="en-US" sz="2788" spc="-228">
                <a:solidFill>
                  <a:srgbClr val="000000"/>
                </a:solidFill>
                <a:latin typeface="Public Sans"/>
                <a:ea typeface="Public Sans"/>
                <a:cs typeface="Public Sans"/>
                <a:sym typeface="Public Sans"/>
              </a:rPr>
              <a:t>one week and three days before council</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301" r="-1828" b="-16301"/>
            </a:stretch>
          </a:blipFill>
        </p:spPr>
      </p:sp>
      <p:sp>
        <p:nvSpPr>
          <p:cNvPr name="Freeform 3" id="3"/>
          <p:cNvSpPr/>
          <p:nvPr/>
        </p:nvSpPr>
        <p:spPr>
          <a:xfrm flipH="false" flipV="false" rot="0">
            <a:off x="188027" y="9327769"/>
            <a:ext cx="3075100" cy="790740"/>
          </a:xfrm>
          <a:custGeom>
            <a:avLst/>
            <a:gdLst/>
            <a:ahLst/>
            <a:cxnLst/>
            <a:rect r="r" b="b" t="t" l="l"/>
            <a:pathLst>
              <a:path h="790740" w="3075100">
                <a:moveTo>
                  <a:pt x="0" y="0"/>
                </a:moveTo>
                <a:lnTo>
                  <a:pt x="3075099" y="0"/>
                </a:lnTo>
                <a:lnTo>
                  <a:pt x="3075099" y="790740"/>
                </a:lnTo>
                <a:lnTo>
                  <a:pt x="0" y="790740"/>
                </a:lnTo>
                <a:lnTo>
                  <a:pt x="0" y="0"/>
                </a:lnTo>
                <a:close/>
              </a:path>
            </a:pathLst>
          </a:custGeom>
          <a:blipFill>
            <a:blip r:embed="rId3"/>
            <a:stretch>
              <a:fillRect l="0" t="0" r="0" b="0"/>
            </a:stretch>
          </a:blipFill>
        </p:spPr>
      </p:sp>
      <p:sp>
        <p:nvSpPr>
          <p:cNvPr name="Freeform 4" id="4"/>
          <p:cNvSpPr/>
          <p:nvPr/>
        </p:nvSpPr>
        <p:spPr>
          <a:xfrm flipH="false" flipV="false" rot="0">
            <a:off x="1028700" y="875390"/>
            <a:ext cx="3840022" cy="3811222"/>
          </a:xfrm>
          <a:custGeom>
            <a:avLst/>
            <a:gdLst/>
            <a:ahLst/>
            <a:cxnLst/>
            <a:rect r="r" b="b" t="t" l="l"/>
            <a:pathLst>
              <a:path h="3811222" w="3840022">
                <a:moveTo>
                  <a:pt x="0" y="0"/>
                </a:moveTo>
                <a:lnTo>
                  <a:pt x="3840022" y="0"/>
                </a:lnTo>
                <a:lnTo>
                  <a:pt x="3840022" y="3811221"/>
                </a:lnTo>
                <a:lnTo>
                  <a:pt x="0" y="381122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3496804" y="6298008"/>
            <a:ext cx="3602125" cy="2960292"/>
          </a:xfrm>
          <a:custGeom>
            <a:avLst/>
            <a:gdLst/>
            <a:ahLst/>
            <a:cxnLst/>
            <a:rect r="r" b="b" t="t" l="l"/>
            <a:pathLst>
              <a:path h="2960292" w="3602125">
                <a:moveTo>
                  <a:pt x="0" y="0"/>
                </a:moveTo>
                <a:lnTo>
                  <a:pt x="3602125" y="0"/>
                </a:lnTo>
                <a:lnTo>
                  <a:pt x="3602125" y="2960292"/>
                </a:lnTo>
                <a:lnTo>
                  <a:pt x="0" y="296029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373043" y="4474456"/>
            <a:ext cx="15541913" cy="1366664"/>
          </a:xfrm>
          <a:prstGeom prst="rect">
            <a:avLst/>
          </a:prstGeom>
        </p:spPr>
        <p:txBody>
          <a:bodyPr anchor="t" rtlCol="false" tIns="0" lIns="0" bIns="0" rIns="0">
            <a:spAutoFit/>
          </a:bodyPr>
          <a:lstStyle/>
          <a:p>
            <a:pPr algn="ctr">
              <a:lnSpc>
                <a:spcPts val="8853"/>
              </a:lnSpc>
            </a:pPr>
            <a:r>
              <a:rPr lang="en-US" sz="9222" spc="-756">
                <a:solidFill>
                  <a:srgbClr val="33A685"/>
                </a:solidFill>
                <a:latin typeface="Gotham 1"/>
                <a:ea typeface="Gotham 1"/>
                <a:cs typeface="Gotham 1"/>
                <a:sym typeface="Gotham 1"/>
              </a:rPr>
              <a:t>Break!</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301" r="-1828" b="-16301"/>
            </a:stretch>
          </a:blipFill>
        </p:spPr>
      </p:sp>
      <p:sp>
        <p:nvSpPr>
          <p:cNvPr name="Freeform 3" id="3"/>
          <p:cNvSpPr/>
          <p:nvPr/>
        </p:nvSpPr>
        <p:spPr>
          <a:xfrm flipH="false" flipV="false" rot="0">
            <a:off x="188027" y="9327769"/>
            <a:ext cx="3075100" cy="790740"/>
          </a:xfrm>
          <a:custGeom>
            <a:avLst/>
            <a:gdLst/>
            <a:ahLst/>
            <a:cxnLst/>
            <a:rect r="r" b="b" t="t" l="l"/>
            <a:pathLst>
              <a:path h="790740" w="3075100">
                <a:moveTo>
                  <a:pt x="0" y="0"/>
                </a:moveTo>
                <a:lnTo>
                  <a:pt x="3075099" y="0"/>
                </a:lnTo>
                <a:lnTo>
                  <a:pt x="3075099" y="790740"/>
                </a:lnTo>
                <a:lnTo>
                  <a:pt x="0" y="790740"/>
                </a:lnTo>
                <a:lnTo>
                  <a:pt x="0" y="0"/>
                </a:lnTo>
                <a:close/>
              </a:path>
            </a:pathLst>
          </a:custGeom>
          <a:blipFill>
            <a:blip r:embed="rId3"/>
            <a:stretch>
              <a:fillRect l="0" t="0" r="0" b="0"/>
            </a:stretch>
          </a:blipFill>
        </p:spPr>
      </p:sp>
      <p:sp>
        <p:nvSpPr>
          <p:cNvPr name="Freeform 4" id="4"/>
          <p:cNvSpPr/>
          <p:nvPr/>
        </p:nvSpPr>
        <p:spPr>
          <a:xfrm flipH="false" flipV="false" rot="0">
            <a:off x="791743" y="461452"/>
            <a:ext cx="3614144" cy="3568967"/>
          </a:xfrm>
          <a:custGeom>
            <a:avLst/>
            <a:gdLst/>
            <a:ahLst/>
            <a:cxnLst/>
            <a:rect r="r" b="b" t="t" l="l"/>
            <a:pathLst>
              <a:path h="3568967" w="3614144">
                <a:moveTo>
                  <a:pt x="0" y="0"/>
                </a:moveTo>
                <a:lnTo>
                  <a:pt x="3614145" y="0"/>
                </a:lnTo>
                <a:lnTo>
                  <a:pt x="3614145" y="3568967"/>
                </a:lnTo>
                <a:lnTo>
                  <a:pt x="0" y="3568967"/>
                </a:lnTo>
                <a:lnTo>
                  <a:pt x="0" y="0"/>
                </a:lnTo>
                <a:close/>
              </a:path>
            </a:pathLst>
          </a:custGeom>
          <a:blipFill>
            <a:blip r:embed="rId4"/>
            <a:stretch>
              <a:fillRect l="0" t="0" r="0" b="0"/>
            </a:stretch>
          </a:blipFill>
        </p:spPr>
      </p:sp>
      <p:sp>
        <p:nvSpPr>
          <p:cNvPr name="Freeform 5" id="5"/>
          <p:cNvSpPr/>
          <p:nvPr/>
        </p:nvSpPr>
        <p:spPr>
          <a:xfrm flipH="false" flipV="false" rot="0">
            <a:off x="10591632" y="6245352"/>
            <a:ext cx="7315200" cy="4041648"/>
          </a:xfrm>
          <a:custGeom>
            <a:avLst/>
            <a:gdLst/>
            <a:ahLst/>
            <a:cxnLst/>
            <a:rect r="r" b="b" t="t" l="l"/>
            <a:pathLst>
              <a:path h="4041648" w="7315200">
                <a:moveTo>
                  <a:pt x="0" y="0"/>
                </a:moveTo>
                <a:lnTo>
                  <a:pt x="7315200" y="0"/>
                </a:lnTo>
                <a:lnTo>
                  <a:pt x="7315200" y="4041648"/>
                </a:lnTo>
                <a:lnTo>
                  <a:pt x="0" y="404164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6" id="6"/>
          <p:cNvSpPr txBox="true"/>
          <p:nvPr/>
        </p:nvSpPr>
        <p:spPr>
          <a:xfrm rot="0">
            <a:off x="1373043" y="4474456"/>
            <a:ext cx="15541913" cy="1366664"/>
          </a:xfrm>
          <a:prstGeom prst="rect">
            <a:avLst/>
          </a:prstGeom>
        </p:spPr>
        <p:txBody>
          <a:bodyPr anchor="t" rtlCol="false" tIns="0" lIns="0" bIns="0" rIns="0">
            <a:spAutoFit/>
          </a:bodyPr>
          <a:lstStyle/>
          <a:p>
            <a:pPr algn="ctr">
              <a:lnSpc>
                <a:spcPts val="8853"/>
              </a:lnSpc>
            </a:pPr>
            <a:r>
              <a:rPr lang="en-US" sz="9222" spc="-756">
                <a:solidFill>
                  <a:srgbClr val="33A685"/>
                </a:solidFill>
                <a:latin typeface="Gotham 1"/>
                <a:ea typeface="Gotham 1"/>
                <a:cs typeface="Gotham 1"/>
                <a:sym typeface="Gotham 1"/>
              </a:rPr>
              <a:t>Who’s who in the SU?</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301" r="-1828" b="-16301"/>
            </a:stretch>
          </a:blipFill>
        </p:spPr>
      </p:sp>
      <p:sp>
        <p:nvSpPr>
          <p:cNvPr name="Freeform 3" id="3"/>
          <p:cNvSpPr/>
          <p:nvPr/>
        </p:nvSpPr>
        <p:spPr>
          <a:xfrm flipH="false" flipV="false" rot="0">
            <a:off x="188027" y="9327769"/>
            <a:ext cx="3075100" cy="790740"/>
          </a:xfrm>
          <a:custGeom>
            <a:avLst/>
            <a:gdLst/>
            <a:ahLst/>
            <a:cxnLst/>
            <a:rect r="r" b="b" t="t" l="l"/>
            <a:pathLst>
              <a:path h="790740" w="3075100">
                <a:moveTo>
                  <a:pt x="0" y="0"/>
                </a:moveTo>
                <a:lnTo>
                  <a:pt x="3075099" y="0"/>
                </a:lnTo>
                <a:lnTo>
                  <a:pt x="3075099" y="790740"/>
                </a:lnTo>
                <a:lnTo>
                  <a:pt x="0" y="790740"/>
                </a:lnTo>
                <a:lnTo>
                  <a:pt x="0" y="0"/>
                </a:lnTo>
                <a:close/>
              </a:path>
            </a:pathLst>
          </a:custGeom>
          <a:blipFill>
            <a:blip r:embed="rId3"/>
            <a:stretch>
              <a:fillRect l="0" t="0" r="0" b="0"/>
            </a:stretch>
          </a:blipFill>
        </p:spPr>
      </p:sp>
      <p:sp>
        <p:nvSpPr>
          <p:cNvPr name="TextBox 4" id="4"/>
          <p:cNvSpPr txBox="true"/>
          <p:nvPr/>
        </p:nvSpPr>
        <p:spPr>
          <a:xfrm rot="0">
            <a:off x="8566845" y="1817920"/>
            <a:ext cx="1154311" cy="764515"/>
          </a:xfrm>
          <a:prstGeom prst="rect">
            <a:avLst/>
          </a:prstGeom>
        </p:spPr>
        <p:txBody>
          <a:bodyPr anchor="t" rtlCol="false" tIns="0" lIns="0" bIns="0" rIns="0">
            <a:spAutoFit/>
          </a:bodyPr>
          <a:lstStyle/>
          <a:p>
            <a:pPr algn="ctr">
              <a:lnSpc>
                <a:spcPts val="5636"/>
              </a:lnSpc>
            </a:pPr>
            <a:r>
              <a:rPr lang="en-US" sz="4025">
                <a:solidFill>
                  <a:srgbClr val="000000"/>
                </a:solidFill>
                <a:latin typeface="Gotham 2"/>
                <a:ea typeface="Gotham 2"/>
                <a:cs typeface="Gotham 2"/>
                <a:sym typeface="Gotham 2"/>
              </a:rPr>
              <a:t>CEO</a:t>
            </a:r>
          </a:p>
        </p:txBody>
      </p:sp>
      <p:sp>
        <p:nvSpPr>
          <p:cNvPr name="Freeform 5" id="5"/>
          <p:cNvSpPr/>
          <p:nvPr/>
        </p:nvSpPr>
        <p:spPr>
          <a:xfrm flipH="false" flipV="false" rot="0">
            <a:off x="4703434" y="1767632"/>
            <a:ext cx="7501339" cy="8105572"/>
          </a:xfrm>
          <a:custGeom>
            <a:avLst/>
            <a:gdLst/>
            <a:ahLst/>
            <a:cxnLst/>
            <a:rect r="r" b="b" t="t" l="l"/>
            <a:pathLst>
              <a:path h="8105572" w="7501339">
                <a:moveTo>
                  <a:pt x="0" y="0"/>
                </a:moveTo>
                <a:lnTo>
                  <a:pt x="7501339" y="0"/>
                </a:lnTo>
                <a:lnTo>
                  <a:pt x="7501339" y="8105572"/>
                </a:lnTo>
                <a:lnTo>
                  <a:pt x="0" y="810557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10076886" y="2104224"/>
            <a:ext cx="1470517" cy="529386"/>
          </a:xfrm>
          <a:custGeom>
            <a:avLst/>
            <a:gdLst/>
            <a:ahLst/>
            <a:cxnLst/>
            <a:rect r="r" b="b" t="t" l="l"/>
            <a:pathLst>
              <a:path h="529386" w="1470517">
                <a:moveTo>
                  <a:pt x="0" y="0"/>
                </a:moveTo>
                <a:lnTo>
                  <a:pt x="1470517" y="0"/>
                </a:lnTo>
                <a:lnTo>
                  <a:pt x="1470517" y="529386"/>
                </a:lnTo>
                <a:lnTo>
                  <a:pt x="0" y="52938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7" id="7"/>
          <p:cNvSpPr txBox="true"/>
          <p:nvPr/>
        </p:nvSpPr>
        <p:spPr>
          <a:xfrm rot="0">
            <a:off x="503194" y="518510"/>
            <a:ext cx="5519864" cy="848930"/>
          </a:xfrm>
          <a:prstGeom prst="rect">
            <a:avLst/>
          </a:prstGeom>
        </p:spPr>
        <p:txBody>
          <a:bodyPr anchor="t" rtlCol="false" tIns="0" lIns="0" bIns="0" rIns="0">
            <a:spAutoFit/>
          </a:bodyPr>
          <a:lstStyle/>
          <a:p>
            <a:pPr algn="ctr">
              <a:lnSpc>
                <a:spcPts val="6323"/>
              </a:lnSpc>
            </a:pPr>
            <a:r>
              <a:rPr lang="en-US" sz="4517">
                <a:solidFill>
                  <a:srgbClr val="000000"/>
                </a:solidFill>
                <a:latin typeface="Gotham 3"/>
                <a:ea typeface="Gotham 3"/>
                <a:cs typeface="Gotham 3"/>
                <a:sym typeface="Gotham 3"/>
              </a:rPr>
              <a:t>staff hierarchy</a:t>
            </a:r>
          </a:p>
        </p:txBody>
      </p:sp>
      <p:sp>
        <p:nvSpPr>
          <p:cNvPr name="TextBox 8" id="8"/>
          <p:cNvSpPr txBox="true"/>
          <p:nvPr/>
        </p:nvSpPr>
        <p:spPr>
          <a:xfrm rot="0">
            <a:off x="6416782" y="3343212"/>
            <a:ext cx="4074644" cy="647541"/>
          </a:xfrm>
          <a:prstGeom prst="rect">
            <a:avLst/>
          </a:prstGeom>
        </p:spPr>
        <p:txBody>
          <a:bodyPr anchor="t" rtlCol="false" tIns="0" lIns="0" bIns="0" rIns="0">
            <a:spAutoFit/>
          </a:bodyPr>
          <a:lstStyle/>
          <a:p>
            <a:pPr algn="ctr">
              <a:lnSpc>
                <a:spcPts val="4733"/>
              </a:lnSpc>
            </a:pPr>
            <a:r>
              <a:rPr lang="en-US" sz="3381">
                <a:solidFill>
                  <a:srgbClr val="000000"/>
                </a:solidFill>
                <a:latin typeface="Gotham 2"/>
                <a:ea typeface="Gotham 2"/>
                <a:cs typeface="Gotham 2"/>
                <a:sym typeface="Gotham 2"/>
              </a:rPr>
              <a:t>Assistant Directors</a:t>
            </a:r>
          </a:p>
        </p:txBody>
      </p:sp>
      <p:sp>
        <p:nvSpPr>
          <p:cNvPr name="TextBox 9" id="9"/>
          <p:cNvSpPr txBox="true"/>
          <p:nvPr/>
        </p:nvSpPr>
        <p:spPr>
          <a:xfrm rot="0">
            <a:off x="6157909" y="4753055"/>
            <a:ext cx="4592389" cy="647541"/>
          </a:xfrm>
          <a:prstGeom prst="rect">
            <a:avLst/>
          </a:prstGeom>
        </p:spPr>
        <p:txBody>
          <a:bodyPr anchor="t" rtlCol="false" tIns="0" lIns="0" bIns="0" rIns="0">
            <a:spAutoFit/>
          </a:bodyPr>
          <a:lstStyle/>
          <a:p>
            <a:pPr algn="ctr">
              <a:lnSpc>
                <a:spcPts val="4733"/>
              </a:lnSpc>
            </a:pPr>
            <a:r>
              <a:rPr lang="en-US" sz="3381">
                <a:solidFill>
                  <a:srgbClr val="000000"/>
                </a:solidFill>
                <a:latin typeface="Gotham 2"/>
                <a:ea typeface="Gotham 2"/>
                <a:cs typeface="Gotham 2"/>
                <a:sym typeface="Gotham 2"/>
              </a:rPr>
              <a:t>Heads of Department</a:t>
            </a:r>
          </a:p>
        </p:txBody>
      </p:sp>
      <p:sp>
        <p:nvSpPr>
          <p:cNvPr name="TextBox 10" id="10"/>
          <p:cNvSpPr txBox="true"/>
          <p:nvPr/>
        </p:nvSpPr>
        <p:spPr>
          <a:xfrm rot="0">
            <a:off x="7423320" y="6469219"/>
            <a:ext cx="2061567" cy="647541"/>
          </a:xfrm>
          <a:prstGeom prst="rect">
            <a:avLst/>
          </a:prstGeom>
        </p:spPr>
        <p:txBody>
          <a:bodyPr anchor="t" rtlCol="false" tIns="0" lIns="0" bIns="0" rIns="0">
            <a:spAutoFit/>
          </a:bodyPr>
          <a:lstStyle/>
          <a:p>
            <a:pPr algn="ctr">
              <a:lnSpc>
                <a:spcPts val="4733"/>
              </a:lnSpc>
            </a:pPr>
            <a:r>
              <a:rPr lang="en-US" sz="3381">
                <a:solidFill>
                  <a:srgbClr val="000000"/>
                </a:solidFill>
                <a:latin typeface="Gotham 2"/>
                <a:ea typeface="Gotham 2"/>
                <a:cs typeface="Gotham 2"/>
                <a:sym typeface="Gotham 2"/>
              </a:rPr>
              <a:t>Managers</a:t>
            </a:r>
          </a:p>
        </p:txBody>
      </p:sp>
      <p:sp>
        <p:nvSpPr>
          <p:cNvPr name="TextBox 11" id="11"/>
          <p:cNvSpPr txBox="true"/>
          <p:nvPr/>
        </p:nvSpPr>
        <p:spPr>
          <a:xfrm rot="0">
            <a:off x="7169125" y="8610759"/>
            <a:ext cx="2795439" cy="647541"/>
          </a:xfrm>
          <a:prstGeom prst="rect">
            <a:avLst/>
          </a:prstGeom>
        </p:spPr>
        <p:txBody>
          <a:bodyPr anchor="t" rtlCol="false" tIns="0" lIns="0" bIns="0" rIns="0">
            <a:spAutoFit/>
          </a:bodyPr>
          <a:lstStyle/>
          <a:p>
            <a:pPr algn="ctr">
              <a:lnSpc>
                <a:spcPts val="4733"/>
              </a:lnSpc>
            </a:pPr>
            <a:r>
              <a:rPr lang="en-US" sz="3381">
                <a:solidFill>
                  <a:srgbClr val="000000"/>
                </a:solidFill>
                <a:latin typeface="Gotham 2"/>
                <a:ea typeface="Gotham 2"/>
                <a:cs typeface="Gotham 2"/>
                <a:sym typeface="Gotham 2"/>
              </a:rPr>
              <a:t>Coordinators</a:t>
            </a:r>
          </a:p>
        </p:txBody>
      </p:sp>
      <p:sp>
        <p:nvSpPr>
          <p:cNvPr name="TextBox 12" id="12"/>
          <p:cNvSpPr txBox="true"/>
          <p:nvPr/>
        </p:nvSpPr>
        <p:spPr>
          <a:xfrm rot="0">
            <a:off x="692993" y="2186004"/>
            <a:ext cx="5140266" cy="2447766"/>
          </a:xfrm>
          <a:prstGeom prst="rect">
            <a:avLst/>
          </a:prstGeom>
        </p:spPr>
        <p:txBody>
          <a:bodyPr anchor="t" rtlCol="false" tIns="0" lIns="0" bIns="0" rIns="0">
            <a:spAutoFit/>
          </a:bodyPr>
          <a:lstStyle/>
          <a:p>
            <a:pPr algn="ctr">
              <a:lnSpc>
                <a:spcPts val="4733"/>
              </a:lnSpc>
            </a:pPr>
            <a:r>
              <a:rPr lang="en-US" sz="3381">
                <a:solidFill>
                  <a:srgbClr val="000000"/>
                </a:solidFill>
                <a:latin typeface="Gotham 2"/>
                <a:ea typeface="Gotham 2"/>
                <a:cs typeface="Gotham 2"/>
                <a:sym typeface="Gotham 2"/>
              </a:rPr>
              <a:t>can anyone guess at some examples of who is in these roles at uea(su)?</a:t>
            </a:r>
          </a:p>
        </p:txBody>
      </p:sp>
      <p:sp>
        <p:nvSpPr>
          <p:cNvPr name="TextBox 13" id="13"/>
          <p:cNvSpPr txBox="true"/>
          <p:nvPr/>
        </p:nvSpPr>
        <p:spPr>
          <a:xfrm rot="0">
            <a:off x="6539430" y="1934894"/>
            <a:ext cx="3829348" cy="647541"/>
          </a:xfrm>
          <a:prstGeom prst="rect">
            <a:avLst/>
          </a:prstGeom>
        </p:spPr>
        <p:txBody>
          <a:bodyPr anchor="t" rtlCol="false" tIns="0" lIns="0" bIns="0" rIns="0">
            <a:spAutoFit/>
          </a:bodyPr>
          <a:lstStyle/>
          <a:p>
            <a:pPr algn="ctr">
              <a:lnSpc>
                <a:spcPts val="4733"/>
              </a:lnSpc>
            </a:pPr>
            <a:r>
              <a:rPr lang="en-US" sz="3381">
                <a:solidFill>
                  <a:srgbClr val="000000"/>
                </a:solidFill>
                <a:latin typeface="Gotham 2"/>
                <a:ea typeface="Gotham 2"/>
                <a:cs typeface="Gotham 2"/>
                <a:sym typeface="Gotham 2"/>
              </a:rPr>
              <a:t>CEO</a:t>
            </a:r>
          </a:p>
        </p:txBody>
      </p:sp>
      <p:sp>
        <p:nvSpPr>
          <p:cNvPr name="TextBox 14" id="14"/>
          <p:cNvSpPr txBox="true"/>
          <p:nvPr/>
        </p:nvSpPr>
        <p:spPr>
          <a:xfrm rot="0">
            <a:off x="11759796" y="1678434"/>
            <a:ext cx="5876155" cy="1247616"/>
          </a:xfrm>
          <a:prstGeom prst="rect">
            <a:avLst/>
          </a:prstGeom>
        </p:spPr>
        <p:txBody>
          <a:bodyPr anchor="t" rtlCol="false" tIns="0" lIns="0" bIns="0" rIns="0">
            <a:spAutoFit/>
          </a:bodyPr>
          <a:lstStyle/>
          <a:p>
            <a:pPr algn="l">
              <a:lnSpc>
                <a:spcPts val="4733"/>
              </a:lnSpc>
            </a:pPr>
            <a:r>
              <a:rPr lang="en-US" sz="3381">
                <a:solidFill>
                  <a:srgbClr val="000000"/>
                </a:solidFill>
                <a:latin typeface="Gotham 2"/>
                <a:ea typeface="Gotham 2"/>
                <a:cs typeface="Gotham 2"/>
                <a:sym typeface="Gotham 2"/>
              </a:rPr>
              <a:t>university/HE/governance/decisions</a:t>
            </a:r>
          </a:p>
        </p:txBody>
      </p:sp>
      <p:sp>
        <p:nvSpPr>
          <p:cNvPr name="Freeform 15" id="15"/>
          <p:cNvSpPr/>
          <p:nvPr/>
        </p:nvSpPr>
        <p:spPr>
          <a:xfrm flipH="false" flipV="false" rot="0">
            <a:off x="10812144" y="3461367"/>
            <a:ext cx="1470517" cy="529386"/>
          </a:xfrm>
          <a:custGeom>
            <a:avLst/>
            <a:gdLst/>
            <a:ahLst/>
            <a:cxnLst/>
            <a:rect r="r" b="b" t="t" l="l"/>
            <a:pathLst>
              <a:path h="529386" w="1470517">
                <a:moveTo>
                  <a:pt x="0" y="0"/>
                </a:moveTo>
                <a:lnTo>
                  <a:pt x="1470517" y="0"/>
                </a:lnTo>
                <a:lnTo>
                  <a:pt x="1470517" y="529386"/>
                </a:lnTo>
                <a:lnTo>
                  <a:pt x="0" y="52938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6" id="16"/>
          <p:cNvSpPr txBox="true"/>
          <p:nvPr/>
        </p:nvSpPr>
        <p:spPr>
          <a:xfrm rot="0">
            <a:off x="12606511" y="3343212"/>
            <a:ext cx="5876155" cy="647541"/>
          </a:xfrm>
          <a:prstGeom prst="rect">
            <a:avLst/>
          </a:prstGeom>
        </p:spPr>
        <p:txBody>
          <a:bodyPr anchor="t" rtlCol="false" tIns="0" lIns="0" bIns="0" rIns="0">
            <a:spAutoFit/>
          </a:bodyPr>
          <a:lstStyle/>
          <a:p>
            <a:pPr algn="l">
              <a:lnSpc>
                <a:spcPts val="4733"/>
              </a:lnSpc>
            </a:pPr>
            <a:r>
              <a:rPr lang="en-US" sz="3381">
                <a:solidFill>
                  <a:srgbClr val="000000"/>
                </a:solidFill>
                <a:latin typeface="Gotham 2"/>
                <a:ea typeface="Gotham 2"/>
                <a:cs typeface="Gotham 2"/>
                <a:sym typeface="Gotham 2"/>
              </a:rPr>
              <a:t>strategic decisions</a:t>
            </a:r>
          </a:p>
        </p:txBody>
      </p:sp>
      <p:sp>
        <p:nvSpPr>
          <p:cNvPr name="Freeform 17" id="17"/>
          <p:cNvSpPr/>
          <p:nvPr/>
        </p:nvSpPr>
        <p:spPr>
          <a:xfrm flipH="false" flipV="false" rot="0">
            <a:off x="11469515" y="4871209"/>
            <a:ext cx="1470517" cy="529386"/>
          </a:xfrm>
          <a:custGeom>
            <a:avLst/>
            <a:gdLst/>
            <a:ahLst/>
            <a:cxnLst/>
            <a:rect r="r" b="b" t="t" l="l"/>
            <a:pathLst>
              <a:path h="529386" w="1470517">
                <a:moveTo>
                  <a:pt x="0" y="0"/>
                </a:moveTo>
                <a:lnTo>
                  <a:pt x="1470517" y="0"/>
                </a:lnTo>
                <a:lnTo>
                  <a:pt x="1470517" y="529386"/>
                </a:lnTo>
                <a:lnTo>
                  <a:pt x="0" y="52938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8" id="18"/>
          <p:cNvSpPr txBox="true"/>
          <p:nvPr/>
        </p:nvSpPr>
        <p:spPr>
          <a:xfrm rot="0">
            <a:off x="13009755" y="4500420"/>
            <a:ext cx="5278245" cy="1247616"/>
          </a:xfrm>
          <a:prstGeom prst="rect">
            <a:avLst/>
          </a:prstGeom>
        </p:spPr>
        <p:txBody>
          <a:bodyPr anchor="t" rtlCol="false" tIns="0" lIns="0" bIns="0" rIns="0">
            <a:spAutoFit/>
          </a:bodyPr>
          <a:lstStyle/>
          <a:p>
            <a:pPr algn="l">
              <a:lnSpc>
                <a:spcPts val="4733"/>
              </a:lnSpc>
            </a:pPr>
            <a:r>
              <a:rPr lang="en-US" sz="3381">
                <a:solidFill>
                  <a:srgbClr val="000000"/>
                </a:solidFill>
                <a:latin typeface="Gotham 2"/>
                <a:ea typeface="Gotham 2"/>
                <a:cs typeface="Gotham 2"/>
                <a:sym typeface="Gotham 2"/>
              </a:rPr>
              <a:t>operational decisions and support</a:t>
            </a:r>
          </a:p>
        </p:txBody>
      </p:sp>
      <p:sp>
        <p:nvSpPr>
          <p:cNvPr name="Freeform 19" id="19"/>
          <p:cNvSpPr/>
          <p:nvPr/>
        </p:nvSpPr>
        <p:spPr>
          <a:xfrm flipH="false" flipV="false" rot="0">
            <a:off x="11990139" y="6587374"/>
            <a:ext cx="1470517" cy="529386"/>
          </a:xfrm>
          <a:custGeom>
            <a:avLst/>
            <a:gdLst/>
            <a:ahLst/>
            <a:cxnLst/>
            <a:rect r="r" b="b" t="t" l="l"/>
            <a:pathLst>
              <a:path h="529386" w="1470517">
                <a:moveTo>
                  <a:pt x="0" y="0"/>
                </a:moveTo>
                <a:lnTo>
                  <a:pt x="1470517" y="0"/>
                </a:lnTo>
                <a:lnTo>
                  <a:pt x="1470517" y="529386"/>
                </a:lnTo>
                <a:lnTo>
                  <a:pt x="0" y="529386"/>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20" id="20"/>
          <p:cNvSpPr txBox="true"/>
          <p:nvPr/>
        </p:nvSpPr>
        <p:spPr>
          <a:xfrm rot="0">
            <a:off x="13567973" y="6169182"/>
            <a:ext cx="5278245" cy="1247616"/>
          </a:xfrm>
          <a:prstGeom prst="rect">
            <a:avLst/>
          </a:prstGeom>
        </p:spPr>
        <p:txBody>
          <a:bodyPr anchor="t" rtlCol="false" tIns="0" lIns="0" bIns="0" rIns="0">
            <a:spAutoFit/>
          </a:bodyPr>
          <a:lstStyle/>
          <a:p>
            <a:pPr algn="l">
              <a:lnSpc>
                <a:spcPts val="4733"/>
              </a:lnSpc>
            </a:pPr>
            <a:r>
              <a:rPr lang="en-US" sz="3381">
                <a:solidFill>
                  <a:srgbClr val="000000"/>
                </a:solidFill>
                <a:latin typeface="Gotham 2"/>
                <a:ea typeface="Gotham 2"/>
                <a:cs typeface="Gotham 2"/>
                <a:sym typeface="Gotham 2"/>
              </a:rPr>
              <a:t>operational delivery, advice and research</a:t>
            </a:r>
          </a:p>
        </p:txBody>
      </p:sp>
      <p:sp>
        <p:nvSpPr>
          <p:cNvPr name="Freeform 21" id="21"/>
          <p:cNvSpPr/>
          <p:nvPr/>
        </p:nvSpPr>
        <p:spPr>
          <a:xfrm flipH="false" flipV="false" rot="0">
            <a:off x="12204773" y="8728914"/>
            <a:ext cx="1470517" cy="529386"/>
          </a:xfrm>
          <a:custGeom>
            <a:avLst/>
            <a:gdLst/>
            <a:ahLst/>
            <a:cxnLst/>
            <a:rect r="r" b="b" t="t" l="l"/>
            <a:pathLst>
              <a:path h="529386" w="1470517">
                <a:moveTo>
                  <a:pt x="0" y="0"/>
                </a:moveTo>
                <a:lnTo>
                  <a:pt x="1470517" y="0"/>
                </a:lnTo>
                <a:lnTo>
                  <a:pt x="1470517" y="529386"/>
                </a:lnTo>
                <a:lnTo>
                  <a:pt x="0" y="529386"/>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22" id="22"/>
          <p:cNvSpPr txBox="true"/>
          <p:nvPr/>
        </p:nvSpPr>
        <p:spPr>
          <a:xfrm rot="0">
            <a:off x="13720724" y="8310722"/>
            <a:ext cx="4391562" cy="1247616"/>
          </a:xfrm>
          <a:prstGeom prst="rect">
            <a:avLst/>
          </a:prstGeom>
        </p:spPr>
        <p:txBody>
          <a:bodyPr anchor="t" rtlCol="false" tIns="0" lIns="0" bIns="0" rIns="0">
            <a:spAutoFit/>
          </a:bodyPr>
          <a:lstStyle/>
          <a:p>
            <a:pPr algn="l">
              <a:lnSpc>
                <a:spcPts val="4733"/>
              </a:lnSpc>
            </a:pPr>
            <a:r>
              <a:rPr lang="en-US" sz="3381">
                <a:solidFill>
                  <a:srgbClr val="000000"/>
                </a:solidFill>
                <a:latin typeface="Gotham 2"/>
                <a:ea typeface="Gotham 2"/>
                <a:cs typeface="Gotham 2"/>
                <a:sym typeface="Gotham 2"/>
              </a:rPr>
              <a:t>administration and delivery of events</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301" r="-1828" b="-16301"/>
            </a:stretch>
          </a:blipFill>
        </p:spPr>
      </p:sp>
      <p:grpSp>
        <p:nvGrpSpPr>
          <p:cNvPr name="Group 3" id="3"/>
          <p:cNvGrpSpPr/>
          <p:nvPr/>
        </p:nvGrpSpPr>
        <p:grpSpPr>
          <a:xfrm rot="0">
            <a:off x="7247534" y="-858580"/>
            <a:ext cx="314174" cy="12004159"/>
            <a:chOff x="0" y="0"/>
            <a:chExt cx="87993" cy="3362084"/>
          </a:xfrm>
        </p:grpSpPr>
        <p:sp>
          <p:nvSpPr>
            <p:cNvPr name="Freeform 4" id="4"/>
            <p:cNvSpPr/>
            <p:nvPr/>
          </p:nvSpPr>
          <p:spPr>
            <a:xfrm flipH="false" flipV="false" rot="0">
              <a:off x="0" y="0"/>
              <a:ext cx="87993" cy="3362084"/>
            </a:xfrm>
            <a:custGeom>
              <a:avLst/>
              <a:gdLst/>
              <a:ahLst/>
              <a:cxnLst/>
              <a:rect r="r" b="b" t="t" l="l"/>
              <a:pathLst>
                <a:path h="3362084" w="87993">
                  <a:moveTo>
                    <a:pt x="43996" y="0"/>
                  </a:moveTo>
                  <a:lnTo>
                    <a:pt x="43996" y="0"/>
                  </a:lnTo>
                  <a:cubicBezTo>
                    <a:pt x="68295" y="0"/>
                    <a:pt x="87993" y="19698"/>
                    <a:pt x="87993" y="43996"/>
                  </a:cubicBezTo>
                  <a:lnTo>
                    <a:pt x="87993" y="3318088"/>
                  </a:lnTo>
                  <a:cubicBezTo>
                    <a:pt x="87993" y="3342386"/>
                    <a:pt x="68295" y="3362084"/>
                    <a:pt x="43996" y="3362084"/>
                  </a:cubicBezTo>
                  <a:lnTo>
                    <a:pt x="43996" y="3362084"/>
                  </a:lnTo>
                  <a:cubicBezTo>
                    <a:pt x="19698" y="3362084"/>
                    <a:pt x="0" y="3342386"/>
                    <a:pt x="0" y="3318088"/>
                  </a:cubicBezTo>
                  <a:lnTo>
                    <a:pt x="0" y="43996"/>
                  </a:lnTo>
                  <a:cubicBezTo>
                    <a:pt x="0" y="19698"/>
                    <a:pt x="19698" y="0"/>
                    <a:pt x="43996" y="0"/>
                  </a:cubicBezTo>
                  <a:close/>
                </a:path>
              </a:pathLst>
            </a:custGeom>
            <a:solidFill>
              <a:srgbClr val="5DB98F"/>
            </a:solidFill>
          </p:spPr>
        </p:sp>
        <p:sp>
          <p:nvSpPr>
            <p:cNvPr name="TextBox 5" id="5"/>
            <p:cNvSpPr txBox="true"/>
            <p:nvPr/>
          </p:nvSpPr>
          <p:spPr>
            <a:xfrm>
              <a:off x="0" y="85725"/>
              <a:ext cx="87993" cy="3276359"/>
            </a:xfrm>
            <a:prstGeom prst="rect">
              <a:avLst/>
            </a:prstGeom>
          </p:spPr>
          <p:txBody>
            <a:bodyPr anchor="ctr" rtlCol="false" tIns="50800" lIns="50800" bIns="50800" rIns="50800"/>
            <a:lstStyle/>
            <a:p>
              <a:pPr algn="ctr">
                <a:lnSpc>
                  <a:spcPts val="1925"/>
                </a:lnSpc>
              </a:pPr>
            </a:p>
          </p:txBody>
        </p:sp>
      </p:grpSp>
      <p:sp>
        <p:nvSpPr>
          <p:cNvPr name="Freeform 6" id="6"/>
          <p:cNvSpPr/>
          <p:nvPr/>
        </p:nvSpPr>
        <p:spPr>
          <a:xfrm flipH="false" flipV="false" rot="0">
            <a:off x="-467716" y="0"/>
            <a:ext cx="7715250" cy="10287000"/>
          </a:xfrm>
          <a:custGeom>
            <a:avLst/>
            <a:gdLst/>
            <a:ahLst/>
            <a:cxnLst/>
            <a:rect r="r" b="b" t="t" l="l"/>
            <a:pathLst>
              <a:path h="10287000" w="7715250">
                <a:moveTo>
                  <a:pt x="0" y="0"/>
                </a:moveTo>
                <a:lnTo>
                  <a:pt x="7715250" y="0"/>
                </a:lnTo>
                <a:lnTo>
                  <a:pt x="7715250" y="10287000"/>
                </a:lnTo>
                <a:lnTo>
                  <a:pt x="0" y="10287000"/>
                </a:lnTo>
                <a:lnTo>
                  <a:pt x="0" y="0"/>
                </a:lnTo>
                <a:close/>
              </a:path>
            </a:pathLst>
          </a:custGeom>
          <a:blipFill>
            <a:blip r:embed="rId3"/>
            <a:stretch>
              <a:fillRect l="0" t="0" r="0" b="0"/>
            </a:stretch>
          </a:blipFill>
        </p:spPr>
      </p:sp>
      <p:sp>
        <p:nvSpPr>
          <p:cNvPr name="TextBox 7" id="7"/>
          <p:cNvSpPr txBox="true"/>
          <p:nvPr/>
        </p:nvSpPr>
        <p:spPr>
          <a:xfrm rot="0">
            <a:off x="10427453" y="788950"/>
            <a:ext cx="5403424" cy="3452634"/>
          </a:xfrm>
          <a:prstGeom prst="rect">
            <a:avLst/>
          </a:prstGeom>
        </p:spPr>
        <p:txBody>
          <a:bodyPr anchor="t" rtlCol="false" tIns="0" lIns="0" bIns="0" rIns="0">
            <a:spAutoFit/>
          </a:bodyPr>
          <a:lstStyle/>
          <a:p>
            <a:pPr algn="ctr">
              <a:lnSpc>
                <a:spcPts val="8478"/>
              </a:lnSpc>
            </a:pPr>
            <a:r>
              <a:rPr lang="en-US" sz="8831" spc="-724">
                <a:solidFill>
                  <a:srgbClr val="5DB98F"/>
                </a:solidFill>
                <a:latin typeface="Gotham 1"/>
                <a:ea typeface="Gotham 1"/>
                <a:cs typeface="Gotham 1"/>
                <a:sym typeface="Gotham 1"/>
              </a:rPr>
              <a:t>staff member match up</a:t>
            </a:r>
          </a:p>
        </p:txBody>
      </p:sp>
      <p:sp>
        <p:nvSpPr>
          <p:cNvPr name="TextBox 8" id="8"/>
          <p:cNvSpPr txBox="true"/>
          <p:nvPr/>
        </p:nvSpPr>
        <p:spPr>
          <a:xfrm rot="0">
            <a:off x="7785298" y="4790173"/>
            <a:ext cx="10687734" cy="3377566"/>
          </a:xfrm>
          <a:prstGeom prst="rect">
            <a:avLst/>
          </a:prstGeom>
        </p:spPr>
        <p:txBody>
          <a:bodyPr anchor="t" rtlCol="false" tIns="0" lIns="0" bIns="0" rIns="0">
            <a:spAutoFit/>
          </a:bodyPr>
          <a:lstStyle/>
          <a:p>
            <a:pPr algn="l">
              <a:lnSpc>
                <a:spcPts val="5280"/>
              </a:lnSpc>
            </a:pPr>
            <a:r>
              <a:rPr lang="en-US" sz="5500" spc="-451">
                <a:solidFill>
                  <a:srgbClr val="5DB98F"/>
                </a:solidFill>
                <a:latin typeface="Public Sans"/>
                <a:ea typeface="Public Sans"/>
                <a:cs typeface="Public Sans"/>
                <a:sym typeface="Public Sans"/>
              </a:rPr>
              <a:t>Around the room are faces from each department. We are going to give you some scenarios where you might need support from a department. Go stand by the people that can help you!</a:t>
            </a:r>
          </a:p>
        </p:txBody>
      </p:sp>
      <p:sp>
        <p:nvSpPr>
          <p:cNvPr name="Freeform 9" id="9"/>
          <p:cNvSpPr/>
          <p:nvPr/>
        </p:nvSpPr>
        <p:spPr>
          <a:xfrm flipH="false" flipV="false" rot="0">
            <a:off x="14655301" y="9352877"/>
            <a:ext cx="3632699" cy="934123"/>
          </a:xfrm>
          <a:custGeom>
            <a:avLst/>
            <a:gdLst/>
            <a:ahLst/>
            <a:cxnLst/>
            <a:rect r="r" b="b" t="t" l="l"/>
            <a:pathLst>
              <a:path h="934123" w="3632699">
                <a:moveTo>
                  <a:pt x="0" y="0"/>
                </a:moveTo>
                <a:lnTo>
                  <a:pt x="3632699" y="0"/>
                </a:lnTo>
                <a:lnTo>
                  <a:pt x="3632699" y="934123"/>
                </a:lnTo>
                <a:lnTo>
                  <a:pt x="0" y="934123"/>
                </a:lnTo>
                <a:lnTo>
                  <a:pt x="0" y="0"/>
                </a:lnTo>
                <a:close/>
              </a:path>
            </a:pathLst>
          </a:custGeom>
          <a:blipFill>
            <a:blip r:embed="rId4"/>
            <a:stretch>
              <a:fillRect l="0" t="0" r="0" b="0"/>
            </a:stretch>
          </a:blipFill>
        </p:spPr>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5DB98F"/>
        </a:solidFill>
      </p:bgPr>
    </p:bg>
    <p:spTree>
      <p:nvGrpSpPr>
        <p:cNvPr id="1" name=""/>
        <p:cNvGrpSpPr/>
        <p:nvPr/>
      </p:nvGrpSpPr>
      <p:grpSpPr>
        <a:xfrm>
          <a:off x="0" y="0"/>
          <a:ext cx="0" cy="0"/>
          <a:chOff x="0" y="0"/>
          <a:chExt cx="0" cy="0"/>
        </a:xfrm>
      </p:grpSpPr>
      <p:grpSp>
        <p:nvGrpSpPr>
          <p:cNvPr name="Group 2" id="2"/>
          <p:cNvGrpSpPr/>
          <p:nvPr/>
        </p:nvGrpSpPr>
        <p:grpSpPr>
          <a:xfrm rot="0">
            <a:off x="164232" y="312214"/>
            <a:ext cx="17751275" cy="9626308"/>
            <a:chOff x="0" y="0"/>
            <a:chExt cx="4675233" cy="2535324"/>
          </a:xfrm>
        </p:grpSpPr>
        <p:sp>
          <p:nvSpPr>
            <p:cNvPr name="Freeform 3" id="3"/>
            <p:cNvSpPr/>
            <p:nvPr/>
          </p:nvSpPr>
          <p:spPr>
            <a:xfrm flipH="false" flipV="false" rot="0">
              <a:off x="0" y="0"/>
              <a:ext cx="4675233" cy="2535324"/>
            </a:xfrm>
            <a:custGeom>
              <a:avLst/>
              <a:gdLst/>
              <a:ahLst/>
              <a:cxnLst/>
              <a:rect r="r" b="b" t="t" l="l"/>
              <a:pathLst>
                <a:path h="2535324" w="4675233">
                  <a:moveTo>
                    <a:pt x="0" y="0"/>
                  </a:moveTo>
                  <a:lnTo>
                    <a:pt x="4675233" y="0"/>
                  </a:lnTo>
                  <a:lnTo>
                    <a:pt x="4675233" y="2535324"/>
                  </a:lnTo>
                  <a:lnTo>
                    <a:pt x="0" y="2535324"/>
                  </a:lnTo>
                  <a:close/>
                </a:path>
              </a:pathLst>
            </a:custGeom>
            <a:solidFill>
              <a:srgbClr val="FFFFFF"/>
            </a:solidFill>
          </p:spPr>
        </p:sp>
        <p:sp>
          <p:nvSpPr>
            <p:cNvPr name="TextBox 4" id="4"/>
            <p:cNvSpPr txBox="true"/>
            <p:nvPr/>
          </p:nvSpPr>
          <p:spPr>
            <a:xfrm>
              <a:off x="0" y="-38100"/>
              <a:ext cx="4675233" cy="2573424"/>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10695202">
            <a:off x="4363769" y="2996865"/>
            <a:ext cx="9698040" cy="1076595"/>
            <a:chOff x="0" y="0"/>
            <a:chExt cx="11440242" cy="1270000"/>
          </a:xfrm>
        </p:grpSpPr>
        <p:sp>
          <p:nvSpPr>
            <p:cNvPr name="Freeform 6" id="6"/>
            <p:cNvSpPr/>
            <p:nvPr/>
          </p:nvSpPr>
          <p:spPr>
            <a:xfrm flipH="false" flipV="false" rot="0">
              <a:off x="0" y="0"/>
              <a:ext cx="11440242" cy="1270000"/>
            </a:xfrm>
            <a:custGeom>
              <a:avLst/>
              <a:gdLst/>
              <a:ahLst/>
              <a:cxnLst/>
              <a:rect r="r" b="b" t="t" l="l"/>
              <a:pathLst>
                <a:path h="1270000" w="11440242">
                  <a:moveTo>
                    <a:pt x="11440242" y="635000"/>
                  </a:moveTo>
                  <a:cubicBezTo>
                    <a:pt x="11440242" y="810438"/>
                    <a:pt x="11369097" y="969137"/>
                    <a:pt x="11254238" y="1083996"/>
                  </a:cubicBezTo>
                  <a:cubicBezTo>
                    <a:pt x="11139379" y="1198969"/>
                    <a:pt x="10980565" y="1270000"/>
                    <a:pt x="10805242" y="1270000"/>
                  </a:cubicBezTo>
                  <a:lnTo>
                    <a:pt x="857249" y="1270000"/>
                  </a:lnTo>
                  <a:cubicBezTo>
                    <a:pt x="284340" y="1270000"/>
                    <a:pt x="0" y="985761"/>
                    <a:pt x="0" y="635000"/>
                  </a:cubicBezTo>
                  <a:cubicBezTo>
                    <a:pt x="0" y="459562"/>
                    <a:pt x="71145" y="300863"/>
                    <a:pt x="186004" y="186004"/>
                  </a:cubicBezTo>
                  <a:cubicBezTo>
                    <a:pt x="300863" y="71031"/>
                    <a:pt x="459676" y="0"/>
                    <a:pt x="857249" y="0"/>
                  </a:cubicBezTo>
                  <a:lnTo>
                    <a:pt x="10805242" y="0"/>
                  </a:lnTo>
                  <a:cubicBezTo>
                    <a:pt x="10980565" y="0"/>
                    <a:pt x="11139379" y="71031"/>
                    <a:pt x="11254238" y="186004"/>
                  </a:cubicBezTo>
                  <a:cubicBezTo>
                    <a:pt x="11369097" y="300863"/>
                    <a:pt x="11440242" y="459562"/>
                    <a:pt x="11440242" y="635000"/>
                  </a:cubicBezTo>
                  <a:close/>
                </a:path>
              </a:pathLst>
            </a:custGeom>
            <a:solidFill>
              <a:srgbClr val="F6F1E8"/>
            </a:solidFill>
          </p:spPr>
        </p:sp>
        <p:sp>
          <p:nvSpPr>
            <p:cNvPr name="Freeform 7" id="7"/>
            <p:cNvSpPr/>
            <p:nvPr/>
          </p:nvSpPr>
          <p:spPr>
            <a:xfrm flipH="false" flipV="false" rot="0">
              <a:off x="10170128" y="0"/>
              <a:ext cx="1270114" cy="1270000"/>
            </a:xfrm>
            <a:custGeom>
              <a:avLst/>
              <a:gdLst/>
              <a:ahLst/>
              <a:cxnLst/>
              <a:rect r="r" b="b" t="t" l="l"/>
              <a:pathLst>
                <a:path h="1270000" w="1270114">
                  <a:moveTo>
                    <a:pt x="1270114" y="635000"/>
                  </a:moveTo>
                  <a:cubicBezTo>
                    <a:pt x="1270114" y="810438"/>
                    <a:pt x="1198969" y="969137"/>
                    <a:pt x="1084110" y="1083996"/>
                  </a:cubicBezTo>
                  <a:cubicBezTo>
                    <a:pt x="969251" y="1198969"/>
                    <a:pt x="810437" y="1270000"/>
                    <a:pt x="635114" y="1270000"/>
                  </a:cubicBezTo>
                  <a:cubicBezTo>
                    <a:pt x="284340" y="1270000"/>
                    <a:pt x="0" y="985761"/>
                    <a:pt x="0" y="635000"/>
                  </a:cubicBezTo>
                  <a:cubicBezTo>
                    <a:pt x="0" y="459562"/>
                    <a:pt x="71031" y="300863"/>
                    <a:pt x="186004" y="186004"/>
                  </a:cubicBezTo>
                  <a:cubicBezTo>
                    <a:pt x="300977" y="71031"/>
                    <a:pt x="459676" y="0"/>
                    <a:pt x="635114" y="0"/>
                  </a:cubicBezTo>
                  <a:cubicBezTo>
                    <a:pt x="810437" y="0"/>
                    <a:pt x="969251" y="71031"/>
                    <a:pt x="1084110" y="186004"/>
                  </a:cubicBezTo>
                  <a:cubicBezTo>
                    <a:pt x="1198969" y="300863"/>
                    <a:pt x="1270114" y="459562"/>
                    <a:pt x="1270114" y="635000"/>
                  </a:cubicBezTo>
                  <a:close/>
                </a:path>
              </a:pathLst>
            </a:custGeom>
            <a:solidFill>
              <a:srgbClr val="5DB98F"/>
            </a:solidFill>
          </p:spPr>
        </p:sp>
      </p:grpSp>
      <p:grpSp>
        <p:nvGrpSpPr>
          <p:cNvPr name="Group 8" id="8"/>
          <p:cNvGrpSpPr/>
          <p:nvPr/>
        </p:nvGrpSpPr>
        <p:grpSpPr>
          <a:xfrm rot="104797">
            <a:off x="4315278" y="4587071"/>
            <a:ext cx="9698040" cy="1076595"/>
            <a:chOff x="0" y="0"/>
            <a:chExt cx="11440242" cy="1270000"/>
          </a:xfrm>
        </p:grpSpPr>
        <p:sp>
          <p:nvSpPr>
            <p:cNvPr name="Freeform 9" id="9"/>
            <p:cNvSpPr/>
            <p:nvPr/>
          </p:nvSpPr>
          <p:spPr>
            <a:xfrm flipH="false" flipV="false" rot="0">
              <a:off x="0" y="0"/>
              <a:ext cx="11440242" cy="1270000"/>
            </a:xfrm>
            <a:custGeom>
              <a:avLst/>
              <a:gdLst/>
              <a:ahLst/>
              <a:cxnLst/>
              <a:rect r="r" b="b" t="t" l="l"/>
              <a:pathLst>
                <a:path h="1270000" w="11440242">
                  <a:moveTo>
                    <a:pt x="11440242" y="635000"/>
                  </a:moveTo>
                  <a:cubicBezTo>
                    <a:pt x="11440242" y="810438"/>
                    <a:pt x="11369097" y="969137"/>
                    <a:pt x="11254238" y="1083996"/>
                  </a:cubicBezTo>
                  <a:cubicBezTo>
                    <a:pt x="11139379" y="1198969"/>
                    <a:pt x="10980565" y="1270000"/>
                    <a:pt x="10805242" y="1270000"/>
                  </a:cubicBezTo>
                  <a:lnTo>
                    <a:pt x="857249" y="1270000"/>
                  </a:lnTo>
                  <a:cubicBezTo>
                    <a:pt x="284340" y="1270000"/>
                    <a:pt x="0" y="985761"/>
                    <a:pt x="0" y="635000"/>
                  </a:cubicBezTo>
                  <a:cubicBezTo>
                    <a:pt x="0" y="459562"/>
                    <a:pt x="71145" y="300863"/>
                    <a:pt x="186004" y="186004"/>
                  </a:cubicBezTo>
                  <a:cubicBezTo>
                    <a:pt x="300863" y="71031"/>
                    <a:pt x="459676" y="0"/>
                    <a:pt x="857249" y="0"/>
                  </a:cubicBezTo>
                  <a:lnTo>
                    <a:pt x="10805242" y="0"/>
                  </a:lnTo>
                  <a:cubicBezTo>
                    <a:pt x="10980565" y="0"/>
                    <a:pt x="11139379" y="71031"/>
                    <a:pt x="11254238" y="186004"/>
                  </a:cubicBezTo>
                  <a:cubicBezTo>
                    <a:pt x="11369097" y="300863"/>
                    <a:pt x="11440242" y="459562"/>
                    <a:pt x="11440242" y="635000"/>
                  </a:cubicBezTo>
                  <a:close/>
                </a:path>
              </a:pathLst>
            </a:custGeom>
            <a:solidFill>
              <a:srgbClr val="F6F1E8"/>
            </a:solidFill>
          </p:spPr>
        </p:sp>
        <p:sp>
          <p:nvSpPr>
            <p:cNvPr name="Freeform 10" id="10"/>
            <p:cNvSpPr/>
            <p:nvPr/>
          </p:nvSpPr>
          <p:spPr>
            <a:xfrm flipH="false" flipV="false" rot="0">
              <a:off x="10170128" y="0"/>
              <a:ext cx="1270114" cy="1270000"/>
            </a:xfrm>
            <a:custGeom>
              <a:avLst/>
              <a:gdLst/>
              <a:ahLst/>
              <a:cxnLst/>
              <a:rect r="r" b="b" t="t" l="l"/>
              <a:pathLst>
                <a:path h="1270000" w="1270114">
                  <a:moveTo>
                    <a:pt x="1270114" y="635000"/>
                  </a:moveTo>
                  <a:cubicBezTo>
                    <a:pt x="1270114" y="810438"/>
                    <a:pt x="1198969" y="969137"/>
                    <a:pt x="1084110" y="1083996"/>
                  </a:cubicBezTo>
                  <a:cubicBezTo>
                    <a:pt x="969251" y="1198969"/>
                    <a:pt x="810437" y="1270000"/>
                    <a:pt x="635114" y="1270000"/>
                  </a:cubicBezTo>
                  <a:cubicBezTo>
                    <a:pt x="284340" y="1270000"/>
                    <a:pt x="0" y="985761"/>
                    <a:pt x="0" y="635000"/>
                  </a:cubicBezTo>
                  <a:cubicBezTo>
                    <a:pt x="0" y="459562"/>
                    <a:pt x="71031" y="300863"/>
                    <a:pt x="186004" y="186004"/>
                  </a:cubicBezTo>
                  <a:cubicBezTo>
                    <a:pt x="300977" y="71031"/>
                    <a:pt x="459676" y="0"/>
                    <a:pt x="635114" y="0"/>
                  </a:cubicBezTo>
                  <a:cubicBezTo>
                    <a:pt x="810437" y="0"/>
                    <a:pt x="969251" y="71031"/>
                    <a:pt x="1084110" y="186004"/>
                  </a:cubicBezTo>
                  <a:cubicBezTo>
                    <a:pt x="1198969" y="300863"/>
                    <a:pt x="1270114" y="459562"/>
                    <a:pt x="1270114" y="635000"/>
                  </a:cubicBezTo>
                  <a:close/>
                </a:path>
              </a:pathLst>
            </a:custGeom>
            <a:solidFill>
              <a:srgbClr val="5DB98F"/>
            </a:solidFill>
          </p:spPr>
        </p:sp>
      </p:grpSp>
      <p:grpSp>
        <p:nvGrpSpPr>
          <p:cNvPr name="Group 11" id="11"/>
          <p:cNvGrpSpPr/>
          <p:nvPr/>
        </p:nvGrpSpPr>
        <p:grpSpPr>
          <a:xfrm rot="-10695202">
            <a:off x="4272050" y="6004659"/>
            <a:ext cx="9698040" cy="1076595"/>
            <a:chOff x="0" y="0"/>
            <a:chExt cx="11440242" cy="1270000"/>
          </a:xfrm>
        </p:grpSpPr>
        <p:sp>
          <p:nvSpPr>
            <p:cNvPr name="Freeform 12" id="12"/>
            <p:cNvSpPr/>
            <p:nvPr/>
          </p:nvSpPr>
          <p:spPr>
            <a:xfrm flipH="false" flipV="false" rot="0">
              <a:off x="0" y="0"/>
              <a:ext cx="11440242" cy="1270000"/>
            </a:xfrm>
            <a:custGeom>
              <a:avLst/>
              <a:gdLst/>
              <a:ahLst/>
              <a:cxnLst/>
              <a:rect r="r" b="b" t="t" l="l"/>
              <a:pathLst>
                <a:path h="1270000" w="11440242">
                  <a:moveTo>
                    <a:pt x="11440242" y="635000"/>
                  </a:moveTo>
                  <a:cubicBezTo>
                    <a:pt x="11440242" y="810438"/>
                    <a:pt x="11369097" y="969137"/>
                    <a:pt x="11254238" y="1083996"/>
                  </a:cubicBezTo>
                  <a:cubicBezTo>
                    <a:pt x="11139379" y="1198969"/>
                    <a:pt x="10980565" y="1270000"/>
                    <a:pt x="10805242" y="1270000"/>
                  </a:cubicBezTo>
                  <a:lnTo>
                    <a:pt x="857249" y="1270000"/>
                  </a:lnTo>
                  <a:cubicBezTo>
                    <a:pt x="284340" y="1270000"/>
                    <a:pt x="0" y="985761"/>
                    <a:pt x="0" y="635000"/>
                  </a:cubicBezTo>
                  <a:cubicBezTo>
                    <a:pt x="0" y="459562"/>
                    <a:pt x="71145" y="300863"/>
                    <a:pt x="186004" y="186004"/>
                  </a:cubicBezTo>
                  <a:cubicBezTo>
                    <a:pt x="300863" y="71031"/>
                    <a:pt x="459676" y="0"/>
                    <a:pt x="857249" y="0"/>
                  </a:cubicBezTo>
                  <a:lnTo>
                    <a:pt x="10805242" y="0"/>
                  </a:lnTo>
                  <a:cubicBezTo>
                    <a:pt x="10980565" y="0"/>
                    <a:pt x="11139379" y="71031"/>
                    <a:pt x="11254238" y="186004"/>
                  </a:cubicBezTo>
                  <a:cubicBezTo>
                    <a:pt x="11369097" y="300863"/>
                    <a:pt x="11440242" y="459562"/>
                    <a:pt x="11440242" y="635000"/>
                  </a:cubicBezTo>
                  <a:close/>
                </a:path>
              </a:pathLst>
            </a:custGeom>
            <a:solidFill>
              <a:srgbClr val="F6F1E8"/>
            </a:solidFill>
          </p:spPr>
        </p:sp>
        <p:sp>
          <p:nvSpPr>
            <p:cNvPr name="Freeform 13" id="13"/>
            <p:cNvSpPr/>
            <p:nvPr/>
          </p:nvSpPr>
          <p:spPr>
            <a:xfrm flipH="false" flipV="false" rot="0">
              <a:off x="10170128" y="0"/>
              <a:ext cx="1270114" cy="1270000"/>
            </a:xfrm>
            <a:custGeom>
              <a:avLst/>
              <a:gdLst/>
              <a:ahLst/>
              <a:cxnLst/>
              <a:rect r="r" b="b" t="t" l="l"/>
              <a:pathLst>
                <a:path h="1270000" w="1270114">
                  <a:moveTo>
                    <a:pt x="1270114" y="635000"/>
                  </a:moveTo>
                  <a:cubicBezTo>
                    <a:pt x="1270114" y="810438"/>
                    <a:pt x="1198969" y="969137"/>
                    <a:pt x="1084110" y="1083996"/>
                  </a:cubicBezTo>
                  <a:cubicBezTo>
                    <a:pt x="969251" y="1198969"/>
                    <a:pt x="810437" y="1270000"/>
                    <a:pt x="635114" y="1270000"/>
                  </a:cubicBezTo>
                  <a:cubicBezTo>
                    <a:pt x="284340" y="1270000"/>
                    <a:pt x="0" y="985761"/>
                    <a:pt x="0" y="635000"/>
                  </a:cubicBezTo>
                  <a:cubicBezTo>
                    <a:pt x="0" y="459562"/>
                    <a:pt x="71031" y="300863"/>
                    <a:pt x="186004" y="186004"/>
                  </a:cubicBezTo>
                  <a:cubicBezTo>
                    <a:pt x="300977" y="71031"/>
                    <a:pt x="459676" y="0"/>
                    <a:pt x="635114" y="0"/>
                  </a:cubicBezTo>
                  <a:cubicBezTo>
                    <a:pt x="810437" y="0"/>
                    <a:pt x="969251" y="71031"/>
                    <a:pt x="1084110" y="186004"/>
                  </a:cubicBezTo>
                  <a:cubicBezTo>
                    <a:pt x="1198969" y="300863"/>
                    <a:pt x="1270114" y="459562"/>
                    <a:pt x="1270114" y="635000"/>
                  </a:cubicBezTo>
                  <a:close/>
                </a:path>
              </a:pathLst>
            </a:custGeom>
            <a:solidFill>
              <a:srgbClr val="5DB98F"/>
            </a:solidFill>
          </p:spPr>
        </p:sp>
      </p:grpSp>
      <p:grpSp>
        <p:nvGrpSpPr>
          <p:cNvPr name="Group 14" id="14"/>
          <p:cNvGrpSpPr/>
          <p:nvPr/>
        </p:nvGrpSpPr>
        <p:grpSpPr>
          <a:xfrm rot="104797">
            <a:off x="4226207" y="7507478"/>
            <a:ext cx="9627325" cy="1076595"/>
            <a:chOff x="0" y="0"/>
            <a:chExt cx="11356823" cy="1270000"/>
          </a:xfrm>
        </p:grpSpPr>
        <p:sp>
          <p:nvSpPr>
            <p:cNvPr name="Freeform 15" id="15"/>
            <p:cNvSpPr/>
            <p:nvPr/>
          </p:nvSpPr>
          <p:spPr>
            <a:xfrm flipH="false" flipV="false" rot="0">
              <a:off x="0" y="0"/>
              <a:ext cx="11356823" cy="1270000"/>
            </a:xfrm>
            <a:custGeom>
              <a:avLst/>
              <a:gdLst/>
              <a:ahLst/>
              <a:cxnLst/>
              <a:rect r="r" b="b" t="t" l="l"/>
              <a:pathLst>
                <a:path h="1270000" w="11356823">
                  <a:moveTo>
                    <a:pt x="11356823" y="635000"/>
                  </a:moveTo>
                  <a:cubicBezTo>
                    <a:pt x="11356823" y="810438"/>
                    <a:pt x="11285678" y="969137"/>
                    <a:pt x="11170819" y="1083996"/>
                  </a:cubicBezTo>
                  <a:cubicBezTo>
                    <a:pt x="11055960" y="1198969"/>
                    <a:pt x="10897146" y="1270000"/>
                    <a:pt x="10721823" y="1270000"/>
                  </a:cubicBezTo>
                  <a:lnTo>
                    <a:pt x="855148" y="1270000"/>
                  </a:lnTo>
                  <a:cubicBezTo>
                    <a:pt x="284340" y="1270000"/>
                    <a:pt x="0" y="985761"/>
                    <a:pt x="0" y="635000"/>
                  </a:cubicBezTo>
                  <a:cubicBezTo>
                    <a:pt x="0" y="459562"/>
                    <a:pt x="71145" y="300863"/>
                    <a:pt x="186004" y="186004"/>
                  </a:cubicBezTo>
                  <a:cubicBezTo>
                    <a:pt x="300863" y="71031"/>
                    <a:pt x="459676" y="0"/>
                    <a:pt x="855148" y="0"/>
                  </a:cubicBezTo>
                  <a:lnTo>
                    <a:pt x="10721823" y="0"/>
                  </a:lnTo>
                  <a:cubicBezTo>
                    <a:pt x="10897146" y="0"/>
                    <a:pt x="11055960" y="71031"/>
                    <a:pt x="11170819" y="186004"/>
                  </a:cubicBezTo>
                  <a:cubicBezTo>
                    <a:pt x="11285678" y="300863"/>
                    <a:pt x="11356823" y="459562"/>
                    <a:pt x="11356823" y="635000"/>
                  </a:cubicBezTo>
                  <a:close/>
                </a:path>
              </a:pathLst>
            </a:custGeom>
            <a:solidFill>
              <a:srgbClr val="F6F1E8"/>
            </a:solidFill>
          </p:spPr>
        </p:sp>
        <p:sp>
          <p:nvSpPr>
            <p:cNvPr name="Freeform 16" id="16"/>
            <p:cNvSpPr/>
            <p:nvPr/>
          </p:nvSpPr>
          <p:spPr>
            <a:xfrm flipH="false" flipV="false" rot="0">
              <a:off x="10086709" y="0"/>
              <a:ext cx="1270114" cy="1270000"/>
            </a:xfrm>
            <a:custGeom>
              <a:avLst/>
              <a:gdLst/>
              <a:ahLst/>
              <a:cxnLst/>
              <a:rect r="r" b="b" t="t" l="l"/>
              <a:pathLst>
                <a:path h="1270000" w="1270114">
                  <a:moveTo>
                    <a:pt x="1270114" y="635000"/>
                  </a:moveTo>
                  <a:cubicBezTo>
                    <a:pt x="1270114" y="810438"/>
                    <a:pt x="1198969" y="969137"/>
                    <a:pt x="1084110" y="1083996"/>
                  </a:cubicBezTo>
                  <a:cubicBezTo>
                    <a:pt x="969251" y="1198969"/>
                    <a:pt x="810437" y="1270000"/>
                    <a:pt x="635114" y="1270000"/>
                  </a:cubicBezTo>
                  <a:cubicBezTo>
                    <a:pt x="284340" y="1270000"/>
                    <a:pt x="0" y="985761"/>
                    <a:pt x="0" y="635000"/>
                  </a:cubicBezTo>
                  <a:cubicBezTo>
                    <a:pt x="0" y="459562"/>
                    <a:pt x="71031" y="300863"/>
                    <a:pt x="186004" y="186004"/>
                  </a:cubicBezTo>
                  <a:cubicBezTo>
                    <a:pt x="300977" y="71031"/>
                    <a:pt x="459676" y="0"/>
                    <a:pt x="635114" y="0"/>
                  </a:cubicBezTo>
                  <a:cubicBezTo>
                    <a:pt x="810437" y="0"/>
                    <a:pt x="969251" y="71031"/>
                    <a:pt x="1084110" y="186004"/>
                  </a:cubicBezTo>
                  <a:cubicBezTo>
                    <a:pt x="1198969" y="300863"/>
                    <a:pt x="1270114" y="459562"/>
                    <a:pt x="1270114" y="635000"/>
                  </a:cubicBezTo>
                  <a:close/>
                </a:path>
              </a:pathLst>
            </a:custGeom>
            <a:solidFill>
              <a:srgbClr val="5DB98F"/>
            </a:solidFill>
          </p:spPr>
        </p:sp>
      </p:grpSp>
      <p:sp>
        <p:nvSpPr>
          <p:cNvPr name="TextBox 17" id="17"/>
          <p:cNvSpPr txBox="true"/>
          <p:nvPr/>
        </p:nvSpPr>
        <p:spPr>
          <a:xfrm rot="104797">
            <a:off x="13009293" y="4590383"/>
            <a:ext cx="934065" cy="1151890"/>
          </a:xfrm>
          <a:prstGeom prst="rect">
            <a:avLst/>
          </a:prstGeom>
        </p:spPr>
        <p:txBody>
          <a:bodyPr anchor="t" rtlCol="false" tIns="0" lIns="0" bIns="0" rIns="0">
            <a:spAutoFit/>
          </a:bodyPr>
          <a:lstStyle/>
          <a:p>
            <a:pPr algn="ctr">
              <a:lnSpc>
                <a:spcPts val="8959"/>
              </a:lnSpc>
              <a:spcBef>
                <a:spcPct val="0"/>
              </a:spcBef>
            </a:pPr>
            <a:r>
              <a:rPr lang="en-US" sz="6399">
                <a:solidFill>
                  <a:srgbClr val="E6DFDA"/>
                </a:solidFill>
                <a:latin typeface="Cubao Narrow"/>
                <a:ea typeface="Cubao Narrow"/>
                <a:cs typeface="Cubao Narrow"/>
                <a:sym typeface="Cubao Narrow"/>
              </a:rPr>
              <a:t>2</a:t>
            </a:r>
          </a:p>
        </p:txBody>
      </p:sp>
      <p:sp>
        <p:nvSpPr>
          <p:cNvPr name="Freeform 18" id="18"/>
          <p:cNvSpPr/>
          <p:nvPr/>
        </p:nvSpPr>
        <p:spPr>
          <a:xfrm flipH="false" flipV="false" rot="7956216">
            <a:off x="13934736" y="4558968"/>
            <a:ext cx="1437070" cy="1309040"/>
          </a:xfrm>
          <a:custGeom>
            <a:avLst/>
            <a:gdLst/>
            <a:ahLst/>
            <a:cxnLst/>
            <a:rect r="r" b="b" t="t" l="l"/>
            <a:pathLst>
              <a:path h="1309040" w="1437070">
                <a:moveTo>
                  <a:pt x="0" y="0"/>
                </a:moveTo>
                <a:lnTo>
                  <a:pt x="1437071" y="0"/>
                </a:lnTo>
                <a:lnTo>
                  <a:pt x="1437071" y="1309041"/>
                </a:lnTo>
                <a:lnTo>
                  <a:pt x="0" y="130904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9" id="19"/>
          <p:cNvGrpSpPr/>
          <p:nvPr/>
        </p:nvGrpSpPr>
        <p:grpSpPr>
          <a:xfrm rot="-10695202">
            <a:off x="3972922" y="8751185"/>
            <a:ext cx="9698040" cy="1076595"/>
            <a:chOff x="0" y="0"/>
            <a:chExt cx="11440242" cy="1270000"/>
          </a:xfrm>
        </p:grpSpPr>
        <p:sp>
          <p:nvSpPr>
            <p:cNvPr name="Freeform 20" id="20"/>
            <p:cNvSpPr/>
            <p:nvPr/>
          </p:nvSpPr>
          <p:spPr>
            <a:xfrm flipH="false" flipV="false" rot="0">
              <a:off x="0" y="0"/>
              <a:ext cx="11440242" cy="1270000"/>
            </a:xfrm>
            <a:custGeom>
              <a:avLst/>
              <a:gdLst/>
              <a:ahLst/>
              <a:cxnLst/>
              <a:rect r="r" b="b" t="t" l="l"/>
              <a:pathLst>
                <a:path h="1270000" w="11440242">
                  <a:moveTo>
                    <a:pt x="11440242" y="635000"/>
                  </a:moveTo>
                  <a:cubicBezTo>
                    <a:pt x="11440242" y="810438"/>
                    <a:pt x="11369097" y="969137"/>
                    <a:pt x="11254238" y="1083996"/>
                  </a:cubicBezTo>
                  <a:cubicBezTo>
                    <a:pt x="11139379" y="1198969"/>
                    <a:pt x="10980565" y="1270000"/>
                    <a:pt x="10805242" y="1270000"/>
                  </a:cubicBezTo>
                  <a:lnTo>
                    <a:pt x="857249" y="1270000"/>
                  </a:lnTo>
                  <a:cubicBezTo>
                    <a:pt x="284340" y="1270000"/>
                    <a:pt x="0" y="985761"/>
                    <a:pt x="0" y="635000"/>
                  </a:cubicBezTo>
                  <a:cubicBezTo>
                    <a:pt x="0" y="459562"/>
                    <a:pt x="71145" y="300863"/>
                    <a:pt x="186004" y="186004"/>
                  </a:cubicBezTo>
                  <a:cubicBezTo>
                    <a:pt x="300863" y="71031"/>
                    <a:pt x="459676" y="0"/>
                    <a:pt x="857249" y="0"/>
                  </a:cubicBezTo>
                  <a:lnTo>
                    <a:pt x="10805242" y="0"/>
                  </a:lnTo>
                  <a:cubicBezTo>
                    <a:pt x="10980565" y="0"/>
                    <a:pt x="11139379" y="71031"/>
                    <a:pt x="11254238" y="186004"/>
                  </a:cubicBezTo>
                  <a:cubicBezTo>
                    <a:pt x="11369097" y="300863"/>
                    <a:pt x="11440242" y="459562"/>
                    <a:pt x="11440242" y="635000"/>
                  </a:cubicBezTo>
                  <a:close/>
                </a:path>
              </a:pathLst>
            </a:custGeom>
            <a:solidFill>
              <a:srgbClr val="F6F1E8"/>
            </a:solidFill>
          </p:spPr>
        </p:sp>
        <p:sp>
          <p:nvSpPr>
            <p:cNvPr name="Freeform 21" id="21"/>
            <p:cNvSpPr/>
            <p:nvPr/>
          </p:nvSpPr>
          <p:spPr>
            <a:xfrm flipH="false" flipV="false" rot="0">
              <a:off x="10170128" y="0"/>
              <a:ext cx="1270114" cy="1270000"/>
            </a:xfrm>
            <a:custGeom>
              <a:avLst/>
              <a:gdLst/>
              <a:ahLst/>
              <a:cxnLst/>
              <a:rect r="r" b="b" t="t" l="l"/>
              <a:pathLst>
                <a:path h="1270000" w="1270114">
                  <a:moveTo>
                    <a:pt x="1270114" y="635000"/>
                  </a:moveTo>
                  <a:cubicBezTo>
                    <a:pt x="1270114" y="810438"/>
                    <a:pt x="1198969" y="969137"/>
                    <a:pt x="1084110" y="1083996"/>
                  </a:cubicBezTo>
                  <a:cubicBezTo>
                    <a:pt x="969251" y="1198969"/>
                    <a:pt x="810437" y="1270000"/>
                    <a:pt x="635114" y="1270000"/>
                  </a:cubicBezTo>
                  <a:cubicBezTo>
                    <a:pt x="284340" y="1270000"/>
                    <a:pt x="0" y="985761"/>
                    <a:pt x="0" y="635000"/>
                  </a:cubicBezTo>
                  <a:cubicBezTo>
                    <a:pt x="0" y="459562"/>
                    <a:pt x="71031" y="300863"/>
                    <a:pt x="186004" y="186004"/>
                  </a:cubicBezTo>
                  <a:cubicBezTo>
                    <a:pt x="300977" y="71031"/>
                    <a:pt x="459676" y="0"/>
                    <a:pt x="635114" y="0"/>
                  </a:cubicBezTo>
                  <a:cubicBezTo>
                    <a:pt x="810437" y="0"/>
                    <a:pt x="969251" y="71031"/>
                    <a:pt x="1084110" y="186004"/>
                  </a:cubicBezTo>
                  <a:cubicBezTo>
                    <a:pt x="1198969" y="300863"/>
                    <a:pt x="1270114" y="459562"/>
                    <a:pt x="1270114" y="635000"/>
                  </a:cubicBezTo>
                  <a:close/>
                </a:path>
              </a:pathLst>
            </a:custGeom>
            <a:solidFill>
              <a:srgbClr val="5DB98F"/>
            </a:solidFill>
          </p:spPr>
        </p:sp>
      </p:grpSp>
      <p:sp>
        <p:nvSpPr>
          <p:cNvPr name="Freeform 22" id="22"/>
          <p:cNvSpPr/>
          <p:nvPr/>
        </p:nvSpPr>
        <p:spPr>
          <a:xfrm flipH="false" flipV="false" rot="0">
            <a:off x="14395627" y="9004400"/>
            <a:ext cx="3632699" cy="934123"/>
          </a:xfrm>
          <a:custGeom>
            <a:avLst/>
            <a:gdLst/>
            <a:ahLst/>
            <a:cxnLst/>
            <a:rect r="r" b="b" t="t" l="l"/>
            <a:pathLst>
              <a:path h="934123" w="3632699">
                <a:moveTo>
                  <a:pt x="0" y="0"/>
                </a:moveTo>
                <a:lnTo>
                  <a:pt x="3632699" y="0"/>
                </a:lnTo>
                <a:lnTo>
                  <a:pt x="3632699" y="934123"/>
                </a:lnTo>
                <a:lnTo>
                  <a:pt x="0" y="934123"/>
                </a:lnTo>
                <a:lnTo>
                  <a:pt x="0" y="0"/>
                </a:lnTo>
                <a:close/>
              </a:path>
            </a:pathLst>
          </a:custGeom>
          <a:blipFill>
            <a:blip r:embed="rId4"/>
            <a:stretch>
              <a:fillRect l="0" t="0" r="0" b="0"/>
            </a:stretch>
          </a:blipFill>
        </p:spPr>
      </p:sp>
      <p:sp>
        <p:nvSpPr>
          <p:cNvPr name="Freeform 23" id="23"/>
          <p:cNvSpPr/>
          <p:nvPr/>
        </p:nvSpPr>
        <p:spPr>
          <a:xfrm flipH="false" flipV="false" rot="-660863">
            <a:off x="15720369" y="2730393"/>
            <a:ext cx="2888062" cy="2981225"/>
          </a:xfrm>
          <a:custGeom>
            <a:avLst/>
            <a:gdLst/>
            <a:ahLst/>
            <a:cxnLst/>
            <a:rect r="r" b="b" t="t" l="l"/>
            <a:pathLst>
              <a:path h="2981225" w="2888062">
                <a:moveTo>
                  <a:pt x="0" y="0"/>
                </a:moveTo>
                <a:lnTo>
                  <a:pt x="2888061" y="0"/>
                </a:lnTo>
                <a:lnTo>
                  <a:pt x="2888061" y="2981225"/>
                </a:lnTo>
                <a:lnTo>
                  <a:pt x="0" y="29812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4" id="24"/>
          <p:cNvSpPr/>
          <p:nvPr/>
        </p:nvSpPr>
        <p:spPr>
          <a:xfrm flipH="false" flipV="false" rot="0">
            <a:off x="327970" y="6542957"/>
            <a:ext cx="3360192" cy="3907200"/>
          </a:xfrm>
          <a:custGeom>
            <a:avLst/>
            <a:gdLst/>
            <a:ahLst/>
            <a:cxnLst/>
            <a:rect r="r" b="b" t="t" l="l"/>
            <a:pathLst>
              <a:path h="3907200" w="3360192">
                <a:moveTo>
                  <a:pt x="0" y="0"/>
                </a:moveTo>
                <a:lnTo>
                  <a:pt x="3360192" y="0"/>
                </a:lnTo>
                <a:lnTo>
                  <a:pt x="3360192" y="3907200"/>
                </a:lnTo>
                <a:lnTo>
                  <a:pt x="0" y="3907200"/>
                </a:lnTo>
                <a:lnTo>
                  <a:pt x="0" y="0"/>
                </a:lnTo>
                <a:close/>
              </a:path>
            </a:pathLst>
          </a:custGeom>
          <a:blipFill>
            <a:blip r:embed="rId7"/>
            <a:stretch>
              <a:fillRect l="0" t="0" r="0" b="0"/>
            </a:stretch>
          </a:blipFill>
        </p:spPr>
      </p:sp>
      <p:sp>
        <p:nvSpPr>
          <p:cNvPr name="TextBox 25" id="25"/>
          <p:cNvSpPr txBox="true"/>
          <p:nvPr/>
        </p:nvSpPr>
        <p:spPr>
          <a:xfrm rot="0">
            <a:off x="-2624028" y="405419"/>
            <a:ext cx="23673633" cy="1353156"/>
          </a:xfrm>
          <a:prstGeom prst="rect">
            <a:avLst/>
          </a:prstGeom>
        </p:spPr>
        <p:txBody>
          <a:bodyPr anchor="t" rtlCol="false" tIns="0" lIns="0" bIns="0" rIns="0">
            <a:spAutoFit/>
          </a:bodyPr>
          <a:lstStyle/>
          <a:p>
            <a:pPr algn="ctr">
              <a:lnSpc>
                <a:spcPts val="9941"/>
              </a:lnSpc>
              <a:spcBef>
                <a:spcPct val="0"/>
              </a:spcBef>
            </a:pPr>
            <a:r>
              <a:rPr lang="en-US" sz="7101">
                <a:solidFill>
                  <a:srgbClr val="414141"/>
                </a:solidFill>
                <a:latin typeface="Gotham 1"/>
                <a:ea typeface="Gotham 1"/>
                <a:cs typeface="Gotham 1"/>
                <a:sym typeface="Gotham 1"/>
              </a:rPr>
              <a:t>big issues</a:t>
            </a:r>
          </a:p>
        </p:txBody>
      </p:sp>
      <p:sp>
        <p:nvSpPr>
          <p:cNvPr name="TextBox 26" id="26"/>
          <p:cNvSpPr txBox="true"/>
          <p:nvPr/>
        </p:nvSpPr>
        <p:spPr>
          <a:xfrm rot="104797">
            <a:off x="4450412" y="2778368"/>
            <a:ext cx="934065" cy="1151890"/>
          </a:xfrm>
          <a:prstGeom prst="rect">
            <a:avLst/>
          </a:prstGeom>
        </p:spPr>
        <p:txBody>
          <a:bodyPr anchor="t" rtlCol="false" tIns="0" lIns="0" bIns="0" rIns="0">
            <a:spAutoFit/>
          </a:bodyPr>
          <a:lstStyle/>
          <a:p>
            <a:pPr algn="ctr">
              <a:lnSpc>
                <a:spcPts val="8959"/>
              </a:lnSpc>
              <a:spcBef>
                <a:spcPct val="0"/>
              </a:spcBef>
            </a:pPr>
            <a:r>
              <a:rPr lang="en-US" sz="6399">
                <a:solidFill>
                  <a:srgbClr val="E6DFDA"/>
                </a:solidFill>
                <a:latin typeface="Cubao Narrow"/>
                <a:ea typeface="Cubao Narrow"/>
                <a:cs typeface="Cubao Narrow"/>
                <a:sym typeface="Cubao Narrow"/>
              </a:rPr>
              <a:t>1</a:t>
            </a:r>
          </a:p>
        </p:txBody>
      </p:sp>
      <p:sp>
        <p:nvSpPr>
          <p:cNvPr name="TextBox 27" id="27"/>
          <p:cNvSpPr txBox="true"/>
          <p:nvPr/>
        </p:nvSpPr>
        <p:spPr>
          <a:xfrm rot="104797">
            <a:off x="4358693" y="5745501"/>
            <a:ext cx="934065" cy="1151890"/>
          </a:xfrm>
          <a:prstGeom prst="rect">
            <a:avLst/>
          </a:prstGeom>
        </p:spPr>
        <p:txBody>
          <a:bodyPr anchor="t" rtlCol="false" tIns="0" lIns="0" bIns="0" rIns="0">
            <a:spAutoFit/>
          </a:bodyPr>
          <a:lstStyle/>
          <a:p>
            <a:pPr algn="ctr">
              <a:lnSpc>
                <a:spcPts val="8959"/>
              </a:lnSpc>
              <a:spcBef>
                <a:spcPct val="0"/>
              </a:spcBef>
            </a:pPr>
            <a:r>
              <a:rPr lang="en-US" sz="6399">
                <a:solidFill>
                  <a:srgbClr val="E6DFDA"/>
                </a:solidFill>
                <a:latin typeface="Cubao Narrow"/>
                <a:ea typeface="Cubao Narrow"/>
                <a:cs typeface="Cubao Narrow"/>
                <a:sym typeface="Cubao Narrow"/>
              </a:rPr>
              <a:t>3</a:t>
            </a:r>
          </a:p>
        </p:txBody>
      </p:sp>
      <p:sp>
        <p:nvSpPr>
          <p:cNvPr name="TextBox 28" id="28"/>
          <p:cNvSpPr txBox="true"/>
          <p:nvPr/>
        </p:nvSpPr>
        <p:spPr>
          <a:xfrm rot="104797">
            <a:off x="12840566" y="7500026"/>
            <a:ext cx="934065" cy="1151890"/>
          </a:xfrm>
          <a:prstGeom prst="rect">
            <a:avLst/>
          </a:prstGeom>
        </p:spPr>
        <p:txBody>
          <a:bodyPr anchor="t" rtlCol="false" tIns="0" lIns="0" bIns="0" rIns="0">
            <a:spAutoFit/>
          </a:bodyPr>
          <a:lstStyle/>
          <a:p>
            <a:pPr algn="ctr">
              <a:lnSpc>
                <a:spcPts val="8959"/>
              </a:lnSpc>
              <a:spcBef>
                <a:spcPct val="0"/>
              </a:spcBef>
            </a:pPr>
            <a:r>
              <a:rPr lang="en-US" sz="6399">
                <a:solidFill>
                  <a:srgbClr val="E6DFDA"/>
                </a:solidFill>
                <a:latin typeface="Cubao Narrow"/>
                <a:ea typeface="Cubao Narrow"/>
                <a:cs typeface="Cubao Narrow"/>
                <a:sym typeface="Cubao Narrow"/>
              </a:rPr>
              <a:t>4</a:t>
            </a:r>
          </a:p>
        </p:txBody>
      </p:sp>
      <p:sp>
        <p:nvSpPr>
          <p:cNvPr name="TextBox 29" id="29"/>
          <p:cNvSpPr txBox="true"/>
          <p:nvPr/>
        </p:nvSpPr>
        <p:spPr>
          <a:xfrm rot="0">
            <a:off x="-2624028" y="1502515"/>
            <a:ext cx="23673633" cy="689579"/>
          </a:xfrm>
          <a:prstGeom prst="rect">
            <a:avLst/>
          </a:prstGeom>
        </p:spPr>
        <p:txBody>
          <a:bodyPr anchor="t" rtlCol="false" tIns="0" lIns="0" bIns="0" rIns="0">
            <a:spAutoFit/>
          </a:bodyPr>
          <a:lstStyle/>
          <a:p>
            <a:pPr algn="ctr">
              <a:lnSpc>
                <a:spcPts val="5041"/>
              </a:lnSpc>
              <a:spcBef>
                <a:spcPct val="0"/>
              </a:spcBef>
            </a:pPr>
            <a:r>
              <a:rPr lang="en-US" sz="3601">
                <a:solidFill>
                  <a:srgbClr val="414141"/>
                </a:solidFill>
                <a:latin typeface="Gotham 2"/>
                <a:ea typeface="Gotham 2"/>
                <a:cs typeface="Gotham 2"/>
                <a:sym typeface="Gotham 2"/>
              </a:rPr>
              <a:t>what are the big issues facing UEA students right now?</a:t>
            </a:r>
          </a:p>
        </p:txBody>
      </p:sp>
      <p:sp>
        <p:nvSpPr>
          <p:cNvPr name="TextBox 30" id="30"/>
          <p:cNvSpPr txBox="true"/>
          <p:nvPr/>
        </p:nvSpPr>
        <p:spPr>
          <a:xfrm rot="102991">
            <a:off x="4921258" y="4787849"/>
            <a:ext cx="7512193" cy="551269"/>
          </a:xfrm>
          <a:prstGeom prst="rect">
            <a:avLst/>
          </a:prstGeom>
        </p:spPr>
        <p:txBody>
          <a:bodyPr anchor="t" rtlCol="false" tIns="0" lIns="0" bIns="0" rIns="0">
            <a:spAutoFit/>
          </a:bodyPr>
          <a:lstStyle/>
          <a:p>
            <a:pPr algn="ctr">
              <a:lnSpc>
                <a:spcPts val="4010"/>
              </a:lnSpc>
            </a:pPr>
            <a:r>
              <a:rPr lang="en-US" sz="2864">
                <a:solidFill>
                  <a:srgbClr val="000000"/>
                </a:solidFill>
                <a:latin typeface="Gotham 1"/>
                <a:ea typeface="Gotham 1"/>
                <a:cs typeface="Gotham 1"/>
                <a:sym typeface="Gotham 1"/>
              </a:rPr>
              <a:t>Cost of Living Crisis/financial hardship</a:t>
            </a:r>
          </a:p>
        </p:txBody>
      </p:sp>
      <p:sp>
        <p:nvSpPr>
          <p:cNvPr name="TextBox 31" id="31"/>
          <p:cNvSpPr txBox="true"/>
          <p:nvPr/>
        </p:nvSpPr>
        <p:spPr>
          <a:xfrm rot="95307">
            <a:off x="4307321" y="3158139"/>
            <a:ext cx="7512193" cy="551269"/>
          </a:xfrm>
          <a:prstGeom prst="rect">
            <a:avLst/>
          </a:prstGeom>
        </p:spPr>
        <p:txBody>
          <a:bodyPr anchor="t" rtlCol="false" tIns="0" lIns="0" bIns="0" rIns="0">
            <a:spAutoFit/>
          </a:bodyPr>
          <a:lstStyle/>
          <a:p>
            <a:pPr algn="ctr">
              <a:lnSpc>
                <a:spcPts val="4010"/>
              </a:lnSpc>
            </a:pPr>
            <a:r>
              <a:rPr lang="en-US" sz="2864">
                <a:solidFill>
                  <a:srgbClr val="000000"/>
                </a:solidFill>
                <a:latin typeface="Gotham 1"/>
                <a:ea typeface="Gotham 1"/>
                <a:cs typeface="Gotham 1"/>
                <a:sym typeface="Gotham 1"/>
              </a:rPr>
              <a:t>Mental Health provisions</a:t>
            </a:r>
          </a:p>
        </p:txBody>
      </p:sp>
      <p:sp>
        <p:nvSpPr>
          <p:cNvPr name="TextBox 32" id="32"/>
          <p:cNvSpPr txBox="true"/>
          <p:nvPr/>
        </p:nvSpPr>
        <p:spPr>
          <a:xfrm rot="102991">
            <a:off x="4347737" y="7708257"/>
            <a:ext cx="8356773" cy="551269"/>
          </a:xfrm>
          <a:prstGeom prst="rect">
            <a:avLst/>
          </a:prstGeom>
        </p:spPr>
        <p:txBody>
          <a:bodyPr anchor="t" rtlCol="false" tIns="0" lIns="0" bIns="0" rIns="0">
            <a:spAutoFit/>
          </a:bodyPr>
          <a:lstStyle/>
          <a:p>
            <a:pPr algn="ctr">
              <a:lnSpc>
                <a:spcPts val="4010"/>
              </a:lnSpc>
            </a:pPr>
            <a:r>
              <a:rPr lang="en-US" sz="2864">
                <a:solidFill>
                  <a:srgbClr val="000000"/>
                </a:solidFill>
                <a:latin typeface="Gotham 1"/>
                <a:ea typeface="Gotham 1"/>
                <a:cs typeface="Gotham 1"/>
                <a:sym typeface="Gotham 1"/>
              </a:rPr>
              <a:t>Housing- both rental and rising house prices</a:t>
            </a:r>
          </a:p>
        </p:txBody>
      </p:sp>
      <p:sp>
        <p:nvSpPr>
          <p:cNvPr name="TextBox 33" id="33"/>
          <p:cNvSpPr txBox="true"/>
          <p:nvPr/>
        </p:nvSpPr>
        <p:spPr>
          <a:xfrm rot="102991">
            <a:off x="3082456" y="6186698"/>
            <a:ext cx="8356773" cy="551269"/>
          </a:xfrm>
          <a:prstGeom prst="rect">
            <a:avLst/>
          </a:prstGeom>
        </p:spPr>
        <p:txBody>
          <a:bodyPr anchor="t" rtlCol="false" tIns="0" lIns="0" bIns="0" rIns="0">
            <a:spAutoFit/>
          </a:bodyPr>
          <a:lstStyle/>
          <a:p>
            <a:pPr algn="ctr">
              <a:lnSpc>
                <a:spcPts val="4010"/>
              </a:lnSpc>
            </a:pPr>
            <a:r>
              <a:rPr lang="en-US" sz="2864">
                <a:solidFill>
                  <a:srgbClr val="000000"/>
                </a:solidFill>
                <a:latin typeface="Gotham 1"/>
                <a:ea typeface="Gotham 1"/>
                <a:cs typeface="Gotham 1"/>
                <a:sym typeface="Gotham 1"/>
              </a:rPr>
              <a:t>War in Palestine</a:t>
            </a:r>
          </a:p>
        </p:txBody>
      </p:sp>
      <p:sp>
        <p:nvSpPr>
          <p:cNvPr name="TextBox 34" id="34"/>
          <p:cNvSpPr txBox="true"/>
          <p:nvPr/>
        </p:nvSpPr>
        <p:spPr>
          <a:xfrm rot="104797">
            <a:off x="3976105" y="8563618"/>
            <a:ext cx="934065" cy="1151890"/>
          </a:xfrm>
          <a:prstGeom prst="rect">
            <a:avLst/>
          </a:prstGeom>
        </p:spPr>
        <p:txBody>
          <a:bodyPr anchor="t" rtlCol="false" tIns="0" lIns="0" bIns="0" rIns="0">
            <a:spAutoFit/>
          </a:bodyPr>
          <a:lstStyle/>
          <a:p>
            <a:pPr algn="ctr">
              <a:lnSpc>
                <a:spcPts val="8959"/>
              </a:lnSpc>
              <a:spcBef>
                <a:spcPct val="0"/>
              </a:spcBef>
            </a:pPr>
            <a:r>
              <a:rPr lang="en-US" sz="6399">
                <a:solidFill>
                  <a:srgbClr val="E6DFDA"/>
                </a:solidFill>
                <a:latin typeface="Cubao Narrow"/>
                <a:ea typeface="Cubao Narrow"/>
                <a:cs typeface="Cubao Narrow"/>
                <a:sym typeface="Cubao Narrow"/>
              </a:rPr>
              <a:t>5</a:t>
            </a:r>
          </a:p>
        </p:txBody>
      </p:sp>
      <p:sp>
        <p:nvSpPr>
          <p:cNvPr name="TextBox 35" id="35"/>
          <p:cNvSpPr txBox="true"/>
          <p:nvPr/>
        </p:nvSpPr>
        <p:spPr>
          <a:xfrm rot="102991">
            <a:off x="5036257" y="8798931"/>
            <a:ext cx="8356773" cy="1051470"/>
          </a:xfrm>
          <a:prstGeom prst="rect">
            <a:avLst/>
          </a:prstGeom>
        </p:spPr>
        <p:txBody>
          <a:bodyPr anchor="t" rtlCol="false" tIns="0" lIns="0" bIns="0" rIns="0">
            <a:spAutoFit/>
          </a:bodyPr>
          <a:lstStyle/>
          <a:p>
            <a:pPr algn="ctr">
              <a:lnSpc>
                <a:spcPts val="4010"/>
              </a:lnSpc>
            </a:pPr>
            <a:r>
              <a:rPr lang="en-US" sz="2864">
                <a:solidFill>
                  <a:srgbClr val="000000"/>
                </a:solidFill>
                <a:latin typeface="Gotham 1"/>
                <a:ea typeface="Gotham 1"/>
                <a:cs typeface="Gotham 1"/>
                <a:sym typeface="Gotham 1"/>
              </a:rPr>
              <a:t>“time-poor”, working around studies and su work</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5DB98F"/>
        </a:solidFill>
      </p:bgPr>
    </p:bg>
    <p:spTree>
      <p:nvGrpSpPr>
        <p:cNvPr id="1" name=""/>
        <p:cNvGrpSpPr/>
        <p:nvPr/>
      </p:nvGrpSpPr>
      <p:grpSpPr>
        <a:xfrm>
          <a:off x="0" y="0"/>
          <a:ext cx="0" cy="0"/>
          <a:chOff x="0" y="0"/>
          <a:chExt cx="0" cy="0"/>
        </a:xfrm>
      </p:grpSpPr>
      <p:grpSp>
        <p:nvGrpSpPr>
          <p:cNvPr name="Group 2" id="2"/>
          <p:cNvGrpSpPr/>
          <p:nvPr/>
        </p:nvGrpSpPr>
        <p:grpSpPr>
          <a:xfrm rot="0">
            <a:off x="268363" y="312214"/>
            <a:ext cx="17751275" cy="9626308"/>
            <a:chOff x="0" y="0"/>
            <a:chExt cx="4675233" cy="2535324"/>
          </a:xfrm>
        </p:grpSpPr>
        <p:sp>
          <p:nvSpPr>
            <p:cNvPr name="Freeform 3" id="3"/>
            <p:cNvSpPr/>
            <p:nvPr/>
          </p:nvSpPr>
          <p:spPr>
            <a:xfrm flipH="false" flipV="false" rot="0">
              <a:off x="0" y="0"/>
              <a:ext cx="4675233" cy="2535324"/>
            </a:xfrm>
            <a:custGeom>
              <a:avLst/>
              <a:gdLst/>
              <a:ahLst/>
              <a:cxnLst/>
              <a:rect r="r" b="b" t="t" l="l"/>
              <a:pathLst>
                <a:path h="2535324" w="4675233">
                  <a:moveTo>
                    <a:pt x="0" y="0"/>
                  </a:moveTo>
                  <a:lnTo>
                    <a:pt x="4675233" y="0"/>
                  </a:lnTo>
                  <a:lnTo>
                    <a:pt x="4675233" y="2535324"/>
                  </a:lnTo>
                  <a:lnTo>
                    <a:pt x="0" y="2535324"/>
                  </a:lnTo>
                  <a:close/>
                </a:path>
              </a:pathLst>
            </a:custGeom>
            <a:solidFill>
              <a:srgbClr val="FFFFFF"/>
            </a:solidFill>
          </p:spPr>
        </p:sp>
        <p:sp>
          <p:nvSpPr>
            <p:cNvPr name="TextBox 4" id="4"/>
            <p:cNvSpPr txBox="true"/>
            <p:nvPr/>
          </p:nvSpPr>
          <p:spPr>
            <a:xfrm>
              <a:off x="0" y="-38100"/>
              <a:ext cx="4675233" cy="2573424"/>
            </a:xfrm>
            <a:prstGeom prst="rect">
              <a:avLst/>
            </a:prstGeom>
          </p:spPr>
          <p:txBody>
            <a:bodyPr anchor="ctr" rtlCol="false" tIns="50800" lIns="50800" bIns="50800" rIns="50800"/>
            <a:lstStyle/>
            <a:p>
              <a:pPr algn="ctr">
                <a:lnSpc>
                  <a:spcPts val="2659"/>
                </a:lnSpc>
                <a:spcBef>
                  <a:spcPct val="0"/>
                </a:spcBef>
              </a:pPr>
            </a:p>
          </p:txBody>
        </p:sp>
      </p:grpSp>
      <p:sp>
        <p:nvSpPr>
          <p:cNvPr name="Freeform 5" id="5"/>
          <p:cNvSpPr/>
          <p:nvPr/>
        </p:nvSpPr>
        <p:spPr>
          <a:xfrm flipH="false" flipV="false" rot="0">
            <a:off x="14395627" y="9004400"/>
            <a:ext cx="3632699" cy="934123"/>
          </a:xfrm>
          <a:custGeom>
            <a:avLst/>
            <a:gdLst/>
            <a:ahLst/>
            <a:cxnLst/>
            <a:rect r="r" b="b" t="t" l="l"/>
            <a:pathLst>
              <a:path h="934123" w="3632699">
                <a:moveTo>
                  <a:pt x="0" y="0"/>
                </a:moveTo>
                <a:lnTo>
                  <a:pt x="3632699" y="0"/>
                </a:lnTo>
                <a:lnTo>
                  <a:pt x="3632699" y="934123"/>
                </a:lnTo>
                <a:lnTo>
                  <a:pt x="0" y="934123"/>
                </a:lnTo>
                <a:lnTo>
                  <a:pt x="0" y="0"/>
                </a:lnTo>
                <a:close/>
              </a:path>
            </a:pathLst>
          </a:custGeom>
          <a:blipFill>
            <a:blip r:embed="rId2"/>
            <a:stretch>
              <a:fillRect l="0" t="0" r="0" b="0"/>
            </a:stretch>
          </a:blipFill>
        </p:spPr>
      </p:sp>
      <p:sp>
        <p:nvSpPr>
          <p:cNvPr name="Freeform 6" id="6"/>
          <p:cNvSpPr/>
          <p:nvPr/>
        </p:nvSpPr>
        <p:spPr>
          <a:xfrm flipH="false" flipV="false" rot="-660863">
            <a:off x="15987462" y="218808"/>
            <a:ext cx="2543676" cy="2625730"/>
          </a:xfrm>
          <a:custGeom>
            <a:avLst/>
            <a:gdLst/>
            <a:ahLst/>
            <a:cxnLst/>
            <a:rect r="r" b="b" t="t" l="l"/>
            <a:pathLst>
              <a:path h="2625730" w="2543676">
                <a:moveTo>
                  <a:pt x="0" y="0"/>
                </a:moveTo>
                <a:lnTo>
                  <a:pt x="2543676" y="0"/>
                </a:lnTo>
                <a:lnTo>
                  <a:pt x="2543676" y="2625730"/>
                </a:lnTo>
                <a:lnTo>
                  <a:pt x="0" y="262573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0" y="7464364"/>
            <a:ext cx="2648862" cy="3080073"/>
          </a:xfrm>
          <a:custGeom>
            <a:avLst/>
            <a:gdLst/>
            <a:ahLst/>
            <a:cxnLst/>
            <a:rect r="r" b="b" t="t" l="l"/>
            <a:pathLst>
              <a:path h="3080073" w="2648862">
                <a:moveTo>
                  <a:pt x="0" y="0"/>
                </a:moveTo>
                <a:lnTo>
                  <a:pt x="2648862" y="0"/>
                </a:lnTo>
                <a:lnTo>
                  <a:pt x="2648862" y="3080072"/>
                </a:lnTo>
                <a:lnTo>
                  <a:pt x="0" y="3080072"/>
                </a:lnTo>
                <a:lnTo>
                  <a:pt x="0" y="0"/>
                </a:lnTo>
                <a:close/>
              </a:path>
            </a:pathLst>
          </a:custGeom>
          <a:blipFill>
            <a:blip r:embed="rId5"/>
            <a:stretch>
              <a:fillRect l="0" t="0" r="0" b="0"/>
            </a:stretch>
          </a:blipFill>
        </p:spPr>
      </p:sp>
      <p:sp>
        <p:nvSpPr>
          <p:cNvPr name="TextBox 8" id="8"/>
          <p:cNvSpPr txBox="true"/>
          <p:nvPr/>
        </p:nvSpPr>
        <p:spPr>
          <a:xfrm rot="0">
            <a:off x="-2624028" y="405419"/>
            <a:ext cx="23673633" cy="1353156"/>
          </a:xfrm>
          <a:prstGeom prst="rect">
            <a:avLst/>
          </a:prstGeom>
        </p:spPr>
        <p:txBody>
          <a:bodyPr anchor="t" rtlCol="false" tIns="0" lIns="0" bIns="0" rIns="0">
            <a:spAutoFit/>
          </a:bodyPr>
          <a:lstStyle/>
          <a:p>
            <a:pPr algn="ctr">
              <a:lnSpc>
                <a:spcPts val="9941"/>
              </a:lnSpc>
              <a:spcBef>
                <a:spcPct val="0"/>
              </a:spcBef>
            </a:pPr>
            <a:r>
              <a:rPr lang="en-US" sz="7101">
                <a:solidFill>
                  <a:srgbClr val="414141"/>
                </a:solidFill>
                <a:latin typeface="Gotham 1"/>
                <a:ea typeface="Gotham 1"/>
                <a:cs typeface="Gotham 1"/>
                <a:sym typeface="Gotham 1"/>
              </a:rPr>
              <a:t>big issues</a:t>
            </a:r>
          </a:p>
        </p:txBody>
      </p:sp>
      <p:sp>
        <p:nvSpPr>
          <p:cNvPr name="TextBox 9" id="9"/>
          <p:cNvSpPr txBox="true"/>
          <p:nvPr/>
        </p:nvSpPr>
        <p:spPr>
          <a:xfrm rot="0">
            <a:off x="-2624028" y="1502515"/>
            <a:ext cx="23673633" cy="689579"/>
          </a:xfrm>
          <a:prstGeom prst="rect">
            <a:avLst/>
          </a:prstGeom>
        </p:spPr>
        <p:txBody>
          <a:bodyPr anchor="t" rtlCol="false" tIns="0" lIns="0" bIns="0" rIns="0">
            <a:spAutoFit/>
          </a:bodyPr>
          <a:lstStyle/>
          <a:p>
            <a:pPr algn="ctr">
              <a:lnSpc>
                <a:spcPts val="5041"/>
              </a:lnSpc>
              <a:spcBef>
                <a:spcPct val="0"/>
              </a:spcBef>
            </a:pPr>
            <a:r>
              <a:rPr lang="en-US" sz="3601">
                <a:solidFill>
                  <a:srgbClr val="414141"/>
                </a:solidFill>
                <a:latin typeface="Gotham 2"/>
                <a:ea typeface="Gotham 2"/>
                <a:cs typeface="Gotham 2"/>
                <a:sym typeface="Gotham 2"/>
              </a:rPr>
              <a:t>(the student manifesto data)</a:t>
            </a:r>
          </a:p>
        </p:txBody>
      </p:sp>
      <p:grpSp>
        <p:nvGrpSpPr>
          <p:cNvPr name="Group 10" id="10"/>
          <p:cNvGrpSpPr/>
          <p:nvPr/>
        </p:nvGrpSpPr>
        <p:grpSpPr>
          <a:xfrm rot="0">
            <a:off x="2673732" y="2481961"/>
            <a:ext cx="13538245" cy="6522439"/>
            <a:chOff x="0" y="0"/>
            <a:chExt cx="18050993" cy="8696585"/>
          </a:xfrm>
        </p:grpSpPr>
        <p:sp>
          <p:nvSpPr>
            <p:cNvPr name="Freeform 11" id="11"/>
            <p:cNvSpPr/>
            <p:nvPr/>
          </p:nvSpPr>
          <p:spPr>
            <a:xfrm flipH="false" flipV="false" rot="0">
              <a:off x="4825820" y="478413"/>
              <a:ext cx="13225173" cy="8218172"/>
            </a:xfrm>
            <a:custGeom>
              <a:avLst/>
              <a:gdLst/>
              <a:ahLst/>
              <a:cxnLst/>
              <a:rect r="r" b="b" t="t" l="l"/>
              <a:pathLst>
                <a:path h="8218172" w="13225173">
                  <a:moveTo>
                    <a:pt x="0" y="0"/>
                  </a:moveTo>
                  <a:lnTo>
                    <a:pt x="13225173" y="0"/>
                  </a:lnTo>
                  <a:lnTo>
                    <a:pt x="13225173" y="8218172"/>
                  </a:lnTo>
                  <a:lnTo>
                    <a:pt x="0" y="8218172"/>
                  </a:lnTo>
                  <a:lnTo>
                    <a:pt x="0" y="0"/>
                  </a:lnTo>
                  <a:close/>
                </a:path>
              </a:pathLst>
            </a:custGeom>
            <a:blipFill>
              <a:blip r:embed="rId6"/>
              <a:stretch>
                <a:fillRect l="-58018" t="-1128" r="0" b="-1128"/>
              </a:stretch>
            </a:blipFill>
          </p:spPr>
        </p:sp>
        <p:sp>
          <p:nvSpPr>
            <p:cNvPr name="TextBox 12" id="12"/>
            <p:cNvSpPr txBox="true"/>
            <p:nvPr/>
          </p:nvSpPr>
          <p:spPr>
            <a:xfrm rot="0">
              <a:off x="0" y="437385"/>
              <a:ext cx="5028712" cy="8103379"/>
            </a:xfrm>
            <a:prstGeom prst="rect">
              <a:avLst/>
            </a:prstGeom>
          </p:spPr>
          <p:txBody>
            <a:bodyPr anchor="t" rtlCol="false" tIns="0" lIns="0" bIns="0" rIns="0">
              <a:spAutoFit/>
            </a:bodyPr>
            <a:lstStyle/>
            <a:p>
              <a:pPr algn="just" marL="675263" indent="-337631" lvl="1">
                <a:lnSpc>
                  <a:spcPts val="5473"/>
                </a:lnSpc>
                <a:buAutoNum type="arabicPeriod" startAt="1"/>
              </a:pPr>
              <a:r>
                <a:rPr lang="en-US" sz="3127" spc="-125">
                  <a:solidFill>
                    <a:srgbClr val="3D3A37"/>
                  </a:solidFill>
                  <a:latin typeface="Gotham 3"/>
                  <a:ea typeface="Gotham 3"/>
                  <a:cs typeface="Gotham 3"/>
                  <a:sym typeface="Gotham 3"/>
                </a:rPr>
                <a:t>The NHS</a:t>
              </a:r>
            </a:p>
            <a:p>
              <a:pPr algn="just" marL="675263" indent="-337631" lvl="1">
                <a:lnSpc>
                  <a:spcPts val="5473"/>
                </a:lnSpc>
                <a:buAutoNum type="arabicPeriod" startAt="1"/>
              </a:pPr>
              <a:r>
                <a:rPr lang="en-US" sz="3127" spc="-125">
                  <a:solidFill>
                    <a:srgbClr val="3D3A37"/>
                  </a:solidFill>
                  <a:latin typeface="Gotham 3"/>
                  <a:ea typeface="Gotham 3"/>
                  <a:cs typeface="Gotham 3"/>
                  <a:sym typeface="Gotham 3"/>
                </a:rPr>
                <a:t>Housing</a:t>
              </a:r>
            </a:p>
            <a:p>
              <a:pPr algn="just" marL="675263" indent="-337631" lvl="1">
                <a:lnSpc>
                  <a:spcPts val="5473"/>
                </a:lnSpc>
                <a:buAutoNum type="arabicPeriod" startAt="1"/>
              </a:pPr>
              <a:r>
                <a:rPr lang="en-US" sz="3127" spc="-125">
                  <a:solidFill>
                    <a:srgbClr val="3D3A37"/>
                  </a:solidFill>
                  <a:latin typeface="Gotham 3"/>
                  <a:ea typeface="Gotham 3"/>
                  <a:cs typeface="Gotham 3"/>
                  <a:sym typeface="Gotham 3"/>
                </a:rPr>
                <a:t>Economy</a:t>
              </a:r>
            </a:p>
            <a:p>
              <a:pPr algn="just" marL="675263" indent="-337631" lvl="1">
                <a:lnSpc>
                  <a:spcPts val="5473"/>
                </a:lnSpc>
                <a:buAutoNum type="arabicPeriod" startAt="1"/>
              </a:pPr>
              <a:r>
                <a:rPr lang="en-US" sz="3127" spc="-125">
                  <a:solidFill>
                    <a:srgbClr val="3D3A37"/>
                  </a:solidFill>
                  <a:latin typeface="Gotham 3"/>
                  <a:ea typeface="Gotham 3"/>
                  <a:cs typeface="Gotham 3"/>
                  <a:sym typeface="Gotham 3"/>
                </a:rPr>
                <a:t>Education</a:t>
              </a:r>
            </a:p>
            <a:p>
              <a:pPr algn="just" marL="675263" indent="-337631" lvl="1">
                <a:lnSpc>
                  <a:spcPts val="5473"/>
                </a:lnSpc>
                <a:buAutoNum type="arabicPeriod" startAt="1"/>
              </a:pPr>
              <a:r>
                <a:rPr lang="en-US" sz="3127" spc="-125">
                  <a:solidFill>
                    <a:srgbClr val="3D3A37"/>
                  </a:solidFill>
                  <a:latin typeface="Gotham 3"/>
                  <a:ea typeface="Gotham 3"/>
                  <a:cs typeface="Gotham 3"/>
                  <a:sym typeface="Gotham 3"/>
                </a:rPr>
                <a:t>Climate Change</a:t>
              </a:r>
            </a:p>
            <a:p>
              <a:pPr algn="just" marL="675263" indent="-337631" lvl="1">
                <a:lnSpc>
                  <a:spcPts val="5473"/>
                </a:lnSpc>
                <a:buAutoNum type="arabicPeriod" startAt="1"/>
              </a:pPr>
              <a:r>
                <a:rPr lang="en-US" sz="3127" spc="-125">
                  <a:solidFill>
                    <a:srgbClr val="3D3A37"/>
                  </a:solidFill>
                  <a:latin typeface="Gotham 3"/>
                  <a:ea typeface="Gotham 3"/>
                  <a:cs typeface="Gotham 3"/>
                  <a:sym typeface="Gotham 3"/>
                </a:rPr>
                <a:t>Transport</a:t>
              </a:r>
            </a:p>
            <a:p>
              <a:pPr algn="just" marL="675263" indent="-337631" lvl="1">
                <a:lnSpc>
                  <a:spcPts val="5473"/>
                </a:lnSpc>
                <a:buAutoNum type="arabicPeriod" startAt="1"/>
              </a:pPr>
              <a:r>
                <a:rPr lang="en-US" sz="3127" spc="-125">
                  <a:solidFill>
                    <a:srgbClr val="3D3A37"/>
                  </a:solidFill>
                  <a:latin typeface="Gotham 3"/>
                  <a:ea typeface="Gotham 3"/>
                  <a:cs typeface="Gotham 3"/>
                  <a:sym typeface="Gotham 3"/>
                </a:rPr>
                <a:t>Crime</a:t>
              </a:r>
            </a:p>
            <a:p>
              <a:pPr algn="just" marL="675263" indent="-337631" lvl="1">
                <a:lnSpc>
                  <a:spcPts val="5473"/>
                </a:lnSpc>
                <a:buAutoNum type="arabicPeriod" startAt="1"/>
              </a:pPr>
              <a:r>
                <a:rPr lang="en-US" sz="3127" spc="-125">
                  <a:solidFill>
                    <a:srgbClr val="3D3A37"/>
                  </a:solidFill>
                  <a:latin typeface="Gotham 3"/>
                  <a:ea typeface="Gotham 3"/>
                  <a:cs typeface="Gotham 3"/>
                  <a:sym typeface="Gotham 3"/>
                </a:rPr>
                <a:t>Tax</a:t>
              </a:r>
            </a:p>
            <a:p>
              <a:pPr algn="just" marL="675263" indent="-337631" lvl="1">
                <a:lnSpc>
                  <a:spcPts val="5473"/>
                </a:lnSpc>
                <a:buAutoNum type="arabicPeriod" startAt="1"/>
              </a:pPr>
              <a:r>
                <a:rPr lang="en-US" sz="3127" spc="-125">
                  <a:solidFill>
                    <a:srgbClr val="3D3A37"/>
                  </a:solidFill>
                  <a:latin typeface="Gotham 3"/>
                  <a:ea typeface="Gotham 3"/>
                  <a:cs typeface="Gotham 3"/>
                  <a:sym typeface="Gotham 3"/>
                </a:rPr>
                <a:t>Immigration</a:t>
              </a:r>
            </a:p>
          </p:txBody>
        </p:sp>
        <p:sp>
          <p:nvSpPr>
            <p:cNvPr name="Freeform 13" id="13"/>
            <p:cNvSpPr/>
            <p:nvPr/>
          </p:nvSpPr>
          <p:spPr>
            <a:xfrm flipH="false" flipV="false" rot="0">
              <a:off x="8773868" y="40518"/>
              <a:ext cx="5522546" cy="356860"/>
            </a:xfrm>
            <a:custGeom>
              <a:avLst/>
              <a:gdLst/>
              <a:ahLst/>
              <a:cxnLst/>
              <a:rect r="r" b="b" t="t" l="l"/>
              <a:pathLst>
                <a:path h="356860" w="5522546">
                  <a:moveTo>
                    <a:pt x="0" y="0"/>
                  </a:moveTo>
                  <a:lnTo>
                    <a:pt x="5522546" y="0"/>
                  </a:lnTo>
                  <a:lnTo>
                    <a:pt x="5522546" y="356860"/>
                  </a:lnTo>
                  <a:lnTo>
                    <a:pt x="0" y="356860"/>
                  </a:lnTo>
                  <a:lnTo>
                    <a:pt x="0" y="0"/>
                  </a:lnTo>
                  <a:close/>
                </a:path>
              </a:pathLst>
            </a:custGeom>
            <a:blipFill>
              <a:blip r:embed="rId7"/>
              <a:stretch>
                <a:fillRect l="-46466" t="-43944" r="-50868" b="-25443"/>
              </a:stretch>
            </a:blipFill>
          </p:spPr>
        </p:sp>
        <p:sp>
          <p:nvSpPr>
            <p:cNvPr name="TextBox 14" id="14"/>
            <p:cNvSpPr txBox="true"/>
            <p:nvPr/>
          </p:nvSpPr>
          <p:spPr>
            <a:xfrm rot="0">
              <a:off x="6450409" y="-85725"/>
              <a:ext cx="10169464" cy="523620"/>
            </a:xfrm>
            <a:prstGeom prst="rect">
              <a:avLst/>
            </a:prstGeom>
          </p:spPr>
          <p:txBody>
            <a:bodyPr anchor="t" rtlCol="false" tIns="0" lIns="0" bIns="0" rIns="0">
              <a:spAutoFit/>
            </a:bodyPr>
            <a:lstStyle/>
            <a:p>
              <a:pPr algn="ctr">
                <a:lnSpc>
                  <a:spcPts val="3081"/>
                </a:lnSpc>
              </a:pPr>
              <a:r>
                <a:rPr lang="en-US" sz="2200">
                  <a:solidFill>
                    <a:srgbClr val="000000"/>
                  </a:solidFill>
                  <a:latin typeface="Gotham 2"/>
                  <a:ea typeface="Gotham 2"/>
                  <a:cs typeface="Gotham 2"/>
                  <a:sym typeface="Gotham 2"/>
                </a:rPr>
                <a:t>First Choice                                                Last Choice</a:t>
              </a:r>
            </a:p>
          </p:txBody>
        </p:sp>
      </p:gr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16301" r="-1828" b="-16301"/>
            </a:stretch>
          </a:blipFill>
        </p:spPr>
      </p:sp>
      <p:sp>
        <p:nvSpPr>
          <p:cNvPr name="TextBox 3" id="3"/>
          <p:cNvSpPr txBox="true"/>
          <p:nvPr/>
        </p:nvSpPr>
        <p:spPr>
          <a:xfrm rot="0">
            <a:off x="1407734" y="333375"/>
            <a:ext cx="15472533" cy="1174246"/>
          </a:xfrm>
          <a:prstGeom prst="rect">
            <a:avLst/>
          </a:prstGeom>
        </p:spPr>
        <p:txBody>
          <a:bodyPr anchor="t" rtlCol="false" tIns="0" lIns="0" bIns="0" rIns="0">
            <a:spAutoFit/>
          </a:bodyPr>
          <a:lstStyle/>
          <a:p>
            <a:pPr algn="ctr">
              <a:lnSpc>
                <a:spcPts val="7584"/>
              </a:lnSpc>
            </a:pPr>
            <a:r>
              <a:rPr lang="en-US" sz="7900" spc="-647">
                <a:solidFill>
                  <a:srgbClr val="5DB98F"/>
                </a:solidFill>
                <a:latin typeface="Gotham 1"/>
                <a:ea typeface="Gotham 1"/>
                <a:cs typeface="Gotham 1"/>
                <a:sym typeface="Gotham 1"/>
              </a:rPr>
              <a:t>running campaigns</a:t>
            </a:r>
          </a:p>
        </p:txBody>
      </p:sp>
      <p:sp>
        <p:nvSpPr>
          <p:cNvPr name="Freeform 4" id="4"/>
          <p:cNvSpPr/>
          <p:nvPr/>
        </p:nvSpPr>
        <p:spPr>
          <a:xfrm flipH="false" flipV="false" rot="0">
            <a:off x="152794" y="9305252"/>
            <a:ext cx="3632699" cy="934123"/>
          </a:xfrm>
          <a:custGeom>
            <a:avLst/>
            <a:gdLst/>
            <a:ahLst/>
            <a:cxnLst/>
            <a:rect r="r" b="b" t="t" l="l"/>
            <a:pathLst>
              <a:path h="934123" w="3632699">
                <a:moveTo>
                  <a:pt x="0" y="0"/>
                </a:moveTo>
                <a:lnTo>
                  <a:pt x="3632699" y="0"/>
                </a:lnTo>
                <a:lnTo>
                  <a:pt x="3632699" y="934123"/>
                </a:lnTo>
                <a:lnTo>
                  <a:pt x="0" y="934123"/>
                </a:lnTo>
                <a:lnTo>
                  <a:pt x="0" y="0"/>
                </a:lnTo>
                <a:close/>
              </a:path>
            </a:pathLst>
          </a:custGeom>
          <a:blipFill>
            <a:blip r:embed="rId4"/>
            <a:stretch>
              <a:fillRect l="0" t="0" r="0" b="0"/>
            </a:stretch>
          </a:blipFill>
        </p:spPr>
      </p:sp>
      <p:sp>
        <p:nvSpPr>
          <p:cNvPr name="Freeform 5" id="5"/>
          <p:cNvSpPr/>
          <p:nvPr/>
        </p:nvSpPr>
        <p:spPr>
          <a:xfrm flipH="false" flipV="false" rot="-151509">
            <a:off x="-682589" y="2899986"/>
            <a:ext cx="19653179" cy="5355491"/>
          </a:xfrm>
          <a:custGeom>
            <a:avLst/>
            <a:gdLst/>
            <a:ahLst/>
            <a:cxnLst/>
            <a:rect r="r" b="b" t="t" l="l"/>
            <a:pathLst>
              <a:path h="5355491" w="19653179">
                <a:moveTo>
                  <a:pt x="0" y="0"/>
                </a:moveTo>
                <a:lnTo>
                  <a:pt x="19653178" y="0"/>
                </a:lnTo>
                <a:lnTo>
                  <a:pt x="19653178" y="5355491"/>
                </a:lnTo>
                <a:lnTo>
                  <a:pt x="0" y="535549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6" id="6"/>
          <p:cNvGrpSpPr/>
          <p:nvPr/>
        </p:nvGrpSpPr>
        <p:grpSpPr>
          <a:xfrm rot="-10800000">
            <a:off x="2384255" y="5143500"/>
            <a:ext cx="486375" cy="938984"/>
            <a:chOff x="0" y="0"/>
            <a:chExt cx="812800" cy="1569172"/>
          </a:xfrm>
        </p:grpSpPr>
        <p:sp>
          <p:nvSpPr>
            <p:cNvPr name="Freeform 7" id="7"/>
            <p:cNvSpPr/>
            <p:nvPr/>
          </p:nvSpPr>
          <p:spPr>
            <a:xfrm flipH="false" flipV="false" rot="0">
              <a:off x="0" y="0"/>
              <a:ext cx="812800" cy="1569172"/>
            </a:xfrm>
            <a:custGeom>
              <a:avLst/>
              <a:gdLst/>
              <a:ahLst/>
              <a:cxnLst/>
              <a:rect r="r" b="b" t="t" l="l"/>
              <a:pathLst>
                <a:path h="1569172" w="812800">
                  <a:moveTo>
                    <a:pt x="406400" y="1569172"/>
                  </a:moveTo>
                  <a:lnTo>
                    <a:pt x="0" y="1162772"/>
                  </a:lnTo>
                  <a:lnTo>
                    <a:pt x="203200" y="1162772"/>
                  </a:lnTo>
                  <a:lnTo>
                    <a:pt x="203200" y="0"/>
                  </a:lnTo>
                  <a:lnTo>
                    <a:pt x="609600" y="0"/>
                  </a:lnTo>
                  <a:lnTo>
                    <a:pt x="609600" y="1162772"/>
                  </a:lnTo>
                  <a:lnTo>
                    <a:pt x="812800" y="1162772"/>
                  </a:lnTo>
                  <a:lnTo>
                    <a:pt x="406400" y="1569172"/>
                  </a:lnTo>
                  <a:close/>
                </a:path>
              </a:pathLst>
            </a:custGeom>
            <a:solidFill>
              <a:srgbClr val="33A685"/>
            </a:solidFill>
          </p:spPr>
        </p:sp>
        <p:sp>
          <p:nvSpPr>
            <p:cNvPr name="TextBox 8" id="8"/>
            <p:cNvSpPr txBox="true"/>
            <p:nvPr/>
          </p:nvSpPr>
          <p:spPr>
            <a:xfrm>
              <a:off x="203200" y="-47625"/>
              <a:ext cx="406400" cy="1515197"/>
            </a:xfrm>
            <a:prstGeom prst="rect">
              <a:avLst/>
            </a:prstGeom>
          </p:spPr>
          <p:txBody>
            <a:bodyPr anchor="ctr" rtlCol="false" tIns="50800" lIns="50800" bIns="50800" rIns="50800"/>
            <a:lstStyle/>
            <a:p>
              <a:pPr algn="ctr">
                <a:lnSpc>
                  <a:spcPts val="3079"/>
                </a:lnSpc>
              </a:pPr>
            </a:p>
          </p:txBody>
        </p:sp>
      </p:grpSp>
      <p:sp>
        <p:nvSpPr>
          <p:cNvPr name="TextBox 9" id="9"/>
          <p:cNvSpPr txBox="true"/>
          <p:nvPr/>
        </p:nvSpPr>
        <p:spPr>
          <a:xfrm rot="0">
            <a:off x="354271" y="2403512"/>
            <a:ext cx="4546343" cy="2502085"/>
          </a:xfrm>
          <a:prstGeom prst="rect">
            <a:avLst/>
          </a:prstGeom>
        </p:spPr>
        <p:txBody>
          <a:bodyPr anchor="t" rtlCol="false" tIns="0" lIns="0" bIns="0" rIns="0">
            <a:spAutoFit/>
          </a:bodyPr>
          <a:lstStyle/>
          <a:p>
            <a:pPr algn="ctr">
              <a:lnSpc>
                <a:spcPts val="4840"/>
              </a:lnSpc>
            </a:pPr>
            <a:r>
              <a:rPr lang="en-US" sz="5042" spc="-413">
                <a:solidFill>
                  <a:srgbClr val="000000"/>
                </a:solidFill>
                <a:latin typeface="Public Sans"/>
                <a:ea typeface="Public Sans"/>
                <a:cs typeface="Public Sans"/>
                <a:sym typeface="Public Sans"/>
              </a:rPr>
              <a:t>do I need a campaign or can I resolve this informally?</a:t>
            </a:r>
          </a:p>
        </p:txBody>
      </p:sp>
      <p:grpSp>
        <p:nvGrpSpPr>
          <p:cNvPr name="Group 10" id="10"/>
          <p:cNvGrpSpPr/>
          <p:nvPr/>
        </p:nvGrpSpPr>
        <p:grpSpPr>
          <a:xfrm rot="0">
            <a:off x="5951734" y="7588946"/>
            <a:ext cx="486375" cy="938984"/>
            <a:chOff x="0" y="0"/>
            <a:chExt cx="812800" cy="1569172"/>
          </a:xfrm>
        </p:grpSpPr>
        <p:sp>
          <p:nvSpPr>
            <p:cNvPr name="Freeform 11" id="11"/>
            <p:cNvSpPr/>
            <p:nvPr/>
          </p:nvSpPr>
          <p:spPr>
            <a:xfrm flipH="false" flipV="false" rot="0">
              <a:off x="0" y="0"/>
              <a:ext cx="812800" cy="1569172"/>
            </a:xfrm>
            <a:custGeom>
              <a:avLst/>
              <a:gdLst/>
              <a:ahLst/>
              <a:cxnLst/>
              <a:rect r="r" b="b" t="t" l="l"/>
              <a:pathLst>
                <a:path h="1569172" w="812800">
                  <a:moveTo>
                    <a:pt x="406400" y="1569172"/>
                  </a:moveTo>
                  <a:lnTo>
                    <a:pt x="0" y="1162772"/>
                  </a:lnTo>
                  <a:lnTo>
                    <a:pt x="203200" y="1162772"/>
                  </a:lnTo>
                  <a:lnTo>
                    <a:pt x="203200" y="0"/>
                  </a:lnTo>
                  <a:lnTo>
                    <a:pt x="609600" y="0"/>
                  </a:lnTo>
                  <a:lnTo>
                    <a:pt x="609600" y="1162772"/>
                  </a:lnTo>
                  <a:lnTo>
                    <a:pt x="812800" y="1162772"/>
                  </a:lnTo>
                  <a:lnTo>
                    <a:pt x="406400" y="1569172"/>
                  </a:lnTo>
                  <a:close/>
                </a:path>
              </a:pathLst>
            </a:custGeom>
            <a:solidFill>
              <a:srgbClr val="33A685"/>
            </a:solidFill>
          </p:spPr>
        </p:sp>
        <p:sp>
          <p:nvSpPr>
            <p:cNvPr name="TextBox 12" id="12"/>
            <p:cNvSpPr txBox="true"/>
            <p:nvPr/>
          </p:nvSpPr>
          <p:spPr>
            <a:xfrm>
              <a:off x="203200" y="-47625"/>
              <a:ext cx="406400" cy="1515197"/>
            </a:xfrm>
            <a:prstGeom prst="rect">
              <a:avLst/>
            </a:prstGeom>
          </p:spPr>
          <p:txBody>
            <a:bodyPr anchor="ctr" rtlCol="false" tIns="50800" lIns="50800" bIns="50800" rIns="50800"/>
            <a:lstStyle/>
            <a:p>
              <a:pPr algn="ctr">
                <a:lnSpc>
                  <a:spcPts val="3079"/>
                </a:lnSpc>
              </a:pPr>
            </a:p>
          </p:txBody>
        </p:sp>
      </p:grpSp>
      <p:sp>
        <p:nvSpPr>
          <p:cNvPr name="TextBox 13" id="13"/>
          <p:cNvSpPr txBox="true"/>
          <p:nvPr/>
        </p:nvSpPr>
        <p:spPr>
          <a:xfrm rot="0">
            <a:off x="4634643" y="8790592"/>
            <a:ext cx="3120558" cy="1275501"/>
          </a:xfrm>
          <a:prstGeom prst="rect">
            <a:avLst/>
          </a:prstGeom>
        </p:spPr>
        <p:txBody>
          <a:bodyPr anchor="t" rtlCol="false" tIns="0" lIns="0" bIns="0" rIns="0">
            <a:spAutoFit/>
          </a:bodyPr>
          <a:lstStyle/>
          <a:p>
            <a:pPr algn="ctr">
              <a:lnSpc>
                <a:spcPts val="4840"/>
              </a:lnSpc>
            </a:pPr>
            <a:r>
              <a:rPr lang="en-US" sz="5042" spc="-413">
                <a:solidFill>
                  <a:srgbClr val="000000"/>
                </a:solidFill>
                <a:latin typeface="Public Sans"/>
                <a:ea typeface="Public Sans"/>
                <a:cs typeface="Public Sans"/>
                <a:sym typeface="Public Sans"/>
              </a:rPr>
              <a:t>what is my aim?</a:t>
            </a:r>
          </a:p>
        </p:txBody>
      </p:sp>
      <p:grpSp>
        <p:nvGrpSpPr>
          <p:cNvPr name="Group 14" id="14"/>
          <p:cNvGrpSpPr/>
          <p:nvPr/>
        </p:nvGrpSpPr>
        <p:grpSpPr>
          <a:xfrm rot="0">
            <a:off x="9845365" y="5462405"/>
            <a:ext cx="486375" cy="1546213"/>
            <a:chOff x="0" y="0"/>
            <a:chExt cx="812800" cy="2583934"/>
          </a:xfrm>
        </p:grpSpPr>
        <p:sp>
          <p:nvSpPr>
            <p:cNvPr name="Freeform 15" id="15"/>
            <p:cNvSpPr/>
            <p:nvPr/>
          </p:nvSpPr>
          <p:spPr>
            <a:xfrm flipH="false" flipV="false" rot="0">
              <a:off x="0" y="0"/>
              <a:ext cx="812800" cy="2583934"/>
            </a:xfrm>
            <a:custGeom>
              <a:avLst/>
              <a:gdLst/>
              <a:ahLst/>
              <a:cxnLst/>
              <a:rect r="r" b="b" t="t" l="l"/>
              <a:pathLst>
                <a:path h="2583934" w="812800">
                  <a:moveTo>
                    <a:pt x="406400" y="0"/>
                  </a:moveTo>
                  <a:lnTo>
                    <a:pt x="0" y="406400"/>
                  </a:lnTo>
                  <a:lnTo>
                    <a:pt x="203200" y="406400"/>
                  </a:lnTo>
                  <a:lnTo>
                    <a:pt x="203200" y="2583934"/>
                  </a:lnTo>
                  <a:lnTo>
                    <a:pt x="609600" y="2583934"/>
                  </a:lnTo>
                  <a:lnTo>
                    <a:pt x="609600" y="406400"/>
                  </a:lnTo>
                  <a:lnTo>
                    <a:pt x="812800" y="406400"/>
                  </a:lnTo>
                  <a:lnTo>
                    <a:pt x="406400" y="0"/>
                  </a:lnTo>
                  <a:close/>
                </a:path>
              </a:pathLst>
            </a:custGeom>
            <a:solidFill>
              <a:srgbClr val="33A685"/>
            </a:solidFill>
          </p:spPr>
        </p:sp>
        <p:sp>
          <p:nvSpPr>
            <p:cNvPr name="TextBox 16" id="16"/>
            <p:cNvSpPr txBox="true"/>
            <p:nvPr/>
          </p:nvSpPr>
          <p:spPr>
            <a:xfrm>
              <a:off x="203200" y="53975"/>
              <a:ext cx="406400" cy="2529959"/>
            </a:xfrm>
            <a:prstGeom prst="rect">
              <a:avLst/>
            </a:prstGeom>
          </p:spPr>
          <p:txBody>
            <a:bodyPr anchor="ctr" rtlCol="false" tIns="50800" lIns="50800" bIns="50800" rIns="50800"/>
            <a:lstStyle/>
            <a:p>
              <a:pPr algn="ctr">
                <a:lnSpc>
                  <a:spcPts val="3079"/>
                </a:lnSpc>
              </a:pPr>
            </a:p>
          </p:txBody>
        </p:sp>
      </p:grpSp>
      <p:sp>
        <p:nvSpPr>
          <p:cNvPr name="TextBox 17" id="17"/>
          <p:cNvSpPr txBox="true"/>
          <p:nvPr/>
        </p:nvSpPr>
        <p:spPr>
          <a:xfrm rot="0">
            <a:off x="7750952" y="3551577"/>
            <a:ext cx="4675202" cy="1754274"/>
          </a:xfrm>
          <a:prstGeom prst="rect">
            <a:avLst/>
          </a:prstGeom>
        </p:spPr>
        <p:txBody>
          <a:bodyPr anchor="t" rtlCol="false" tIns="0" lIns="0" bIns="0" rIns="0">
            <a:spAutoFit/>
          </a:bodyPr>
          <a:lstStyle/>
          <a:p>
            <a:pPr algn="ctr">
              <a:lnSpc>
                <a:spcPts val="4552"/>
              </a:lnSpc>
            </a:pPr>
            <a:r>
              <a:rPr lang="en-US" sz="4742" spc="-388">
                <a:solidFill>
                  <a:srgbClr val="000000"/>
                </a:solidFill>
                <a:latin typeface="Public Sans"/>
                <a:ea typeface="Public Sans"/>
                <a:cs typeface="Public Sans"/>
                <a:sym typeface="Public Sans"/>
              </a:rPr>
              <a:t>have I let the Voice and Rep team know what I’m up to?</a:t>
            </a:r>
          </a:p>
        </p:txBody>
      </p:sp>
      <p:grpSp>
        <p:nvGrpSpPr>
          <p:cNvPr name="Group 18" id="18"/>
          <p:cNvGrpSpPr/>
          <p:nvPr/>
        </p:nvGrpSpPr>
        <p:grpSpPr>
          <a:xfrm rot="0">
            <a:off x="15160423" y="4376326"/>
            <a:ext cx="486375" cy="1534348"/>
            <a:chOff x="0" y="0"/>
            <a:chExt cx="812800" cy="2564106"/>
          </a:xfrm>
        </p:grpSpPr>
        <p:sp>
          <p:nvSpPr>
            <p:cNvPr name="Freeform 19" id="19"/>
            <p:cNvSpPr/>
            <p:nvPr/>
          </p:nvSpPr>
          <p:spPr>
            <a:xfrm flipH="false" flipV="false" rot="0">
              <a:off x="0" y="0"/>
              <a:ext cx="812800" cy="2564106"/>
            </a:xfrm>
            <a:custGeom>
              <a:avLst/>
              <a:gdLst/>
              <a:ahLst/>
              <a:cxnLst/>
              <a:rect r="r" b="b" t="t" l="l"/>
              <a:pathLst>
                <a:path h="2564106" w="812800">
                  <a:moveTo>
                    <a:pt x="406400" y="2564106"/>
                  </a:moveTo>
                  <a:lnTo>
                    <a:pt x="0" y="2157706"/>
                  </a:lnTo>
                  <a:lnTo>
                    <a:pt x="203200" y="2157706"/>
                  </a:lnTo>
                  <a:lnTo>
                    <a:pt x="203200" y="0"/>
                  </a:lnTo>
                  <a:lnTo>
                    <a:pt x="609600" y="0"/>
                  </a:lnTo>
                  <a:lnTo>
                    <a:pt x="609600" y="2157706"/>
                  </a:lnTo>
                  <a:lnTo>
                    <a:pt x="812800" y="2157706"/>
                  </a:lnTo>
                  <a:lnTo>
                    <a:pt x="406400" y="2564106"/>
                  </a:lnTo>
                  <a:close/>
                </a:path>
              </a:pathLst>
            </a:custGeom>
            <a:solidFill>
              <a:srgbClr val="33A685"/>
            </a:solidFill>
          </p:spPr>
        </p:sp>
        <p:sp>
          <p:nvSpPr>
            <p:cNvPr name="TextBox 20" id="20"/>
            <p:cNvSpPr txBox="true"/>
            <p:nvPr/>
          </p:nvSpPr>
          <p:spPr>
            <a:xfrm>
              <a:off x="203200" y="-47625"/>
              <a:ext cx="406400" cy="2510131"/>
            </a:xfrm>
            <a:prstGeom prst="rect">
              <a:avLst/>
            </a:prstGeom>
          </p:spPr>
          <p:txBody>
            <a:bodyPr anchor="ctr" rtlCol="false" tIns="50800" lIns="50800" bIns="50800" rIns="50800"/>
            <a:lstStyle/>
            <a:p>
              <a:pPr algn="ctr">
                <a:lnSpc>
                  <a:spcPts val="3079"/>
                </a:lnSpc>
              </a:pPr>
            </a:p>
          </p:txBody>
        </p:sp>
      </p:grpSp>
      <p:sp>
        <p:nvSpPr>
          <p:cNvPr name="TextBox 21" id="21"/>
          <p:cNvSpPr txBox="true"/>
          <p:nvPr/>
        </p:nvSpPr>
        <p:spPr>
          <a:xfrm rot="0">
            <a:off x="12984795" y="6340287"/>
            <a:ext cx="4760978" cy="2502085"/>
          </a:xfrm>
          <a:prstGeom prst="rect">
            <a:avLst/>
          </a:prstGeom>
        </p:spPr>
        <p:txBody>
          <a:bodyPr anchor="t" rtlCol="false" tIns="0" lIns="0" bIns="0" rIns="0">
            <a:spAutoFit/>
          </a:bodyPr>
          <a:lstStyle/>
          <a:p>
            <a:pPr algn="ctr">
              <a:lnSpc>
                <a:spcPts val="4840"/>
              </a:lnSpc>
            </a:pPr>
            <a:r>
              <a:rPr lang="en-US" sz="5042" spc="-413">
                <a:solidFill>
                  <a:srgbClr val="000000"/>
                </a:solidFill>
                <a:latin typeface="Public Sans"/>
                <a:ea typeface="Public Sans"/>
                <a:cs typeface="Public Sans"/>
                <a:sym typeface="Public Sans"/>
              </a:rPr>
              <a:t>what support do I need from other officers, SU staff or someone else?</a:t>
            </a:r>
          </a:p>
        </p:txBody>
      </p:sp>
      <p:sp>
        <p:nvSpPr>
          <p:cNvPr name="TextBox 22" id="22"/>
          <p:cNvSpPr txBox="true"/>
          <p:nvPr/>
        </p:nvSpPr>
        <p:spPr>
          <a:xfrm rot="0">
            <a:off x="1407734" y="1280156"/>
            <a:ext cx="15472533" cy="780678"/>
          </a:xfrm>
          <a:prstGeom prst="rect">
            <a:avLst/>
          </a:prstGeom>
        </p:spPr>
        <p:txBody>
          <a:bodyPr anchor="t" rtlCol="false" tIns="0" lIns="0" bIns="0" rIns="0">
            <a:spAutoFit/>
          </a:bodyPr>
          <a:lstStyle/>
          <a:p>
            <a:pPr algn="ctr">
              <a:lnSpc>
                <a:spcPts val="5088"/>
              </a:lnSpc>
            </a:pPr>
            <a:r>
              <a:rPr lang="en-US" sz="5300" spc="-434">
                <a:solidFill>
                  <a:srgbClr val="000000"/>
                </a:solidFill>
                <a:latin typeface="Gotham 1"/>
                <a:ea typeface="Gotham 1"/>
                <a:cs typeface="Gotham 1"/>
                <a:sym typeface="Gotham 1"/>
              </a:rPr>
              <a:t>things to think about</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301" r="-1828" b="-16301"/>
            </a:stretch>
          </a:blipFill>
        </p:spPr>
      </p:sp>
      <p:sp>
        <p:nvSpPr>
          <p:cNvPr name="Freeform 3" id="3"/>
          <p:cNvSpPr/>
          <p:nvPr/>
        </p:nvSpPr>
        <p:spPr>
          <a:xfrm flipH="false" flipV="false" rot="0">
            <a:off x="0" y="-2263386"/>
            <a:ext cx="18288000" cy="18288000"/>
          </a:xfrm>
          <a:custGeom>
            <a:avLst/>
            <a:gdLst/>
            <a:ahLst/>
            <a:cxnLst/>
            <a:rect r="r" b="b" t="t" l="l"/>
            <a:pathLst>
              <a:path h="18288000" w="18288000">
                <a:moveTo>
                  <a:pt x="0" y="0"/>
                </a:moveTo>
                <a:lnTo>
                  <a:pt x="18288000" y="0"/>
                </a:lnTo>
                <a:lnTo>
                  <a:pt x="18288000" y="18288000"/>
                </a:lnTo>
                <a:lnTo>
                  <a:pt x="0" y="18288000"/>
                </a:lnTo>
                <a:lnTo>
                  <a:pt x="0" y="0"/>
                </a:lnTo>
                <a:close/>
              </a:path>
            </a:pathLst>
          </a:custGeom>
          <a:blipFill>
            <a:blip r:embed="rId3">
              <a:alphaModFix amt="15000"/>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535198">
            <a:off x="4061171" y="-206696"/>
            <a:ext cx="1479168" cy="1570545"/>
          </a:xfrm>
          <a:custGeom>
            <a:avLst/>
            <a:gdLst/>
            <a:ahLst/>
            <a:cxnLst/>
            <a:rect r="r" b="b" t="t" l="l"/>
            <a:pathLst>
              <a:path h="1570545" w="1479168">
                <a:moveTo>
                  <a:pt x="0" y="0"/>
                </a:moveTo>
                <a:lnTo>
                  <a:pt x="1479168" y="0"/>
                </a:lnTo>
                <a:lnTo>
                  <a:pt x="1479168" y="1570545"/>
                </a:lnTo>
                <a:lnTo>
                  <a:pt x="0" y="157054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759828">
            <a:off x="14173450" y="9185028"/>
            <a:ext cx="1247032" cy="1324069"/>
          </a:xfrm>
          <a:custGeom>
            <a:avLst/>
            <a:gdLst/>
            <a:ahLst/>
            <a:cxnLst/>
            <a:rect r="r" b="b" t="t" l="l"/>
            <a:pathLst>
              <a:path h="1324069" w="1247032">
                <a:moveTo>
                  <a:pt x="0" y="0"/>
                </a:moveTo>
                <a:lnTo>
                  <a:pt x="1247032" y="0"/>
                </a:lnTo>
                <a:lnTo>
                  <a:pt x="1247032" y="1324069"/>
                </a:lnTo>
                <a:lnTo>
                  <a:pt x="0" y="132406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6" id="6"/>
          <p:cNvGrpSpPr/>
          <p:nvPr/>
        </p:nvGrpSpPr>
        <p:grpSpPr>
          <a:xfrm rot="0">
            <a:off x="2476560" y="2502655"/>
            <a:ext cx="6667440" cy="3134583"/>
            <a:chOff x="0" y="0"/>
            <a:chExt cx="8889920" cy="4179444"/>
          </a:xfrm>
        </p:grpSpPr>
        <p:grpSp>
          <p:nvGrpSpPr>
            <p:cNvPr name="Group 7" id="7"/>
            <p:cNvGrpSpPr/>
            <p:nvPr/>
          </p:nvGrpSpPr>
          <p:grpSpPr>
            <a:xfrm rot="0">
              <a:off x="0" y="0"/>
              <a:ext cx="8889920" cy="4179444"/>
              <a:chOff x="0" y="0"/>
              <a:chExt cx="11841246" cy="5566959"/>
            </a:xfrm>
          </p:grpSpPr>
          <p:sp>
            <p:nvSpPr>
              <p:cNvPr name="Freeform 8" id="8"/>
              <p:cNvSpPr/>
              <p:nvPr/>
            </p:nvSpPr>
            <p:spPr>
              <a:xfrm flipH="false" flipV="false" rot="0">
                <a:off x="-4213" y="0"/>
                <a:ext cx="11845459" cy="5566959"/>
              </a:xfrm>
              <a:custGeom>
                <a:avLst/>
                <a:gdLst/>
                <a:ahLst/>
                <a:cxnLst/>
                <a:rect r="r" b="b" t="t" l="l"/>
                <a:pathLst>
                  <a:path h="5566959" w="11845459">
                    <a:moveTo>
                      <a:pt x="278431" y="16918"/>
                    </a:moveTo>
                    <a:cubicBezTo>
                      <a:pt x="278431" y="16918"/>
                      <a:pt x="604014" y="12258"/>
                      <a:pt x="1080997" y="12454"/>
                    </a:cubicBezTo>
                    <a:cubicBezTo>
                      <a:pt x="9708824" y="12671"/>
                      <a:pt x="11571391" y="0"/>
                      <a:pt x="11571391" y="0"/>
                    </a:cubicBezTo>
                    <a:cubicBezTo>
                      <a:pt x="11638855" y="0"/>
                      <a:pt x="11714791" y="0"/>
                      <a:pt x="11793565" y="85073"/>
                    </a:cubicBezTo>
                    <a:cubicBezTo>
                      <a:pt x="11836543" y="131488"/>
                      <a:pt x="11837611" y="240224"/>
                      <a:pt x="11838015" y="320281"/>
                    </a:cubicBezTo>
                    <a:cubicBezTo>
                      <a:pt x="11838015" y="320281"/>
                      <a:pt x="11836312" y="3983540"/>
                      <a:pt x="11836312" y="4804375"/>
                    </a:cubicBezTo>
                    <a:cubicBezTo>
                      <a:pt x="11836312" y="5018534"/>
                      <a:pt x="11845459" y="5317713"/>
                      <a:pt x="11845459" y="5317713"/>
                    </a:cubicBezTo>
                    <a:cubicBezTo>
                      <a:pt x="11845459" y="5446382"/>
                      <a:pt x="11841290" y="5566959"/>
                      <a:pt x="11588452" y="5558825"/>
                    </a:cubicBezTo>
                    <a:cubicBezTo>
                      <a:pt x="11588452" y="5558825"/>
                      <a:pt x="11211979" y="5538527"/>
                      <a:pt x="10017812" y="5546125"/>
                    </a:cubicBezTo>
                    <a:cubicBezTo>
                      <a:pt x="2733142" y="5554259"/>
                      <a:pt x="304023" y="5566959"/>
                      <a:pt x="304023" y="5566959"/>
                    </a:cubicBezTo>
                    <a:cubicBezTo>
                      <a:pt x="132548" y="5566959"/>
                      <a:pt x="4213" y="5465890"/>
                      <a:pt x="8532" y="5263343"/>
                    </a:cubicBezTo>
                    <a:cubicBezTo>
                      <a:pt x="8532" y="5263343"/>
                      <a:pt x="9630" y="4764802"/>
                      <a:pt x="4815" y="1452137"/>
                    </a:cubicBezTo>
                    <a:cubicBezTo>
                      <a:pt x="0" y="663668"/>
                      <a:pt x="25592" y="330596"/>
                      <a:pt x="25592" y="330596"/>
                    </a:cubicBezTo>
                    <a:cubicBezTo>
                      <a:pt x="27224" y="150571"/>
                      <a:pt x="143504" y="16918"/>
                      <a:pt x="278431" y="16918"/>
                    </a:cubicBezTo>
                    <a:close/>
                  </a:path>
                </a:pathLst>
              </a:custGeom>
              <a:solidFill>
                <a:srgbClr val="5DB98F"/>
              </a:solidFill>
            </p:spPr>
          </p:sp>
        </p:grpSp>
        <p:grpSp>
          <p:nvGrpSpPr>
            <p:cNvPr name="Group 9" id="9"/>
            <p:cNvGrpSpPr/>
            <p:nvPr/>
          </p:nvGrpSpPr>
          <p:grpSpPr>
            <a:xfrm rot="0">
              <a:off x="112814" y="1064559"/>
              <a:ext cx="8664292" cy="2803798"/>
              <a:chOff x="0" y="0"/>
              <a:chExt cx="11737409" cy="3798271"/>
            </a:xfrm>
          </p:grpSpPr>
          <p:sp>
            <p:nvSpPr>
              <p:cNvPr name="Freeform 10" id="10"/>
              <p:cNvSpPr/>
              <p:nvPr/>
            </p:nvSpPr>
            <p:spPr>
              <a:xfrm flipH="false" flipV="false" rot="0">
                <a:off x="-4213" y="0"/>
                <a:ext cx="11741622" cy="3798270"/>
              </a:xfrm>
              <a:custGeom>
                <a:avLst/>
                <a:gdLst/>
                <a:ahLst/>
                <a:cxnLst/>
                <a:rect r="r" b="b" t="t" l="l"/>
                <a:pathLst>
                  <a:path h="3798270" w="11741622">
                    <a:moveTo>
                      <a:pt x="278431" y="16918"/>
                    </a:moveTo>
                    <a:cubicBezTo>
                      <a:pt x="278431" y="16918"/>
                      <a:pt x="604014" y="12258"/>
                      <a:pt x="1079149" y="12454"/>
                    </a:cubicBezTo>
                    <a:cubicBezTo>
                      <a:pt x="9618120" y="12671"/>
                      <a:pt x="11467554" y="0"/>
                      <a:pt x="11467554" y="0"/>
                    </a:cubicBezTo>
                    <a:cubicBezTo>
                      <a:pt x="11535017" y="0"/>
                      <a:pt x="11610954" y="0"/>
                      <a:pt x="11689727" y="85073"/>
                    </a:cubicBezTo>
                    <a:cubicBezTo>
                      <a:pt x="11732705" y="131488"/>
                      <a:pt x="11733773" y="240224"/>
                      <a:pt x="11734178" y="320281"/>
                    </a:cubicBezTo>
                    <a:cubicBezTo>
                      <a:pt x="11734178" y="320281"/>
                      <a:pt x="11732474" y="2520161"/>
                      <a:pt x="11732474" y="3035686"/>
                    </a:cubicBezTo>
                    <a:cubicBezTo>
                      <a:pt x="11732474" y="3249845"/>
                      <a:pt x="11741622" y="3549024"/>
                      <a:pt x="11741622" y="3549024"/>
                    </a:cubicBezTo>
                    <a:cubicBezTo>
                      <a:pt x="11741622" y="3677693"/>
                      <a:pt x="11737453" y="3798270"/>
                      <a:pt x="11484615" y="3790136"/>
                    </a:cubicBezTo>
                    <a:cubicBezTo>
                      <a:pt x="11484615" y="3790136"/>
                      <a:pt x="11108142" y="3769838"/>
                      <a:pt x="9923926" y="3777436"/>
                    </a:cubicBezTo>
                    <a:cubicBezTo>
                      <a:pt x="2714278" y="3785570"/>
                      <a:pt x="304023" y="3798270"/>
                      <a:pt x="304023" y="3798270"/>
                    </a:cubicBezTo>
                    <a:cubicBezTo>
                      <a:pt x="132548" y="3798270"/>
                      <a:pt x="4213" y="3697201"/>
                      <a:pt x="8532" y="3494654"/>
                    </a:cubicBezTo>
                    <a:cubicBezTo>
                      <a:pt x="8532" y="3494654"/>
                      <a:pt x="9630" y="2996113"/>
                      <a:pt x="4815" y="1202944"/>
                    </a:cubicBezTo>
                    <a:cubicBezTo>
                      <a:pt x="0" y="663668"/>
                      <a:pt x="25592" y="330596"/>
                      <a:pt x="25592" y="330596"/>
                    </a:cubicBezTo>
                    <a:cubicBezTo>
                      <a:pt x="27224" y="150571"/>
                      <a:pt x="143504" y="16918"/>
                      <a:pt x="278431" y="16918"/>
                    </a:cubicBezTo>
                    <a:close/>
                  </a:path>
                </a:pathLst>
              </a:custGeom>
              <a:solidFill>
                <a:srgbClr val="FFFFFF"/>
              </a:solidFill>
            </p:spPr>
          </p:sp>
        </p:grpSp>
        <p:sp>
          <p:nvSpPr>
            <p:cNvPr name="TextBox 11" id="11"/>
            <p:cNvSpPr txBox="true"/>
            <p:nvPr/>
          </p:nvSpPr>
          <p:spPr>
            <a:xfrm rot="0">
              <a:off x="280562" y="1129539"/>
              <a:ext cx="8328795" cy="3049905"/>
            </a:xfrm>
            <a:prstGeom prst="rect">
              <a:avLst/>
            </a:prstGeom>
          </p:spPr>
          <p:txBody>
            <a:bodyPr anchor="t" rtlCol="false" tIns="0" lIns="0" bIns="0" rIns="0">
              <a:spAutoFit/>
            </a:bodyPr>
            <a:lstStyle/>
            <a:p>
              <a:pPr algn="l">
                <a:lnSpc>
                  <a:spcPts val="3600"/>
                </a:lnSpc>
              </a:pPr>
              <a:r>
                <a:rPr lang="en-US" sz="2400">
                  <a:solidFill>
                    <a:srgbClr val="FA3A2F"/>
                  </a:solidFill>
                  <a:latin typeface="Gotham 1"/>
                  <a:ea typeface="Gotham 1"/>
                  <a:cs typeface="Gotham 1"/>
                  <a:sym typeface="Gotham 1"/>
                </a:rPr>
                <a:t>“Student Services waiting times are rubbish”</a:t>
              </a:r>
              <a:r>
                <a:rPr lang="en-US" sz="2400">
                  <a:solidFill>
                    <a:srgbClr val="000000"/>
                  </a:solidFill>
                  <a:latin typeface="Gotham 1"/>
                  <a:ea typeface="Gotham 1"/>
                  <a:cs typeface="Gotham 1"/>
                  <a:sym typeface="Gotham 1"/>
                </a:rPr>
                <a:t>​</a:t>
              </a:r>
            </a:p>
            <a:p>
              <a:pPr algn="l">
                <a:lnSpc>
                  <a:spcPts val="3600"/>
                </a:lnSpc>
              </a:pPr>
              <a:r>
                <a:rPr lang="en-US" sz="2400">
                  <a:solidFill>
                    <a:srgbClr val="74D284"/>
                  </a:solidFill>
                  <a:latin typeface="Gotham 1"/>
                  <a:ea typeface="Gotham 1"/>
                  <a:cs typeface="Gotham 1"/>
                  <a:sym typeface="Gotham 1"/>
                </a:rPr>
                <a:t>“Improve Student Services waiting times”</a:t>
              </a:r>
            </a:p>
            <a:p>
              <a:pPr algn="ctr">
                <a:lnSpc>
                  <a:spcPts val="3600"/>
                </a:lnSpc>
              </a:pPr>
            </a:p>
          </p:txBody>
        </p:sp>
        <p:sp>
          <p:nvSpPr>
            <p:cNvPr name="TextBox 12" id="12"/>
            <p:cNvSpPr txBox="true"/>
            <p:nvPr/>
          </p:nvSpPr>
          <p:spPr>
            <a:xfrm rot="0">
              <a:off x="65580" y="298167"/>
              <a:ext cx="8583949" cy="590762"/>
            </a:xfrm>
            <a:prstGeom prst="rect">
              <a:avLst/>
            </a:prstGeom>
          </p:spPr>
          <p:txBody>
            <a:bodyPr anchor="t" rtlCol="false" tIns="0" lIns="0" bIns="0" rIns="0">
              <a:spAutoFit/>
            </a:bodyPr>
            <a:lstStyle/>
            <a:p>
              <a:pPr algn="ctr">
                <a:lnSpc>
                  <a:spcPts val="3639"/>
                </a:lnSpc>
              </a:pPr>
              <a:r>
                <a:rPr lang="en-US" sz="2799">
                  <a:solidFill>
                    <a:srgbClr val="000000"/>
                  </a:solidFill>
                  <a:latin typeface="Anton"/>
                  <a:ea typeface="Anton"/>
                  <a:cs typeface="Anton"/>
                  <a:sym typeface="Anton"/>
                </a:rPr>
                <a:t>CAMPAIGN FOR A SOLUTION, NOT A PROBLEM</a:t>
              </a:r>
            </a:p>
          </p:txBody>
        </p:sp>
      </p:grpSp>
      <p:sp>
        <p:nvSpPr>
          <p:cNvPr name="TextBox 13" id="13"/>
          <p:cNvSpPr txBox="true"/>
          <p:nvPr/>
        </p:nvSpPr>
        <p:spPr>
          <a:xfrm rot="0">
            <a:off x="3332139" y="1263954"/>
            <a:ext cx="12396068" cy="968345"/>
          </a:xfrm>
          <a:prstGeom prst="rect">
            <a:avLst/>
          </a:prstGeom>
        </p:spPr>
        <p:txBody>
          <a:bodyPr anchor="t" rtlCol="false" tIns="0" lIns="0" bIns="0" rIns="0">
            <a:spAutoFit/>
          </a:bodyPr>
          <a:lstStyle/>
          <a:p>
            <a:pPr algn="ctr">
              <a:lnSpc>
                <a:spcPts val="7001"/>
              </a:lnSpc>
              <a:spcBef>
                <a:spcPct val="0"/>
              </a:spcBef>
            </a:pPr>
            <a:r>
              <a:rPr lang="en-US" sz="5001">
                <a:solidFill>
                  <a:srgbClr val="414141"/>
                </a:solidFill>
                <a:latin typeface="Gotham 1"/>
                <a:ea typeface="Gotham 1"/>
                <a:cs typeface="Gotham 1"/>
                <a:sym typeface="Gotham 1"/>
              </a:rPr>
              <a:t>campaign aims - being clear</a:t>
            </a:r>
          </a:p>
        </p:txBody>
      </p:sp>
      <p:sp>
        <p:nvSpPr>
          <p:cNvPr name="Freeform 14" id="14"/>
          <p:cNvSpPr/>
          <p:nvPr/>
        </p:nvSpPr>
        <p:spPr>
          <a:xfrm flipH="false" flipV="false" rot="0">
            <a:off x="315657" y="9201522"/>
            <a:ext cx="3632699" cy="934123"/>
          </a:xfrm>
          <a:custGeom>
            <a:avLst/>
            <a:gdLst/>
            <a:ahLst/>
            <a:cxnLst/>
            <a:rect r="r" b="b" t="t" l="l"/>
            <a:pathLst>
              <a:path h="934123" w="3632699">
                <a:moveTo>
                  <a:pt x="0" y="0"/>
                </a:moveTo>
                <a:lnTo>
                  <a:pt x="3632699" y="0"/>
                </a:lnTo>
                <a:lnTo>
                  <a:pt x="3632699" y="934123"/>
                </a:lnTo>
                <a:lnTo>
                  <a:pt x="0" y="934123"/>
                </a:lnTo>
                <a:lnTo>
                  <a:pt x="0" y="0"/>
                </a:lnTo>
                <a:close/>
              </a:path>
            </a:pathLst>
          </a:custGeom>
          <a:blipFill>
            <a:blip r:embed="rId7"/>
            <a:stretch>
              <a:fillRect l="0" t="0" r="0" b="0"/>
            </a:stretch>
          </a:blipFill>
        </p:spPr>
      </p:sp>
      <p:grpSp>
        <p:nvGrpSpPr>
          <p:cNvPr name="Group 15" id="15"/>
          <p:cNvGrpSpPr/>
          <p:nvPr/>
        </p:nvGrpSpPr>
        <p:grpSpPr>
          <a:xfrm rot="0">
            <a:off x="9999773" y="2502655"/>
            <a:ext cx="6667440" cy="3134583"/>
            <a:chOff x="0" y="0"/>
            <a:chExt cx="11841246" cy="5566959"/>
          </a:xfrm>
        </p:grpSpPr>
        <p:sp>
          <p:nvSpPr>
            <p:cNvPr name="Freeform 16" id="16"/>
            <p:cNvSpPr/>
            <p:nvPr/>
          </p:nvSpPr>
          <p:spPr>
            <a:xfrm flipH="false" flipV="false" rot="0">
              <a:off x="-4213" y="0"/>
              <a:ext cx="11845459" cy="5566959"/>
            </a:xfrm>
            <a:custGeom>
              <a:avLst/>
              <a:gdLst/>
              <a:ahLst/>
              <a:cxnLst/>
              <a:rect r="r" b="b" t="t" l="l"/>
              <a:pathLst>
                <a:path h="5566959" w="11845459">
                  <a:moveTo>
                    <a:pt x="278431" y="16918"/>
                  </a:moveTo>
                  <a:cubicBezTo>
                    <a:pt x="278431" y="16918"/>
                    <a:pt x="604014" y="12258"/>
                    <a:pt x="1080997" y="12454"/>
                  </a:cubicBezTo>
                  <a:cubicBezTo>
                    <a:pt x="9708824" y="12671"/>
                    <a:pt x="11571391" y="0"/>
                    <a:pt x="11571391" y="0"/>
                  </a:cubicBezTo>
                  <a:cubicBezTo>
                    <a:pt x="11638855" y="0"/>
                    <a:pt x="11714791" y="0"/>
                    <a:pt x="11793565" y="85073"/>
                  </a:cubicBezTo>
                  <a:cubicBezTo>
                    <a:pt x="11836543" y="131488"/>
                    <a:pt x="11837611" y="240224"/>
                    <a:pt x="11838015" y="320281"/>
                  </a:cubicBezTo>
                  <a:cubicBezTo>
                    <a:pt x="11838015" y="320281"/>
                    <a:pt x="11836312" y="3983540"/>
                    <a:pt x="11836312" y="4804375"/>
                  </a:cubicBezTo>
                  <a:cubicBezTo>
                    <a:pt x="11836312" y="5018534"/>
                    <a:pt x="11845459" y="5317713"/>
                    <a:pt x="11845459" y="5317713"/>
                  </a:cubicBezTo>
                  <a:cubicBezTo>
                    <a:pt x="11845459" y="5446382"/>
                    <a:pt x="11841290" y="5566959"/>
                    <a:pt x="11588452" y="5558825"/>
                  </a:cubicBezTo>
                  <a:cubicBezTo>
                    <a:pt x="11588452" y="5558825"/>
                    <a:pt x="11211979" y="5538527"/>
                    <a:pt x="10017812" y="5546125"/>
                  </a:cubicBezTo>
                  <a:cubicBezTo>
                    <a:pt x="2733142" y="5554259"/>
                    <a:pt x="304023" y="5566959"/>
                    <a:pt x="304023" y="5566959"/>
                  </a:cubicBezTo>
                  <a:cubicBezTo>
                    <a:pt x="132548" y="5566959"/>
                    <a:pt x="4213" y="5465890"/>
                    <a:pt x="8532" y="5263343"/>
                  </a:cubicBezTo>
                  <a:cubicBezTo>
                    <a:pt x="8532" y="5263343"/>
                    <a:pt x="9630" y="4764802"/>
                    <a:pt x="4815" y="1452137"/>
                  </a:cubicBezTo>
                  <a:cubicBezTo>
                    <a:pt x="0" y="663668"/>
                    <a:pt x="25592" y="330596"/>
                    <a:pt x="25592" y="330596"/>
                  </a:cubicBezTo>
                  <a:cubicBezTo>
                    <a:pt x="27224" y="150571"/>
                    <a:pt x="143504" y="16918"/>
                    <a:pt x="278431" y="16918"/>
                  </a:cubicBezTo>
                  <a:close/>
                </a:path>
              </a:pathLst>
            </a:custGeom>
            <a:solidFill>
              <a:srgbClr val="5DB98F"/>
            </a:solidFill>
          </p:spPr>
        </p:sp>
      </p:grpSp>
      <p:grpSp>
        <p:nvGrpSpPr>
          <p:cNvPr name="Group 17" id="17"/>
          <p:cNvGrpSpPr/>
          <p:nvPr/>
        </p:nvGrpSpPr>
        <p:grpSpPr>
          <a:xfrm rot="0">
            <a:off x="10083321" y="3301074"/>
            <a:ext cx="6498219" cy="2102849"/>
            <a:chOff x="0" y="0"/>
            <a:chExt cx="11737409" cy="3798271"/>
          </a:xfrm>
        </p:grpSpPr>
        <p:sp>
          <p:nvSpPr>
            <p:cNvPr name="Freeform 18" id="18"/>
            <p:cNvSpPr/>
            <p:nvPr/>
          </p:nvSpPr>
          <p:spPr>
            <a:xfrm flipH="false" flipV="false" rot="0">
              <a:off x="-4213" y="0"/>
              <a:ext cx="11741622" cy="3798270"/>
            </a:xfrm>
            <a:custGeom>
              <a:avLst/>
              <a:gdLst/>
              <a:ahLst/>
              <a:cxnLst/>
              <a:rect r="r" b="b" t="t" l="l"/>
              <a:pathLst>
                <a:path h="3798270" w="11741622">
                  <a:moveTo>
                    <a:pt x="278431" y="16918"/>
                  </a:moveTo>
                  <a:cubicBezTo>
                    <a:pt x="278431" y="16918"/>
                    <a:pt x="604014" y="12258"/>
                    <a:pt x="1079149" y="12454"/>
                  </a:cubicBezTo>
                  <a:cubicBezTo>
                    <a:pt x="9618120" y="12671"/>
                    <a:pt x="11467554" y="0"/>
                    <a:pt x="11467554" y="0"/>
                  </a:cubicBezTo>
                  <a:cubicBezTo>
                    <a:pt x="11535017" y="0"/>
                    <a:pt x="11610954" y="0"/>
                    <a:pt x="11689727" y="85073"/>
                  </a:cubicBezTo>
                  <a:cubicBezTo>
                    <a:pt x="11732705" y="131488"/>
                    <a:pt x="11733773" y="240224"/>
                    <a:pt x="11734178" y="320281"/>
                  </a:cubicBezTo>
                  <a:cubicBezTo>
                    <a:pt x="11734178" y="320281"/>
                    <a:pt x="11732474" y="2520161"/>
                    <a:pt x="11732474" y="3035686"/>
                  </a:cubicBezTo>
                  <a:cubicBezTo>
                    <a:pt x="11732474" y="3249845"/>
                    <a:pt x="11741622" y="3549024"/>
                    <a:pt x="11741622" y="3549024"/>
                  </a:cubicBezTo>
                  <a:cubicBezTo>
                    <a:pt x="11741622" y="3677693"/>
                    <a:pt x="11737453" y="3798270"/>
                    <a:pt x="11484615" y="3790136"/>
                  </a:cubicBezTo>
                  <a:cubicBezTo>
                    <a:pt x="11484615" y="3790136"/>
                    <a:pt x="11108142" y="3769838"/>
                    <a:pt x="9923926" y="3777436"/>
                  </a:cubicBezTo>
                  <a:cubicBezTo>
                    <a:pt x="2714278" y="3785570"/>
                    <a:pt x="304023" y="3798270"/>
                    <a:pt x="304023" y="3798270"/>
                  </a:cubicBezTo>
                  <a:cubicBezTo>
                    <a:pt x="132548" y="3798270"/>
                    <a:pt x="4213" y="3697201"/>
                    <a:pt x="8532" y="3494654"/>
                  </a:cubicBezTo>
                  <a:cubicBezTo>
                    <a:pt x="8532" y="3494654"/>
                    <a:pt x="9630" y="2996113"/>
                    <a:pt x="4815" y="1202944"/>
                  </a:cubicBezTo>
                  <a:cubicBezTo>
                    <a:pt x="0" y="663668"/>
                    <a:pt x="25592" y="330596"/>
                    <a:pt x="25592" y="330596"/>
                  </a:cubicBezTo>
                  <a:cubicBezTo>
                    <a:pt x="27224" y="150571"/>
                    <a:pt x="143504" y="16918"/>
                    <a:pt x="278431" y="16918"/>
                  </a:cubicBezTo>
                  <a:close/>
                </a:path>
              </a:pathLst>
            </a:custGeom>
            <a:solidFill>
              <a:srgbClr val="FFFFFF"/>
            </a:solidFill>
          </p:spPr>
        </p:sp>
      </p:grpSp>
      <p:sp>
        <p:nvSpPr>
          <p:cNvPr name="TextBox 19" id="19"/>
          <p:cNvSpPr txBox="true"/>
          <p:nvPr/>
        </p:nvSpPr>
        <p:spPr>
          <a:xfrm rot="0">
            <a:off x="11551667" y="2719136"/>
            <a:ext cx="3821029" cy="450215"/>
          </a:xfrm>
          <a:prstGeom prst="rect">
            <a:avLst/>
          </a:prstGeom>
        </p:spPr>
        <p:txBody>
          <a:bodyPr anchor="t" rtlCol="false" tIns="0" lIns="0" bIns="0" rIns="0">
            <a:spAutoFit/>
          </a:bodyPr>
          <a:lstStyle/>
          <a:p>
            <a:pPr algn="ctr">
              <a:lnSpc>
                <a:spcPts val="3639"/>
              </a:lnSpc>
            </a:pPr>
            <a:r>
              <a:rPr lang="en-US" sz="2799">
                <a:solidFill>
                  <a:srgbClr val="000000"/>
                </a:solidFill>
                <a:latin typeface="Anton"/>
                <a:ea typeface="Anton"/>
                <a:cs typeface="Anton"/>
                <a:sym typeface="Anton"/>
              </a:rPr>
              <a:t>BE AS SPECIFIC AS YOU CAN</a:t>
            </a:r>
          </a:p>
        </p:txBody>
      </p:sp>
      <p:sp>
        <p:nvSpPr>
          <p:cNvPr name="TextBox 20" id="20"/>
          <p:cNvSpPr txBox="true"/>
          <p:nvPr/>
        </p:nvSpPr>
        <p:spPr>
          <a:xfrm rot="0">
            <a:off x="10209132" y="3318852"/>
            <a:ext cx="6372408" cy="2318385"/>
          </a:xfrm>
          <a:prstGeom prst="rect">
            <a:avLst/>
          </a:prstGeom>
        </p:spPr>
        <p:txBody>
          <a:bodyPr anchor="t" rtlCol="false" tIns="0" lIns="0" bIns="0" rIns="0">
            <a:spAutoFit/>
          </a:bodyPr>
          <a:lstStyle/>
          <a:p>
            <a:pPr algn="l">
              <a:lnSpc>
                <a:spcPts val="3600"/>
              </a:lnSpc>
            </a:pPr>
            <a:r>
              <a:rPr lang="en-US" sz="2400">
                <a:solidFill>
                  <a:srgbClr val="FA3A2F"/>
                </a:solidFill>
                <a:latin typeface="Gotham 1"/>
                <a:ea typeface="Gotham 1"/>
                <a:cs typeface="Gotham 1"/>
                <a:sym typeface="Gotham 1"/>
              </a:rPr>
              <a:t>“Improve Student Services waiting times”</a:t>
            </a:r>
            <a:r>
              <a:rPr lang="en-US" sz="2400">
                <a:solidFill>
                  <a:srgbClr val="FA3A2F"/>
                </a:solidFill>
                <a:latin typeface="Gotham 1"/>
                <a:ea typeface="Gotham 1"/>
                <a:cs typeface="Gotham 1"/>
                <a:sym typeface="Gotham 1"/>
              </a:rPr>
              <a:t>​</a:t>
            </a:r>
          </a:p>
          <a:p>
            <a:pPr algn="l">
              <a:lnSpc>
                <a:spcPts val="3600"/>
              </a:lnSpc>
            </a:pPr>
            <a:r>
              <a:rPr lang="en-US" sz="2400">
                <a:solidFill>
                  <a:srgbClr val="74D284"/>
                </a:solidFill>
                <a:latin typeface="Gotham 1"/>
                <a:ea typeface="Gotham 1"/>
                <a:cs typeface="Gotham 1"/>
                <a:sym typeface="Gotham 1"/>
              </a:rPr>
              <a:t>“Ensure that target waiting times of 10 days for x sessions are consistently met”</a:t>
            </a:r>
          </a:p>
          <a:p>
            <a:pPr algn="ctr">
              <a:lnSpc>
                <a:spcPts val="3600"/>
              </a:lnSpc>
            </a:pPr>
          </a:p>
        </p:txBody>
      </p:sp>
      <p:grpSp>
        <p:nvGrpSpPr>
          <p:cNvPr name="Group 21" id="21"/>
          <p:cNvGrpSpPr/>
          <p:nvPr/>
        </p:nvGrpSpPr>
        <p:grpSpPr>
          <a:xfrm rot="0">
            <a:off x="2476560" y="5929857"/>
            <a:ext cx="6667440" cy="3385888"/>
            <a:chOff x="0" y="0"/>
            <a:chExt cx="11841246" cy="6013272"/>
          </a:xfrm>
        </p:grpSpPr>
        <p:sp>
          <p:nvSpPr>
            <p:cNvPr name="Freeform 22" id="22"/>
            <p:cNvSpPr/>
            <p:nvPr/>
          </p:nvSpPr>
          <p:spPr>
            <a:xfrm flipH="false" flipV="false" rot="0">
              <a:off x="-4213" y="0"/>
              <a:ext cx="11845459" cy="6013272"/>
            </a:xfrm>
            <a:custGeom>
              <a:avLst/>
              <a:gdLst/>
              <a:ahLst/>
              <a:cxnLst/>
              <a:rect r="r" b="b" t="t" l="l"/>
              <a:pathLst>
                <a:path h="6013272" w="11845459">
                  <a:moveTo>
                    <a:pt x="278431" y="16918"/>
                  </a:moveTo>
                  <a:cubicBezTo>
                    <a:pt x="278431" y="16918"/>
                    <a:pt x="604014" y="12258"/>
                    <a:pt x="1080997" y="12454"/>
                  </a:cubicBezTo>
                  <a:cubicBezTo>
                    <a:pt x="9708824" y="12671"/>
                    <a:pt x="11571391" y="0"/>
                    <a:pt x="11571391" y="0"/>
                  </a:cubicBezTo>
                  <a:cubicBezTo>
                    <a:pt x="11638855" y="0"/>
                    <a:pt x="11714791" y="0"/>
                    <a:pt x="11793565" y="85073"/>
                  </a:cubicBezTo>
                  <a:cubicBezTo>
                    <a:pt x="11836543" y="131488"/>
                    <a:pt x="11837611" y="240224"/>
                    <a:pt x="11838015" y="320281"/>
                  </a:cubicBezTo>
                  <a:cubicBezTo>
                    <a:pt x="11838015" y="320281"/>
                    <a:pt x="11836312" y="4352811"/>
                    <a:pt x="11836312" y="5250688"/>
                  </a:cubicBezTo>
                  <a:cubicBezTo>
                    <a:pt x="11836312" y="5464847"/>
                    <a:pt x="11845459" y="5764026"/>
                    <a:pt x="11845459" y="5764026"/>
                  </a:cubicBezTo>
                  <a:cubicBezTo>
                    <a:pt x="11845459" y="5892695"/>
                    <a:pt x="11841290" y="6013272"/>
                    <a:pt x="11588452" y="6005138"/>
                  </a:cubicBezTo>
                  <a:cubicBezTo>
                    <a:pt x="11588452" y="6005138"/>
                    <a:pt x="11211979" y="5984839"/>
                    <a:pt x="10017812" y="5992438"/>
                  </a:cubicBezTo>
                  <a:cubicBezTo>
                    <a:pt x="2733142" y="6000572"/>
                    <a:pt x="304023" y="6013272"/>
                    <a:pt x="304023" y="6013272"/>
                  </a:cubicBezTo>
                  <a:cubicBezTo>
                    <a:pt x="132548" y="6013272"/>
                    <a:pt x="4213" y="5912203"/>
                    <a:pt x="8532" y="5709656"/>
                  </a:cubicBezTo>
                  <a:cubicBezTo>
                    <a:pt x="8532" y="5709656"/>
                    <a:pt x="9630" y="5211115"/>
                    <a:pt x="4815" y="1515019"/>
                  </a:cubicBezTo>
                  <a:cubicBezTo>
                    <a:pt x="0" y="663668"/>
                    <a:pt x="25592" y="330596"/>
                    <a:pt x="25592" y="330596"/>
                  </a:cubicBezTo>
                  <a:cubicBezTo>
                    <a:pt x="27224" y="150571"/>
                    <a:pt x="143504" y="16918"/>
                    <a:pt x="278431" y="16918"/>
                  </a:cubicBezTo>
                  <a:close/>
                </a:path>
              </a:pathLst>
            </a:custGeom>
            <a:solidFill>
              <a:srgbClr val="5DB98F"/>
            </a:solidFill>
          </p:spPr>
        </p:sp>
      </p:grpSp>
      <p:grpSp>
        <p:nvGrpSpPr>
          <p:cNvPr name="Group 23" id="23"/>
          <p:cNvGrpSpPr/>
          <p:nvPr/>
        </p:nvGrpSpPr>
        <p:grpSpPr>
          <a:xfrm rot="0">
            <a:off x="2560109" y="6728276"/>
            <a:ext cx="6498219" cy="2486124"/>
            <a:chOff x="0" y="0"/>
            <a:chExt cx="11737409" cy="4490562"/>
          </a:xfrm>
        </p:grpSpPr>
        <p:sp>
          <p:nvSpPr>
            <p:cNvPr name="Freeform 24" id="24"/>
            <p:cNvSpPr/>
            <p:nvPr/>
          </p:nvSpPr>
          <p:spPr>
            <a:xfrm flipH="false" flipV="false" rot="0">
              <a:off x="-4213" y="0"/>
              <a:ext cx="11741622" cy="4490562"/>
            </a:xfrm>
            <a:custGeom>
              <a:avLst/>
              <a:gdLst/>
              <a:ahLst/>
              <a:cxnLst/>
              <a:rect r="r" b="b" t="t" l="l"/>
              <a:pathLst>
                <a:path h="4490562" w="11741622">
                  <a:moveTo>
                    <a:pt x="278431" y="16918"/>
                  </a:moveTo>
                  <a:cubicBezTo>
                    <a:pt x="278431" y="16918"/>
                    <a:pt x="604014" y="12258"/>
                    <a:pt x="1079149" y="12454"/>
                  </a:cubicBezTo>
                  <a:cubicBezTo>
                    <a:pt x="9618120" y="12671"/>
                    <a:pt x="11467554" y="0"/>
                    <a:pt x="11467554" y="0"/>
                  </a:cubicBezTo>
                  <a:cubicBezTo>
                    <a:pt x="11535017" y="0"/>
                    <a:pt x="11610954" y="0"/>
                    <a:pt x="11689727" y="85073"/>
                  </a:cubicBezTo>
                  <a:cubicBezTo>
                    <a:pt x="11732705" y="131488"/>
                    <a:pt x="11733773" y="240224"/>
                    <a:pt x="11734178" y="320281"/>
                  </a:cubicBezTo>
                  <a:cubicBezTo>
                    <a:pt x="11734178" y="320281"/>
                    <a:pt x="11732474" y="3092950"/>
                    <a:pt x="11732474" y="3727978"/>
                  </a:cubicBezTo>
                  <a:cubicBezTo>
                    <a:pt x="11732474" y="3942137"/>
                    <a:pt x="11741622" y="4241316"/>
                    <a:pt x="11741622" y="4241316"/>
                  </a:cubicBezTo>
                  <a:cubicBezTo>
                    <a:pt x="11741622" y="4369985"/>
                    <a:pt x="11737453" y="4490562"/>
                    <a:pt x="11484615" y="4482428"/>
                  </a:cubicBezTo>
                  <a:cubicBezTo>
                    <a:pt x="11484615" y="4482428"/>
                    <a:pt x="11108142" y="4462130"/>
                    <a:pt x="9923926" y="4469728"/>
                  </a:cubicBezTo>
                  <a:cubicBezTo>
                    <a:pt x="2714278" y="4477862"/>
                    <a:pt x="304023" y="4490562"/>
                    <a:pt x="304023" y="4490562"/>
                  </a:cubicBezTo>
                  <a:cubicBezTo>
                    <a:pt x="132548" y="4490562"/>
                    <a:pt x="4213" y="4389493"/>
                    <a:pt x="8532" y="4186946"/>
                  </a:cubicBezTo>
                  <a:cubicBezTo>
                    <a:pt x="8532" y="4186946"/>
                    <a:pt x="9630" y="3688405"/>
                    <a:pt x="4815" y="1300482"/>
                  </a:cubicBezTo>
                  <a:cubicBezTo>
                    <a:pt x="0" y="663668"/>
                    <a:pt x="25592" y="330596"/>
                    <a:pt x="25592" y="330596"/>
                  </a:cubicBezTo>
                  <a:cubicBezTo>
                    <a:pt x="27224" y="150571"/>
                    <a:pt x="143504" y="16918"/>
                    <a:pt x="278431" y="16918"/>
                  </a:cubicBezTo>
                  <a:close/>
                </a:path>
              </a:pathLst>
            </a:custGeom>
            <a:solidFill>
              <a:srgbClr val="FFFFFF"/>
            </a:solidFill>
          </p:spPr>
        </p:sp>
      </p:grpSp>
      <p:sp>
        <p:nvSpPr>
          <p:cNvPr name="TextBox 25" id="25"/>
          <p:cNvSpPr txBox="true"/>
          <p:nvPr/>
        </p:nvSpPr>
        <p:spPr>
          <a:xfrm rot="0">
            <a:off x="4028454" y="6146339"/>
            <a:ext cx="3821029" cy="450215"/>
          </a:xfrm>
          <a:prstGeom prst="rect">
            <a:avLst/>
          </a:prstGeom>
        </p:spPr>
        <p:txBody>
          <a:bodyPr anchor="t" rtlCol="false" tIns="0" lIns="0" bIns="0" rIns="0">
            <a:spAutoFit/>
          </a:bodyPr>
          <a:lstStyle/>
          <a:p>
            <a:pPr algn="ctr">
              <a:lnSpc>
                <a:spcPts val="3639"/>
              </a:lnSpc>
            </a:pPr>
            <a:r>
              <a:rPr lang="en-US" sz="2799">
                <a:solidFill>
                  <a:srgbClr val="000000"/>
                </a:solidFill>
                <a:latin typeface="Anton"/>
                <a:ea typeface="Anton"/>
                <a:cs typeface="Anton"/>
                <a:sym typeface="Anton"/>
              </a:rPr>
              <a:t>BE A POSITIVE VOICE</a:t>
            </a:r>
          </a:p>
        </p:txBody>
      </p:sp>
      <p:sp>
        <p:nvSpPr>
          <p:cNvPr name="TextBox 26" id="26"/>
          <p:cNvSpPr txBox="true"/>
          <p:nvPr/>
        </p:nvSpPr>
        <p:spPr>
          <a:xfrm rot="0">
            <a:off x="2686982" y="6773367"/>
            <a:ext cx="6246597" cy="2775585"/>
          </a:xfrm>
          <a:prstGeom prst="rect">
            <a:avLst/>
          </a:prstGeom>
        </p:spPr>
        <p:txBody>
          <a:bodyPr anchor="t" rtlCol="false" tIns="0" lIns="0" bIns="0" rIns="0">
            <a:spAutoFit/>
          </a:bodyPr>
          <a:lstStyle/>
          <a:p>
            <a:pPr algn="l">
              <a:lnSpc>
                <a:spcPts val="3600"/>
              </a:lnSpc>
            </a:pPr>
            <a:r>
              <a:rPr lang="en-US" sz="2400">
                <a:solidFill>
                  <a:srgbClr val="FA3A2F"/>
                </a:solidFill>
                <a:latin typeface="Gotham 1"/>
                <a:ea typeface="Gotham 1"/>
                <a:cs typeface="Gotham 1"/>
                <a:sym typeface="Gotham 1"/>
              </a:rPr>
              <a:t>“Printing is so expensive, it’s fucking ridiculous”</a:t>
            </a:r>
            <a:r>
              <a:rPr lang="en-US" sz="2400">
                <a:solidFill>
                  <a:srgbClr val="FA3A2F"/>
                </a:solidFill>
                <a:latin typeface="Gotham 1"/>
                <a:ea typeface="Gotham 1"/>
                <a:cs typeface="Gotham 1"/>
                <a:sym typeface="Gotham 1"/>
              </a:rPr>
              <a:t>​</a:t>
            </a:r>
          </a:p>
          <a:p>
            <a:pPr algn="l">
              <a:lnSpc>
                <a:spcPts val="3600"/>
              </a:lnSpc>
            </a:pPr>
            <a:r>
              <a:rPr lang="en-US" sz="2400">
                <a:solidFill>
                  <a:srgbClr val="74D284"/>
                </a:solidFill>
                <a:latin typeface="Gotham 1"/>
                <a:ea typeface="Gotham 1"/>
                <a:cs typeface="Gotham 1"/>
                <a:sym typeface="Gotham 1"/>
              </a:rPr>
              <a:t>“Imagine what it would be like if each student had a set amount of printer credit”</a:t>
            </a:r>
          </a:p>
          <a:p>
            <a:pPr algn="ctr">
              <a:lnSpc>
                <a:spcPts val="3600"/>
              </a:lnSpc>
            </a:pPr>
          </a:p>
        </p:txBody>
      </p:sp>
      <p:grpSp>
        <p:nvGrpSpPr>
          <p:cNvPr name="Group 27" id="27"/>
          <p:cNvGrpSpPr/>
          <p:nvPr/>
        </p:nvGrpSpPr>
        <p:grpSpPr>
          <a:xfrm rot="0">
            <a:off x="9999773" y="5929857"/>
            <a:ext cx="6667440" cy="3134583"/>
            <a:chOff x="0" y="0"/>
            <a:chExt cx="11841246" cy="5566959"/>
          </a:xfrm>
        </p:grpSpPr>
        <p:sp>
          <p:nvSpPr>
            <p:cNvPr name="Freeform 28" id="28"/>
            <p:cNvSpPr/>
            <p:nvPr/>
          </p:nvSpPr>
          <p:spPr>
            <a:xfrm flipH="false" flipV="false" rot="0">
              <a:off x="-4213" y="0"/>
              <a:ext cx="11845459" cy="5566959"/>
            </a:xfrm>
            <a:custGeom>
              <a:avLst/>
              <a:gdLst/>
              <a:ahLst/>
              <a:cxnLst/>
              <a:rect r="r" b="b" t="t" l="l"/>
              <a:pathLst>
                <a:path h="5566959" w="11845459">
                  <a:moveTo>
                    <a:pt x="278431" y="16918"/>
                  </a:moveTo>
                  <a:cubicBezTo>
                    <a:pt x="278431" y="16918"/>
                    <a:pt x="604014" y="12258"/>
                    <a:pt x="1080997" y="12454"/>
                  </a:cubicBezTo>
                  <a:cubicBezTo>
                    <a:pt x="9708824" y="12671"/>
                    <a:pt x="11571391" y="0"/>
                    <a:pt x="11571391" y="0"/>
                  </a:cubicBezTo>
                  <a:cubicBezTo>
                    <a:pt x="11638855" y="0"/>
                    <a:pt x="11714791" y="0"/>
                    <a:pt x="11793565" y="85073"/>
                  </a:cubicBezTo>
                  <a:cubicBezTo>
                    <a:pt x="11836543" y="131488"/>
                    <a:pt x="11837611" y="240224"/>
                    <a:pt x="11838015" y="320281"/>
                  </a:cubicBezTo>
                  <a:cubicBezTo>
                    <a:pt x="11838015" y="320281"/>
                    <a:pt x="11836312" y="3983540"/>
                    <a:pt x="11836312" y="4804375"/>
                  </a:cubicBezTo>
                  <a:cubicBezTo>
                    <a:pt x="11836312" y="5018534"/>
                    <a:pt x="11845459" y="5317713"/>
                    <a:pt x="11845459" y="5317713"/>
                  </a:cubicBezTo>
                  <a:cubicBezTo>
                    <a:pt x="11845459" y="5446382"/>
                    <a:pt x="11841290" y="5566959"/>
                    <a:pt x="11588452" y="5558825"/>
                  </a:cubicBezTo>
                  <a:cubicBezTo>
                    <a:pt x="11588452" y="5558825"/>
                    <a:pt x="11211979" y="5538527"/>
                    <a:pt x="10017812" y="5546125"/>
                  </a:cubicBezTo>
                  <a:cubicBezTo>
                    <a:pt x="2733142" y="5554259"/>
                    <a:pt x="304023" y="5566959"/>
                    <a:pt x="304023" y="5566959"/>
                  </a:cubicBezTo>
                  <a:cubicBezTo>
                    <a:pt x="132548" y="5566959"/>
                    <a:pt x="4213" y="5465890"/>
                    <a:pt x="8532" y="5263343"/>
                  </a:cubicBezTo>
                  <a:cubicBezTo>
                    <a:pt x="8532" y="5263343"/>
                    <a:pt x="9630" y="4764802"/>
                    <a:pt x="4815" y="1452137"/>
                  </a:cubicBezTo>
                  <a:cubicBezTo>
                    <a:pt x="0" y="663668"/>
                    <a:pt x="25592" y="330596"/>
                    <a:pt x="25592" y="330596"/>
                  </a:cubicBezTo>
                  <a:cubicBezTo>
                    <a:pt x="27224" y="150571"/>
                    <a:pt x="143504" y="16918"/>
                    <a:pt x="278431" y="16918"/>
                  </a:cubicBezTo>
                  <a:close/>
                </a:path>
              </a:pathLst>
            </a:custGeom>
            <a:solidFill>
              <a:srgbClr val="5DB98F"/>
            </a:solidFill>
          </p:spPr>
        </p:sp>
      </p:grpSp>
      <p:grpSp>
        <p:nvGrpSpPr>
          <p:cNvPr name="Group 29" id="29"/>
          <p:cNvGrpSpPr/>
          <p:nvPr/>
        </p:nvGrpSpPr>
        <p:grpSpPr>
          <a:xfrm rot="0">
            <a:off x="10083321" y="6728276"/>
            <a:ext cx="6498219" cy="2102849"/>
            <a:chOff x="0" y="0"/>
            <a:chExt cx="11737409" cy="3798271"/>
          </a:xfrm>
        </p:grpSpPr>
        <p:sp>
          <p:nvSpPr>
            <p:cNvPr name="Freeform 30" id="30"/>
            <p:cNvSpPr/>
            <p:nvPr/>
          </p:nvSpPr>
          <p:spPr>
            <a:xfrm flipH="false" flipV="false" rot="0">
              <a:off x="-4213" y="0"/>
              <a:ext cx="11741622" cy="3798270"/>
            </a:xfrm>
            <a:custGeom>
              <a:avLst/>
              <a:gdLst/>
              <a:ahLst/>
              <a:cxnLst/>
              <a:rect r="r" b="b" t="t" l="l"/>
              <a:pathLst>
                <a:path h="3798270" w="11741622">
                  <a:moveTo>
                    <a:pt x="278431" y="16918"/>
                  </a:moveTo>
                  <a:cubicBezTo>
                    <a:pt x="278431" y="16918"/>
                    <a:pt x="604014" y="12258"/>
                    <a:pt x="1079149" y="12454"/>
                  </a:cubicBezTo>
                  <a:cubicBezTo>
                    <a:pt x="9618120" y="12671"/>
                    <a:pt x="11467554" y="0"/>
                    <a:pt x="11467554" y="0"/>
                  </a:cubicBezTo>
                  <a:cubicBezTo>
                    <a:pt x="11535017" y="0"/>
                    <a:pt x="11610954" y="0"/>
                    <a:pt x="11689727" y="85073"/>
                  </a:cubicBezTo>
                  <a:cubicBezTo>
                    <a:pt x="11732705" y="131488"/>
                    <a:pt x="11733773" y="240224"/>
                    <a:pt x="11734178" y="320281"/>
                  </a:cubicBezTo>
                  <a:cubicBezTo>
                    <a:pt x="11734178" y="320281"/>
                    <a:pt x="11732474" y="2520161"/>
                    <a:pt x="11732474" y="3035686"/>
                  </a:cubicBezTo>
                  <a:cubicBezTo>
                    <a:pt x="11732474" y="3249845"/>
                    <a:pt x="11741622" y="3549024"/>
                    <a:pt x="11741622" y="3549024"/>
                  </a:cubicBezTo>
                  <a:cubicBezTo>
                    <a:pt x="11741622" y="3677693"/>
                    <a:pt x="11737453" y="3798270"/>
                    <a:pt x="11484615" y="3790136"/>
                  </a:cubicBezTo>
                  <a:cubicBezTo>
                    <a:pt x="11484615" y="3790136"/>
                    <a:pt x="11108142" y="3769838"/>
                    <a:pt x="9923926" y="3777436"/>
                  </a:cubicBezTo>
                  <a:cubicBezTo>
                    <a:pt x="2714278" y="3785570"/>
                    <a:pt x="304023" y="3798270"/>
                    <a:pt x="304023" y="3798270"/>
                  </a:cubicBezTo>
                  <a:cubicBezTo>
                    <a:pt x="132548" y="3798270"/>
                    <a:pt x="4213" y="3697201"/>
                    <a:pt x="8532" y="3494654"/>
                  </a:cubicBezTo>
                  <a:cubicBezTo>
                    <a:pt x="8532" y="3494654"/>
                    <a:pt x="9630" y="2996113"/>
                    <a:pt x="4815" y="1202944"/>
                  </a:cubicBezTo>
                  <a:cubicBezTo>
                    <a:pt x="0" y="663668"/>
                    <a:pt x="25592" y="330596"/>
                    <a:pt x="25592" y="330596"/>
                  </a:cubicBezTo>
                  <a:cubicBezTo>
                    <a:pt x="27224" y="150571"/>
                    <a:pt x="143504" y="16918"/>
                    <a:pt x="278431" y="16918"/>
                  </a:cubicBezTo>
                  <a:close/>
                </a:path>
              </a:pathLst>
            </a:custGeom>
            <a:solidFill>
              <a:srgbClr val="FFFFFF"/>
            </a:solidFill>
          </p:spPr>
        </p:sp>
      </p:grpSp>
      <p:sp>
        <p:nvSpPr>
          <p:cNvPr name="TextBox 31" id="31"/>
          <p:cNvSpPr txBox="true"/>
          <p:nvPr/>
        </p:nvSpPr>
        <p:spPr>
          <a:xfrm rot="0">
            <a:off x="11373911" y="6123012"/>
            <a:ext cx="4176540" cy="450215"/>
          </a:xfrm>
          <a:prstGeom prst="rect">
            <a:avLst/>
          </a:prstGeom>
        </p:spPr>
        <p:txBody>
          <a:bodyPr anchor="t" rtlCol="false" tIns="0" lIns="0" bIns="0" rIns="0">
            <a:spAutoFit/>
          </a:bodyPr>
          <a:lstStyle/>
          <a:p>
            <a:pPr algn="ctr">
              <a:lnSpc>
                <a:spcPts val="3639"/>
              </a:lnSpc>
            </a:pPr>
            <a:r>
              <a:rPr lang="en-US" sz="2799">
                <a:solidFill>
                  <a:srgbClr val="000000"/>
                </a:solidFill>
                <a:latin typeface="Anton"/>
                <a:ea typeface="Anton"/>
                <a:cs typeface="Anton"/>
                <a:sym typeface="Anton"/>
              </a:rPr>
              <a:t>AND LINK IT TO YOUR CAMPAIGN</a:t>
            </a:r>
          </a:p>
        </p:txBody>
      </p:sp>
      <p:sp>
        <p:nvSpPr>
          <p:cNvPr name="TextBox 32" id="32"/>
          <p:cNvSpPr txBox="true"/>
          <p:nvPr/>
        </p:nvSpPr>
        <p:spPr>
          <a:xfrm rot="0">
            <a:off x="10209132" y="6746055"/>
            <a:ext cx="6372408" cy="1403985"/>
          </a:xfrm>
          <a:prstGeom prst="rect">
            <a:avLst/>
          </a:prstGeom>
        </p:spPr>
        <p:txBody>
          <a:bodyPr anchor="t" rtlCol="false" tIns="0" lIns="0" bIns="0" rIns="0">
            <a:spAutoFit/>
          </a:bodyPr>
          <a:lstStyle/>
          <a:p>
            <a:pPr algn="l">
              <a:lnSpc>
                <a:spcPts val="3600"/>
              </a:lnSpc>
            </a:pPr>
            <a:r>
              <a:rPr lang="en-US" sz="2400">
                <a:solidFill>
                  <a:srgbClr val="74D284"/>
                </a:solidFill>
                <a:latin typeface="Gotham 1"/>
                <a:ea typeface="Gotham 1"/>
                <a:cs typeface="Gotham 1"/>
                <a:sym typeface="Gotham 1"/>
              </a:rPr>
              <a:t>“The university are actually reviewing their process for printing, do you have time for a 2 minute chat?”</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28407" y="-633837"/>
            <a:ext cx="19641811" cy="11746519"/>
          </a:xfrm>
          <a:custGeom>
            <a:avLst/>
            <a:gdLst/>
            <a:ahLst/>
            <a:cxnLst/>
            <a:rect r="r" b="b" t="t" l="l"/>
            <a:pathLst>
              <a:path h="11746519" w="19641811">
                <a:moveTo>
                  <a:pt x="0" y="0"/>
                </a:moveTo>
                <a:lnTo>
                  <a:pt x="19641811" y="0"/>
                </a:lnTo>
                <a:lnTo>
                  <a:pt x="19641811" y="11746519"/>
                </a:lnTo>
                <a:lnTo>
                  <a:pt x="0" y="11746519"/>
                </a:lnTo>
                <a:lnTo>
                  <a:pt x="0" y="0"/>
                </a:lnTo>
                <a:close/>
              </a:path>
            </a:pathLst>
          </a:custGeom>
          <a:blipFill>
            <a:blip r:embed="rId2">
              <a:alphaModFix amt="10999"/>
            </a:blip>
            <a:stretch>
              <a:fillRect l="0" t="-5724" r="0" b="-5724"/>
            </a:stretch>
          </a:blipFill>
        </p:spPr>
      </p:sp>
      <p:grpSp>
        <p:nvGrpSpPr>
          <p:cNvPr name="Group 3" id="3"/>
          <p:cNvGrpSpPr/>
          <p:nvPr/>
        </p:nvGrpSpPr>
        <p:grpSpPr>
          <a:xfrm rot="0">
            <a:off x="1028700" y="1124623"/>
            <a:ext cx="4494107" cy="3922955"/>
            <a:chOff x="0" y="0"/>
            <a:chExt cx="1258694" cy="1098728"/>
          </a:xfrm>
        </p:grpSpPr>
        <p:sp>
          <p:nvSpPr>
            <p:cNvPr name="Freeform 4" id="4"/>
            <p:cNvSpPr/>
            <p:nvPr/>
          </p:nvSpPr>
          <p:spPr>
            <a:xfrm flipH="false" flipV="false" rot="0">
              <a:off x="0" y="0"/>
              <a:ext cx="1258694" cy="1098728"/>
            </a:xfrm>
            <a:custGeom>
              <a:avLst/>
              <a:gdLst/>
              <a:ahLst/>
              <a:cxnLst/>
              <a:rect r="r" b="b" t="t" l="l"/>
              <a:pathLst>
                <a:path h="1098728" w="1258694">
                  <a:moveTo>
                    <a:pt x="25840" y="0"/>
                  </a:moveTo>
                  <a:lnTo>
                    <a:pt x="1232854" y="0"/>
                  </a:lnTo>
                  <a:cubicBezTo>
                    <a:pt x="1239707" y="0"/>
                    <a:pt x="1246280" y="2722"/>
                    <a:pt x="1251126" y="7568"/>
                  </a:cubicBezTo>
                  <a:cubicBezTo>
                    <a:pt x="1255972" y="12414"/>
                    <a:pt x="1258694" y="18987"/>
                    <a:pt x="1258694" y="25840"/>
                  </a:cubicBezTo>
                  <a:lnTo>
                    <a:pt x="1258694" y="1072888"/>
                  </a:lnTo>
                  <a:cubicBezTo>
                    <a:pt x="1258694" y="1087159"/>
                    <a:pt x="1247125" y="1098728"/>
                    <a:pt x="1232854" y="1098728"/>
                  </a:cubicBezTo>
                  <a:lnTo>
                    <a:pt x="25840" y="1098728"/>
                  </a:lnTo>
                  <a:cubicBezTo>
                    <a:pt x="11569" y="1098728"/>
                    <a:pt x="0" y="1087159"/>
                    <a:pt x="0" y="1072888"/>
                  </a:cubicBezTo>
                  <a:lnTo>
                    <a:pt x="0" y="25840"/>
                  </a:lnTo>
                  <a:cubicBezTo>
                    <a:pt x="0" y="11569"/>
                    <a:pt x="11569" y="0"/>
                    <a:pt x="25840" y="0"/>
                  </a:cubicBezTo>
                  <a:close/>
                </a:path>
              </a:pathLst>
            </a:custGeom>
            <a:solidFill>
              <a:srgbClr val="5DB98F"/>
            </a:solidFill>
          </p:spPr>
        </p:sp>
        <p:sp>
          <p:nvSpPr>
            <p:cNvPr name="TextBox 5" id="5"/>
            <p:cNvSpPr txBox="true"/>
            <p:nvPr/>
          </p:nvSpPr>
          <p:spPr>
            <a:xfrm>
              <a:off x="0" y="85725"/>
              <a:ext cx="1258694" cy="1013003"/>
            </a:xfrm>
            <a:prstGeom prst="rect">
              <a:avLst/>
            </a:prstGeom>
          </p:spPr>
          <p:txBody>
            <a:bodyPr anchor="ctr" rtlCol="false" tIns="50800" lIns="50800" bIns="50800" rIns="50800"/>
            <a:lstStyle/>
            <a:p>
              <a:pPr algn="ctr">
                <a:lnSpc>
                  <a:spcPts val="1925"/>
                </a:lnSpc>
              </a:pPr>
            </a:p>
          </p:txBody>
        </p:sp>
      </p:grpSp>
      <p:grpSp>
        <p:nvGrpSpPr>
          <p:cNvPr name="Group 6" id="6"/>
          <p:cNvGrpSpPr/>
          <p:nvPr/>
        </p:nvGrpSpPr>
        <p:grpSpPr>
          <a:xfrm rot="0">
            <a:off x="1028700" y="5239423"/>
            <a:ext cx="4494107" cy="3922955"/>
            <a:chOff x="0" y="0"/>
            <a:chExt cx="1258694" cy="1098728"/>
          </a:xfrm>
        </p:grpSpPr>
        <p:sp>
          <p:nvSpPr>
            <p:cNvPr name="Freeform 7" id="7"/>
            <p:cNvSpPr/>
            <p:nvPr/>
          </p:nvSpPr>
          <p:spPr>
            <a:xfrm flipH="false" flipV="false" rot="0">
              <a:off x="0" y="0"/>
              <a:ext cx="1258694" cy="1098728"/>
            </a:xfrm>
            <a:custGeom>
              <a:avLst/>
              <a:gdLst/>
              <a:ahLst/>
              <a:cxnLst/>
              <a:rect r="r" b="b" t="t" l="l"/>
              <a:pathLst>
                <a:path h="1098728" w="1258694">
                  <a:moveTo>
                    <a:pt x="25840" y="0"/>
                  </a:moveTo>
                  <a:lnTo>
                    <a:pt x="1232854" y="0"/>
                  </a:lnTo>
                  <a:cubicBezTo>
                    <a:pt x="1239707" y="0"/>
                    <a:pt x="1246280" y="2722"/>
                    <a:pt x="1251126" y="7568"/>
                  </a:cubicBezTo>
                  <a:cubicBezTo>
                    <a:pt x="1255972" y="12414"/>
                    <a:pt x="1258694" y="18987"/>
                    <a:pt x="1258694" y="25840"/>
                  </a:cubicBezTo>
                  <a:lnTo>
                    <a:pt x="1258694" y="1072888"/>
                  </a:lnTo>
                  <a:cubicBezTo>
                    <a:pt x="1258694" y="1087159"/>
                    <a:pt x="1247125" y="1098728"/>
                    <a:pt x="1232854" y="1098728"/>
                  </a:cubicBezTo>
                  <a:lnTo>
                    <a:pt x="25840" y="1098728"/>
                  </a:lnTo>
                  <a:cubicBezTo>
                    <a:pt x="11569" y="1098728"/>
                    <a:pt x="0" y="1087159"/>
                    <a:pt x="0" y="1072888"/>
                  </a:cubicBezTo>
                  <a:lnTo>
                    <a:pt x="0" y="25840"/>
                  </a:lnTo>
                  <a:cubicBezTo>
                    <a:pt x="0" y="11569"/>
                    <a:pt x="11569" y="0"/>
                    <a:pt x="25840" y="0"/>
                  </a:cubicBezTo>
                  <a:close/>
                </a:path>
              </a:pathLst>
            </a:custGeom>
            <a:solidFill>
              <a:srgbClr val="5DB98F"/>
            </a:solidFill>
          </p:spPr>
        </p:sp>
        <p:sp>
          <p:nvSpPr>
            <p:cNvPr name="TextBox 8" id="8"/>
            <p:cNvSpPr txBox="true"/>
            <p:nvPr/>
          </p:nvSpPr>
          <p:spPr>
            <a:xfrm>
              <a:off x="0" y="85725"/>
              <a:ext cx="1258694" cy="1013003"/>
            </a:xfrm>
            <a:prstGeom prst="rect">
              <a:avLst/>
            </a:prstGeom>
          </p:spPr>
          <p:txBody>
            <a:bodyPr anchor="ctr" rtlCol="false" tIns="50800" lIns="50800" bIns="50800" rIns="50800"/>
            <a:lstStyle/>
            <a:p>
              <a:pPr algn="ctr">
                <a:lnSpc>
                  <a:spcPts val="1925"/>
                </a:lnSpc>
              </a:pPr>
            </a:p>
          </p:txBody>
        </p:sp>
      </p:grpSp>
      <p:grpSp>
        <p:nvGrpSpPr>
          <p:cNvPr name="Group 9" id="9"/>
          <p:cNvGrpSpPr/>
          <p:nvPr/>
        </p:nvGrpSpPr>
        <p:grpSpPr>
          <a:xfrm rot="0">
            <a:off x="12761288" y="1124623"/>
            <a:ext cx="4494107" cy="3922955"/>
            <a:chOff x="0" y="0"/>
            <a:chExt cx="1258694" cy="1098728"/>
          </a:xfrm>
        </p:grpSpPr>
        <p:sp>
          <p:nvSpPr>
            <p:cNvPr name="Freeform 10" id="10"/>
            <p:cNvSpPr/>
            <p:nvPr/>
          </p:nvSpPr>
          <p:spPr>
            <a:xfrm flipH="false" flipV="false" rot="0">
              <a:off x="0" y="0"/>
              <a:ext cx="1258694" cy="1098728"/>
            </a:xfrm>
            <a:custGeom>
              <a:avLst/>
              <a:gdLst/>
              <a:ahLst/>
              <a:cxnLst/>
              <a:rect r="r" b="b" t="t" l="l"/>
              <a:pathLst>
                <a:path h="1098728" w="1258694">
                  <a:moveTo>
                    <a:pt x="25840" y="0"/>
                  </a:moveTo>
                  <a:lnTo>
                    <a:pt x="1232854" y="0"/>
                  </a:lnTo>
                  <a:cubicBezTo>
                    <a:pt x="1239707" y="0"/>
                    <a:pt x="1246280" y="2722"/>
                    <a:pt x="1251126" y="7568"/>
                  </a:cubicBezTo>
                  <a:cubicBezTo>
                    <a:pt x="1255972" y="12414"/>
                    <a:pt x="1258694" y="18987"/>
                    <a:pt x="1258694" y="25840"/>
                  </a:cubicBezTo>
                  <a:lnTo>
                    <a:pt x="1258694" y="1072888"/>
                  </a:lnTo>
                  <a:cubicBezTo>
                    <a:pt x="1258694" y="1087159"/>
                    <a:pt x="1247125" y="1098728"/>
                    <a:pt x="1232854" y="1098728"/>
                  </a:cubicBezTo>
                  <a:lnTo>
                    <a:pt x="25840" y="1098728"/>
                  </a:lnTo>
                  <a:cubicBezTo>
                    <a:pt x="11569" y="1098728"/>
                    <a:pt x="0" y="1087159"/>
                    <a:pt x="0" y="1072888"/>
                  </a:cubicBezTo>
                  <a:lnTo>
                    <a:pt x="0" y="25840"/>
                  </a:lnTo>
                  <a:cubicBezTo>
                    <a:pt x="0" y="11569"/>
                    <a:pt x="11569" y="0"/>
                    <a:pt x="25840" y="0"/>
                  </a:cubicBezTo>
                  <a:close/>
                </a:path>
              </a:pathLst>
            </a:custGeom>
            <a:solidFill>
              <a:srgbClr val="5DB98F"/>
            </a:solidFill>
          </p:spPr>
        </p:sp>
        <p:sp>
          <p:nvSpPr>
            <p:cNvPr name="TextBox 11" id="11"/>
            <p:cNvSpPr txBox="true"/>
            <p:nvPr/>
          </p:nvSpPr>
          <p:spPr>
            <a:xfrm>
              <a:off x="0" y="85725"/>
              <a:ext cx="1258694" cy="1013003"/>
            </a:xfrm>
            <a:prstGeom prst="rect">
              <a:avLst/>
            </a:prstGeom>
          </p:spPr>
          <p:txBody>
            <a:bodyPr anchor="ctr" rtlCol="false" tIns="50800" lIns="50800" bIns="50800" rIns="50800"/>
            <a:lstStyle/>
            <a:p>
              <a:pPr algn="ctr">
                <a:lnSpc>
                  <a:spcPts val="1925"/>
                </a:lnSpc>
              </a:pPr>
            </a:p>
          </p:txBody>
        </p:sp>
      </p:grpSp>
      <p:grpSp>
        <p:nvGrpSpPr>
          <p:cNvPr name="Group 12" id="12"/>
          <p:cNvGrpSpPr/>
          <p:nvPr/>
        </p:nvGrpSpPr>
        <p:grpSpPr>
          <a:xfrm rot="0">
            <a:off x="12761288" y="5239423"/>
            <a:ext cx="4494107" cy="3922955"/>
            <a:chOff x="0" y="0"/>
            <a:chExt cx="1258694" cy="1098728"/>
          </a:xfrm>
        </p:grpSpPr>
        <p:sp>
          <p:nvSpPr>
            <p:cNvPr name="Freeform 13" id="13"/>
            <p:cNvSpPr/>
            <p:nvPr/>
          </p:nvSpPr>
          <p:spPr>
            <a:xfrm flipH="false" flipV="false" rot="0">
              <a:off x="0" y="0"/>
              <a:ext cx="1258694" cy="1098728"/>
            </a:xfrm>
            <a:custGeom>
              <a:avLst/>
              <a:gdLst/>
              <a:ahLst/>
              <a:cxnLst/>
              <a:rect r="r" b="b" t="t" l="l"/>
              <a:pathLst>
                <a:path h="1098728" w="1258694">
                  <a:moveTo>
                    <a:pt x="25840" y="0"/>
                  </a:moveTo>
                  <a:lnTo>
                    <a:pt x="1232854" y="0"/>
                  </a:lnTo>
                  <a:cubicBezTo>
                    <a:pt x="1239707" y="0"/>
                    <a:pt x="1246280" y="2722"/>
                    <a:pt x="1251126" y="7568"/>
                  </a:cubicBezTo>
                  <a:cubicBezTo>
                    <a:pt x="1255972" y="12414"/>
                    <a:pt x="1258694" y="18987"/>
                    <a:pt x="1258694" y="25840"/>
                  </a:cubicBezTo>
                  <a:lnTo>
                    <a:pt x="1258694" y="1072888"/>
                  </a:lnTo>
                  <a:cubicBezTo>
                    <a:pt x="1258694" y="1087159"/>
                    <a:pt x="1247125" y="1098728"/>
                    <a:pt x="1232854" y="1098728"/>
                  </a:cubicBezTo>
                  <a:lnTo>
                    <a:pt x="25840" y="1098728"/>
                  </a:lnTo>
                  <a:cubicBezTo>
                    <a:pt x="11569" y="1098728"/>
                    <a:pt x="0" y="1087159"/>
                    <a:pt x="0" y="1072888"/>
                  </a:cubicBezTo>
                  <a:lnTo>
                    <a:pt x="0" y="25840"/>
                  </a:lnTo>
                  <a:cubicBezTo>
                    <a:pt x="0" y="11569"/>
                    <a:pt x="11569" y="0"/>
                    <a:pt x="25840" y="0"/>
                  </a:cubicBezTo>
                  <a:close/>
                </a:path>
              </a:pathLst>
            </a:custGeom>
            <a:solidFill>
              <a:srgbClr val="5DB98F"/>
            </a:solidFill>
          </p:spPr>
        </p:sp>
        <p:sp>
          <p:nvSpPr>
            <p:cNvPr name="TextBox 14" id="14"/>
            <p:cNvSpPr txBox="true"/>
            <p:nvPr/>
          </p:nvSpPr>
          <p:spPr>
            <a:xfrm>
              <a:off x="0" y="85725"/>
              <a:ext cx="1258694" cy="1013003"/>
            </a:xfrm>
            <a:prstGeom prst="rect">
              <a:avLst/>
            </a:prstGeom>
          </p:spPr>
          <p:txBody>
            <a:bodyPr anchor="ctr" rtlCol="false" tIns="50800" lIns="50800" bIns="50800" rIns="50800"/>
            <a:lstStyle/>
            <a:p>
              <a:pPr algn="ctr">
                <a:lnSpc>
                  <a:spcPts val="1925"/>
                </a:lnSpc>
              </a:pPr>
            </a:p>
          </p:txBody>
        </p:sp>
      </p:grpSp>
      <p:sp>
        <p:nvSpPr>
          <p:cNvPr name="Freeform 15" id="15"/>
          <p:cNvSpPr/>
          <p:nvPr/>
        </p:nvSpPr>
        <p:spPr>
          <a:xfrm flipH="false" flipV="false" rot="-7900054">
            <a:off x="6110369" y="2475306"/>
            <a:ext cx="1066177" cy="478811"/>
          </a:xfrm>
          <a:custGeom>
            <a:avLst/>
            <a:gdLst/>
            <a:ahLst/>
            <a:cxnLst/>
            <a:rect r="r" b="b" t="t" l="l"/>
            <a:pathLst>
              <a:path h="478811" w="1066177">
                <a:moveTo>
                  <a:pt x="0" y="0"/>
                </a:moveTo>
                <a:lnTo>
                  <a:pt x="1066177" y="0"/>
                </a:lnTo>
                <a:lnTo>
                  <a:pt x="1066177" y="478810"/>
                </a:lnTo>
                <a:lnTo>
                  <a:pt x="0" y="47881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6" id="16"/>
          <p:cNvSpPr/>
          <p:nvPr/>
        </p:nvSpPr>
        <p:spPr>
          <a:xfrm flipH="false" flipV="false" rot="-2700000">
            <a:off x="11206941" y="2487377"/>
            <a:ext cx="1066177" cy="478811"/>
          </a:xfrm>
          <a:custGeom>
            <a:avLst/>
            <a:gdLst/>
            <a:ahLst/>
            <a:cxnLst/>
            <a:rect r="r" b="b" t="t" l="l"/>
            <a:pathLst>
              <a:path h="478811" w="1066177">
                <a:moveTo>
                  <a:pt x="0" y="0"/>
                </a:moveTo>
                <a:lnTo>
                  <a:pt x="1066177" y="0"/>
                </a:lnTo>
                <a:lnTo>
                  <a:pt x="1066177" y="478810"/>
                </a:lnTo>
                <a:lnTo>
                  <a:pt x="0" y="47881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7" id="17"/>
          <p:cNvSpPr/>
          <p:nvPr/>
        </p:nvSpPr>
        <p:spPr>
          <a:xfrm flipH="false" flipV="false" rot="3209977">
            <a:off x="11170248" y="7319337"/>
            <a:ext cx="1066177" cy="478811"/>
          </a:xfrm>
          <a:custGeom>
            <a:avLst/>
            <a:gdLst/>
            <a:ahLst/>
            <a:cxnLst/>
            <a:rect r="r" b="b" t="t" l="l"/>
            <a:pathLst>
              <a:path h="478811" w="1066177">
                <a:moveTo>
                  <a:pt x="0" y="0"/>
                </a:moveTo>
                <a:lnTo>
                  <a:pt x="1066177" y="0"/>
                </a:lnTo>
                <a:lnTo>
                  <a:pt x="1066177" y="478811"/>
                </a:lnTo>
                <a:lnTo>
                  <a:pt x="0" y="47881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8" id="18"/>
          <p:cNvSpPr/>
          <p:nvPr/>
        </p:nvSpPr>
        <p:spPr>
          <a:xfrm flipH="false" flipV="false" rot="7866361">
            <a:off x="5999518" y="7293938"/>
            <a:ext cx="1066177" cy="478811"/>
          </a:xfrm>
          <a:custGeom>
            <a:avLst/>
            <a:gdLst/>
            <a:ahLst/>
            <a:cxnLst/>
            <a:rect r="r" b="b" t="t" l="l"/>
            <a:pathLst>
              <a:path h="478811" w="1066177">
                <a:moveTo>
                  <a:pt x="0" y="0"/>
                </a:moveTo>
                <a:lnTo>
                  <a:pt x="1066178" y="0"/>
                </a:lnTo>
                <a:lnTo>
                  <a:pt x="1066178" y="478811"/>
                </a:lnTo>
                <a:lnTo>
                  <a:pt x="0" y="47881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9" id="19"/>
          <p:cNvSpPr/>
          <p:nvPr/>
        </p:nvSpPr>
        <p:spPr>
          <a:xfrm flipH="false" flipV="false" rot="0">
            <a:off x="14569576" y="9324302"/>
            <a:ext cx="3632699" cy="934123"/>
          </a:xfrm>
          <a:custGeom>
            <a:avLst/>
            <a:gdLst/>
            <a:ahLst/>
            <a:cxnLst/>
            <a:rect r="r" b="b" t="t" l="l"/>
            <a:pathLst>
              <a:path h="934123" w="3632699">
                <a:moveTo>
                  <a:pt x="0" y="0"/>
                </a:moveTo>
                <a:lnTo>
                  <a:pt x="3632699" y="0"/>
                </a:lnTo>
                <a:lnTo>
                  <a:pt x="3632699" y="934123"/>
                </a:lnTo>
                <a:lnTo>
                  <a:pt x="0" y="934123"/>
                </a:lnTo>
                <a:lnTo>
                  <a:pt x="0" y="0"/>
                </a:lnTo>
                <a:close/>
              </a:path>
            </a:pathLst>
          </a:custGeom>
          <a:blipFill>
            <a:blip r:embed="rId5"/>
            <a:stretch>
              <a:fillRect l="0" t="0" r="0" b="0"/>
            </a:stretch>
          </a:blipFill>
        </p:spPr>
      </p:sp>
      <p:sp>
        <p:nvSpPr>
          <p:cNvPr name="TextBox 20" id="20"/>
          <p:cNvSpPr txBox="true"/>
          <p:nvPr/>
        </p:nvSpPr>
        <p:spPr>
          <a:xfrm rot="0">
            <a:off x="6643458" y="4446718"/>
            <a:ext cx="5470336" cy="1765935"/>
          </a:xfrm>
          <a:prstGeom prst="rect">
            <a:avLst/>
          </a:prstGeom>
        </p:spPr>
        <p:txBody>
          <a:bodyPr anchor="t" rtlCol="false" tIns="0" lIns="0" bIns="0" rIns="0">
            <a:spAutoFit/>
          </a:bodyPr>
          <a:lstStyle/>
          <a:p>
            <a:pPr algn="ctr">
              <a:lnSpc>
                <a:spcPts val="6720"/>
              </a:lnSpc>
            </a:pPr>
            <a:r>
              <a:rPr lang="en-US" sz="7000" spc="-574">
                <a:solidFill>
                  <a:srgbClr val="3A855D"/>
                </a:solidFill>
                <a:latin typeface="Public Sans"/>
                <a:ea typeface="Public Sans"/>
                <a:cs typeface="Public Sans"/>
                <a:sym typeface="Public Sans"/>
              </a:rPr>
              <a:t>A little bit about SOC</a:t>
            </a:r>
          </a:p>
        </p:txBody>
      </p:sp>
      <p:sp>
        <p:nvSpPr>
          <p:cNvPr name="TextBox 21" id="21"/>
          <p:cNvSpPr txBox="true"/>
          <p:nvPr/>
        </p:nvSpPr>
        <p:spPr>
          <a:xfrm rot="0">
            <a:off x="1264448" y="5490590"/>
            <a:ext cx="4022611" cy="3506345"/>
          </a:xfrm>
          <a:prstGeom prst="rect">
            <a:avLst/>
          </a:prstGeom>
        </p:spPr>
        <p:txBody>
          <a:bodyPr anchor="t" rtlCol="false" tIns="0" lIns="0" bIns="0" rIns="0">
            <a:spAutoFit/>
          </a:bodyPr>
          <a:lstStyle/>
          <a:p>
            <a:pPr algn="ctr">
              <a:lnSpc>
                <a:spcPts val="3936"/>
              </a:lnSpc>
            </a:pPr>
            <a:r>
              <a:rPr lang="en-US" sz="4100" spc="-336">
                <a:solidFill>
                  <a:srgbClr val="F1F0EC"/>
                </a:solidFill>
                <a:latin typeface="Public Sans"/>
                <a:ea typeface="Public Sans"/>
                <a:cs typeface="Public Sans"/>
                <a:sym typeface="Public Sans"/>
              </a:rPr>
              <a:t>SOC is a place where you can represent the interests of the students you are elected to represent</a:t>
            </a:r>
          </a:p>
        </p:txBody>
      </p:sp>
      <p:sp>
        <p:nvSpPr>
          <p:cNvPr name="TextBox 22" id="22"/>
          <p:cNvSpPr txBox="true"/>
          <p:nvPr/>
        </p:nvSpPr>
        <p:spPr>
          <a:xfrm rot="0">
            <a:off x="1264448" y="1717663"/>
            <a:ext cx="4022611" cy="855345"/>
          </a:xfrm>
          <a:prstGeom prst="rect">
            <a:avLst/>
          </a:prstGeom>
        </p:spPr>
        <p:txBody>
          <a:bodyPr anchor="t" rtlCol="false" tIns="0" lIns="0" bIns="0" rIns="0">
            <a:spAutoFit/>
          </a:bodyPr>
          <a:lstStyle/>
          <a:p>
            <a:pPr algn="ctr">
              <a:lnSpc>
                <a:spcPts val="6240"/>
              </a:lnSpc>
            </a:pPr>
            <a:r>
              <a:rPr lang="en-US" sz="6500" spc="-533">
                <a:solidFill>
                  <a:srgbClr val="F1F0EC"/>
                </a:solidFill>
                <a:latin typeface="Public Sans"/>
                <a:ea typeface="Public Sans"/>
                <a:cs typeface="Public Sans"/>
                <a:sym typeface="Public Sans"/>
              </a:rPr>
              <a:t>stands for...</a:t>
            </a:r>
          </a:p>
        </p:txBody>
      </p:sp>
      <p:sp>
        <p:nvSpPr>
          <p:cNvPr name="TextBox 23" id="23"/>
          <p:cNvSpPr txBox="true"/>
          <p:nvPr/>
        </p:nvSpPr>
        <p:spPr>
          <a:xfrm rot="0">
            <a:off x="12997036" y="5654040"/>
            <a:ext cx="4022611" cy="3227070"/>
          </a:xfrm>
          <a:prstGeom prst="rect">
            <a:avLst/>
          </a:prstGeom>
        </p:spPr>
        <p:txBody>
          <a:bodyPr anchor="t" rtlCol="false" tIns="0" lIns="0" bIns="0" rIns="0">
            <a:spAutoFit/>
          </a:bodyPr>
          <a:lstStyle/>
          <a:p>
            <a:pPr algn="ctr">
              <a:lnSpc>
                <a:spcPts val="6240"/>
              </a:lnSpc>
            </a:pPr>
            <a:r>
              <a:rPr lang="en-US" sz="6500" spc="-533">
                <a:solidFill>
                  <a:srgbClr val="F1F0EC"/>
                </a:solidFill>
                <a:latin typeface="Public Sans"/>
                <a:ea typeface="Public Sans"/>
                <a:cs typeface="Public Sans"/>
                <a:sym typeface="Public Sans"/>
              </a:rPr>
              <a:t>5 full-time officers  and 15 part-time officers</a:t>
            </a:r>
          </a:p>
        </p:txBody>
      </p:sp>
      <p:sp>
        <p:nvSpPr>
          <p:cNvPr name="Freeform 24" id="24"/>
          <p:cNvSpPr/>
          <p:nvPr/>
        </p:nvSpPr>
        <p:spPr>
          <a:xfrm flipH="false" flipV="false" rot="2602518">
            <a:off x="8542796" y="1918487"/>
            <a:ext cx="1437070" cy="1309040"/>
          </a:xfrm>
          <a:custGeom>
            <a:avLst/>
            <a:gdLst/>
            <a:ahLst/>
            <a:cxnLst/>
            <a:rect r="r" b="b" t="t" l="l"/>
            <a:pathLst>
              <a:path h="1309040" w="1437070">
                <a:moveTo>
                  <a:pt x="0" y="0"/>
                </a:moveTo>
                <a:lnTo>
                  <a:pt x="1437070" y="0"/>
                </a:lnTo>
                <a:lnTo>
                  <a:pt x="1437070" y="1309041"/>
                </a:lnTo>
                <a:lnTo>
                  <a:pt x="0" y="130904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5" id="25"/>
          <p:cNvSpPr/>
          <p:nvPr/>
        </p:nvSpPr>
        <p:spPr>
          <a:xfrm flipH="false" flipV="false" rot="-8288735">
            <a:off x="8722419" y="7097231"/>
            <a:ext cx="1437070" cy="1309040"/>
          </a:xfrm>
          <a:custGeom>
            <a:avLst/>
            <a:gdLst/>
            <a:ahLst/>
            <a:cxnLst/>
            <a:rect r="r" b="b" t="t" l="l"/>
            <a:pathLst>
              <a:path h="1309040" w="1437070">
                <a:moveTo>
                  <a:pt x="0" y="0"/>
                </a:moveTo>
                <a:lnTo>
                  <a:pt x="1437070" y="0"/>
                </a:lnTo>
                <a:lnTo>
                  <a:pt x="1437070" y="1309041"/>
                </a:lnTo>
                <a:lnTo>
                  <a:pt x="0" y="130904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26" id="26"/>
          <p:cNvSpPr txBox="true"/>
          <p:nvPr/>
        </p:nvSpPr>
        <p:spPr>
          <a:xfrm rot="0">
            <a:off x="1264448" y="2582110"/>
            <a:ext cx="4022611" cy="2044066"/>
          </a:xfrm>
          <a:prstGeom prst="rect">
            <a:avLst/>
          </a:prstGeom>
        </p:spPr>
        <p:txBody>
          <a:bodyPr anchor="t" rtlCol="false" tIns="0" lIns="0" bIns="0" rIns="0">
            <a:spAutoFit/>
          </a:bodyPr>
          <a:lstStyle/>
          <a:p>
            <a:pPr algn="ctr">
              <a:lnSpc>
                <a:spcPts val="5280"/>
              </a:lnSpc>
            </a:pPr>
            <a:r>
              <a:rPr lang="en-US" sz="5500" spc="-451">
                <a:solidFill>
                  <a:srgbClr val="F6F1E8"/>
                </a:solidFill>
                <a:latin typeface="Public Sans"/>
                <a:ea typeface="Public Sans"/>
                <a:cs typeface="Public Sans"/>
                <a:sym typeface="Public Sans"/>
              </a:rPr>
              <a:t>Student Officer Committee</a:t>
            </a:r>
          </a:p>
        </p:txBody>
      </p:sp>
      <p:sp>
        <p:nvSpPr>
          <p:cNvPr name="TextBox 27" id="27"/>
          <p:cNvSpPr txBox="true"/>
          <p:nvPr/>
        </p:nvSpPr>
        <p:spPr>
          <a:xfrm rot="0">
            <a:off x="12997036" y="1628848"/>
            <a:ext cx="4022611" cy="2997328"/>
          </a:xfrm>
          <a:prstGeom prst="rect">
            <a:avLst/>
          </a:prstGeom>
        </p:spPr>
        <p:txBody>
          <a:bodyPr anchor="t" rtlCol="false" tIns="0" lIns="0" bIns="0" rIns="0">
            <a:spAutoFit/>
          </a:bodyPr>
          <a:lstStyle/>
          <a:p>
            <a:pPr algn="ctr">
              <a:lnSpc>
                <a:spcPts val="4704"/>
              </a:lnSpc>
            </a:pPr>
            <a:r>
              <a:rPr lang="en-US" sz="4900" spc="-401">
                <a:solidFill>
                  <a:srgbClr val="F1F0EC"/>
                </a:solidFill>
                <a:latin typeface="Public Sans"/>
                <a:ea typeface="Public Sans"/>
                <a:cs typeface="Public Sans"/>
                <a:sym typeface="Public Sans"/>
              </a:rPr>
              <a:t>SOC meets every month, about a week after Union Council</a:t>
            </a:r>
          </a:p>
        </p:txBody>
      </p:sp>
      <p:sp>
        <p:nvSpPr>
          <p:cNvPr name="TextBox 28" id="28"/>
          <p:cNvSpPr txBox="true"/>
          <p:nvPr/>
        </p:nvSpPr>
        <p:spPr>
          <a:xfrm rot="0">
            <a:off x="7481192" y="9014460"/>
            <a:ext cx="4022611" cy="855345"/>
          </a:xfrm>
          <a:prstGeom prst="rect">
            <a:avLst/>
          </a:prstGeom>
        </p:spPr>
        <p:txBody>
          <a:bodyPr anchor="t" rtlCol="false" tIns="0" lIns="0" bIns="0" rIns="0">
            <a:spAutoFit/>
          </a:bodyPr>
          <a:lstStyle/>
          <a:p>
            <a:pPr algn="ctr">
              <a:lnSpc>
                <a:spcPts val="6240"/>
              </a:lnSpc>
            </a:pPr>
            <a:r>
              <a:rPr lang="en-US" b="true" sz="6500" spc="-533">
                <a:solidFill>
                  <a:srgbClr val="000000"/>
                </a:solidFill>
                <a:latin typeface="Public Sans Bold"/>
                <a:ea typeface="Public Sans Bold"/>
                <a:cs typeface="Public Sans Bold"/>
                <a:sym typeface="Public Sans Bold"/>
              </a:rPr>
              <a:t>so...</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301" r="-1828" b="-16301"/>
            </a:stretch>
          </a:blipFill>
        </p:spPr>
      </p:sp>
      <p:sp>
        <p:nvSpPr>
          <p:cNvPr name="Freeform 3" id="3"/>
          <p:cNvSpPr/>
          <p:nvPr/>
        </p:nvSpPr>
        <p:spPr>
          <a:xfrm flipH="false" flipV="false" rot="-535198">
            <a:off x="4061171" y="-206696"/>
            <a:ext cx="1479168" cy="1570545"/>
          </a:xfrm>
          <a:custGeom>
            <a:avLst/>
            <a:gdLst/>
            <a:ahLst/>
            <a:cxnLst/>
            <a:rect r="r" b="b" t="t" l="l"/>
            <a:pathLst>
              <a:path h="1570545" w="1479168">
                <a:moveTo>
                  <a:pt x="0" y="0"/>
                </a:moveTo>
                <a:lnTo>
                  <a:pt x="1479168" y="0"/>
                </a:lnTo>
                <a:lnTo>
                  <a:pt x="1479168" y="1570545"/>
                </a:lnTo>
                <a:lnTo>
                  <a:pt x="0" y="157054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759828">
            <a:off x="14388084" y="8539488"/>
            <a:ext cx="1247032" cy="1324069"/>
          </a:xfrm>
          <a:custGeom>
            <a:avLst/>
            <a:gdLst/>
            <a:ahLst/>
            <a:cxnLst/>
            <a:rect r="r" b="b" t="t" l="l"/>
            <a:pathLst>
              <a:path h="1324069" w="1247032">
                <a:moveTo>
                  <a:pt x="0" y="0"/>
                </a:moveTo>
                <a:lnTo>
                  <a:pt x="1247032" y="0"/>
                </a:lnTo>
                <a:lnTo>
                  <a:pt x="1247032" y="1324069"/>
                </a:lnTo>
                <a:lnTo>
                  <a:pt x="0" y="132406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5" id="5"/>
          <p:cNvGrpSpPr/>
          <p:nvPr/>
        </p:nvGrpSpPr>
        <p:grpSpPr>
          <a:xfrm rot="0">
            <a:off x="1877537" y="-1414997"/>
            <a:ext cx="18288000" cy="18288000"/>
            <a:chOff x="0" y="0"/>
            <a:chExt cx="24384000" cy="24384000"/>
          </a:xfrm>
        </p:grpSpPr>
        <p:sp>
          <p:nvSpPr>
            <p:cNvPr name="Freeform 6" id="6"/>
            <p:cNvSpPr/>
            <p:nvPr/>
          </p:nvSpPr>
          <p:spPr>
            <a:xfrm flipH="false" flipV="false" rot="0">
              <a:off x="0" y="0"/>
              <a:ext cx="24384000" cy="24384000"/>
            </a:xfrm>
            <a:custGeom>
              <a:avLst/>
              <a:gdLst/>
              <a:ahLst/>
              <a:cxnLst/>
              <a:rect r="r" b="b" t="t" l="l"/>
              <a:pathLst>
                <a:path h="24384000" w="24384000">
                  <a:moveTo>
                    <a:pt x="0" y="0"/>
                  </a:moveTo>
                  <a:lnTo>
                    <a:pt x="24384000" y="0"/>
                  </a:lnTo>
                  <a:lnTo>
                    <a:pt x="24384000" y="24384000"/>
                  </a:lnTo>
                  <a:lnTo>
                    <a:pt x="0" y="24384000"/>
                  </a:lnTo>
                  <a:lnTo>
                    <a:pt x="0" y="0"/>
                  </a:lnTo>
                  <a:close/>
                </a:path>
              </a:pathLst>
            </a:custGeom>
            <a:blipFill>
              <a:blip r:embed="rId5">
                <a:alphaModFix amt="15000"/>
                <a:extLst>
                  <a:ext uri="{96DAC541-7B7A-43D3-8B79-37D633B846F1}">
                    <asvg:svgBlip xmlns:asvg="http://schemas.microsoft.com/office/drawing/2016/SVG/main" r:embed="rId6"/>
                  </a:ext>
                </a:extLst>
              </a:blip>
              <a:stretch>
                <a:fillRect l="0" t="0" r="0" b="0"/>
              </a:stretch>
            </a:blipFill>
          </p:spPr>
        </p:sp>
        <p:grpSp>
          <p:nvGrpSpPr>
            <p:cNvPr name="Group 7" id="7"/>
            <p:cNvGrpSpPr/>
            <p:nvPr/>
          </p:nvGrpSpPr>
          <p:grpSpPr>
            <a:xfrm rot="0">
              <a:off x="930102" y="5816335"/>
              <a:ext cx="8889920" cy="3521127"/>
              <a:chOff x="0" y="0"/>
              <a:chExt cx="11841246" cy="4690091"/>
            </a:xfrm>
          </p:grpSpPr>
          <p:sp>
            <p:nvSpPr>
              <p:cNvPr name="Freeform 8" id="8"/>
              <p:cNvSpPr/>
              <p:nvPr/>
            </p:nvSpPr>
            <p:spPr>
              <a:xfrm flipH="false" flipV="false" rot="0">
                <a:off x="-4213" y="0"/>
                <a:ext cx="11845459" cy="4690091"/>
              </a:xfrm>
              <a:custGeom>
                <a:avLst/>
                <a:gdLst/>
                <a:ahLst/>
                <a:cxnLst/>
                <a:rect r="r" b="b" t="t" l="l"/>
                <a:pathLst>
                  <a:path h="4690091" w="11845459">
                    <a:moveTo>
                      <a:pt x="278431" y="16918"/>
                    </a:moveTo>
                    <a:cubicBezTo>
                      <a:pt x="278431" y="16918"/>
                      <a:pt x="604014" y="12258"/>
                      <a:pt x="1080997" y="12454"/>
                    </a:cubicBezTo>
                    <a:cubicBezTo>
                      <a:pt x="9708824" y="12671"/>
                      <a:pt x="11571391" y="0"/>
                      <a:pt x="11571391" y="0"/>
                    </a:cubicBezTo>
                    <a:cubicBezTo>
                      <a:pt x="11638855" y="0"/>
                      <a:pt x="11714791" y="0"/>
                      <a:pt x="11793565" y="85073"/>
                    </a:cubicBezTo>
                    <a:cubicBezTo>
                      <a:pt x="11836543" y="131488"/>
                      <a:pt x="11837611" y="240224"/>
                      <a:pt x="11838015" y="320281"/>
                    </a:cubicBezTo>
                    <a:cubicBezTo>
                      <a:pt x="11838015" y="320281"/>
                      <a:pt x="11836312" y="3258036"/>
                      <a:pt x="11836312" y="3927507"/>
                    </a:cubicBezTo>
                    <a:cubicBezTo>
                      <a:pt x="11836312" y="4141666"/>
                      <a:pt x="11845459" y="4440845"/>
                      <a:pt x="11845459" y="4440845"/>
                    </a:cubicBezTo>
                    <a:cubicBezTo>
                      <a:pt x="11845459" y="4569514"/>
                      <a:pt x="11841290" y="4690091"/>
                      <a:pt x="11588452" y="4681957"/>
                    </a:cubicBezTo>
                    <a:cubicBezTo>
                      <a:pt x="11588452" y="4681957"/>
                      <a:pt x="11211979" y="4661658"/>
                      <a:pt x="10017812" y="4669257"/>
                    </a:cubicBezTo>
                    <a:cubicBezTo>
                      <a:pt x="2733142" y="4677391"/>
                      <a:pt x="304023" y="4690091"/>
                      <a:pt x="304023" y="4690091"/>
                    </a:cubicBezTo>
                    <a:cubicBezTo>
                      <a:pt x="132548" y="4690091"/>
                      <a:pt x="4213" y="4589022"/>
                      <a:pt x="8532" y="4386475"/>
                    </a:cubicBezTo>
                    <a:cubicBezTo>
                      <a:pt x="8532" y="4386475"/>
                      <a:pt x="9630" y="3887934"/>
                      <a:pt x="4815" y="1328594"/>
                    </a:cubicBezTo>
                    <a:cubicBezTo>
                      <a:pt x="0" y="663668"/>
                      <a:pt x="25592" y="330596"/>
                      <a:pt x="25592" y="330596"/>
                    </a:cubicBezTo>
                    <a:cubicBezTo>
                      <a:pt x="27224" y="150571"/>
                      <a:pt x="143504" y="16918"/>
                      <a:pt x="278431" y="16918"/>
                    </a:cubicBezTo>
                    <a:close/>
                  </a:path>
                </a:pathLst>
              </a:custGeom>
              <a:solidFill>
                <a:srgbClr val="5DB98F"/>
              </a:solidFill>
            </p:spPr>
          </p:sp>
        </p:grpSp>
        <p:grpSp>
          <p:nvGrpSpPr>
            <p:cNvPr name="Group 9" id="9"/>
            <p:cNvGrpSpPr/>
            <p:nvPr/>
          </p:nvGrpSpPr>
          <p:grpSpPr>
            <a:xfrm rot="0">
              <a:off x="1042916" y="6880893"/>
              <a:ext cx="8664292" cy="2190557"/>
              <a:chOff x="0" y="0"/>
              <a:chExt cx="11737409" cy="2967520"/>
            </a:xfrm>
          </p:grpSpPr>
          <p:sp>
            <p:nvSpPr>
              <p:cNvPr name="Freeform 10" id="10"/>
              <p:cNvSpPr/>
              <p:nvPr/>
            </p:nvSpPr>
            <p:spPr>
              <a:xfrm flipH="false" flipV="false" rot="0">
                <a:off x="-4213" y="0"/>
                <a:ext cx="11741622" cy="2967520"/>
              </a:xfrm>
              <a:custGeom>
                <a:avLst/>
                <a:gdLst/>
                <a:ahLst/>
                <a:cxnLst/>
                <a:rect r="r" b="b" t="t" l="l"/>
                <a:pathLst>
                  <a:path h="2967520" w="11741622">
                    <a:moveTo>
                      <a:pt x="278431" y="16918"/>
                    </a:moveTo>
                    <a:cubicBezTo>
                      <a:pt x="278431" y="16918"/>
                      <a:pt x="604014" y="12258"/>
                      <a:pt x="1079149" y="12454"/>
                    </a:cubicBezTo>
                    <a:cubicBezTo>
                      <a:pt x="9618120" y="12671"/>
                      <a:pt x="11467554" y="0"/>
                      <a:pt x="11467554" y="0"/>
                    </a:cubicBezTo>
                    <a:cubicBezTo>
                      <a:pt x="11535017" y="0"/>
                      <a:pt x="11610954" y="0"/>
                      <a:pt x="11689727" y="85073"/>
                    </a:cubicBezTo>
                    <a:cubicBezTo>
                      <a:pt x="11732705" y="131488"/>
                      <a:pt x="11733773" y="240224"/>
                      <a:pt x="11734178" y="320281"/>
                    </a:cubicBezTo>
                    <a:cubicBezTo>
                      <a:pt x="11734178" y="320281"/>
                      <a:pt x="11732474" y="1832815"/>
                      <a:pt x="11732474" y="2204936"/>
                    </a:cubicBezTo>
                    <a:cubicBezTo>
                      <a:pt x="11732474" y="2419095"/>
                      <a:pt x="11741622" y="2718274"/>
                      <a:pt x="11741622" y="2718274"/>
                    </a:cubicBezTo>
                    <a:cubicBezTo>
                      <a:pt x="11741622" y="2846943"/>
                      <a:pt x="11737453" y="2967520"/>
                      <a:pt x="11484615" y="2959386"/>
                    </a:cubicBezTo>
                    <a:cubicBezTo>
                      <a:pt x="11484615" y="2959386"/>
                      <a:pt x="11108142" y="2939088"/>
                      <a:pt x="9923926" y="2946686"/>
                    </a:cubicBezTo>
                    <a:cubicBezTo>
                      <a:pt x="2714278" y="2954820"/>
                      <a:pt x="304023" y="2967520"/>
                      <a:pt x="304023" y="2967520"/>
                    </a:cubicBezTo>
                    <a:cubicBezTo>
                      <a:pt x="132548" y="2967520"/>
                      <a:pt x="4213" y="2866451"/>
                      <a:pt x="8532" y="2663904"/>
                    </a:cubicBezTo>
                    <a:cubicBezTo>
                      <a:pt x="8532" y="2663904"/>
                      <a:pt x="9630" y="2165363"/>
                      <a:pt x="4815" y="1085898"/>
                    </a:cubicBezTo>
                    <a:cubicBezTo>
                      <a:pt x="0" y="663668"/>
                      <a:pt x="25592" y="330596"/>
                      <a:pt x="25592" y="330596"/>
                    </a:cubicBezTo>
                    <a:cubicBezTo>
                      <a:pt x="27224" y="150571"/>
                      <a:pt x="143504" y="16918"/>
                      <a:pt x="278431" y="16918"/>
                    </a:cubicBezTo>
                    <a:close/>
                  </a:path>
                </a:pathLst>
              </a:custGeom>
              <a:solidFill>
                <a:srgbClr val="FFFFFF"/>
              </a:solidFill>
            </p:spPr>
          </p:sp>
        </p:grpSp>
        <p:sp>
          <p:nvSpPr>
            <p:cNvPr name="TextBox 11" id="11"/>
            <p:cNvSpPr txBox="true"/>
            <p:nvPr/>
          </p:nvSpPr>
          <p:spPr>
            <a:xfrm rot="0">
              <a:off x="1210665" y="6945873"/>
              <a:ext cx="8328795" cy="2440305"/>
            </a:xfrm>
            <a:prstGeom prst="rect">
              <a:avLst/>
            </a:prstGeom>
          </p:spPr>
          <p:txBody>
            <a:bodyPr anchor="t" rtlCol="false" tIns="0" lIns="0" bIns="0" rIns="0">
              <a:spAutoFit/>
            </a:bodyPr>
            <a:lstStyle/>
            <a:p>
              <a:pPr algn="l">
                <a:lnSpc>
                  <a:spcPts val="3600"/>
                </a:lnSpc>
              </a:pPr>
              <a:r>
                <a:rPr lang="en-US" sz="2400">
                  <a:solidFill>
                    <a:srgbClr val="FA3A2F"/>
                  </a:solidFill>
                  <a:latin typeface="Gotham 1"/>
                  <a:ea typeface="Gotham 1"/>
                  <a:cs typeface="Gotham 1"/>
                  <a:sym typeface="Gotham 1"/>
                </a:rPr>
                <a:t>The £20 graduation fee charge is an absolute pisstake, we're already being charged 9 grand a year.</a:t>
              </a:r>
            </a:p>
            <a:p>
              <a:pPr algn="ctr">
                <a:lnSpc>
                  <a:spcPts val="3600"/>
                </a:lnSpc>
              </a:pPr>
            </a:p>
          </p:txBody>
        </p:sp>
        <p:sp>
          <p:nvSpPr>
            <p:cNvPr name="TextBox 12" id="12"/>
            <p:cNvSpPr txBox="true"/>
            <p:nvPr/>
          </p:nvSpPr>
          <p:spPr>
            <a:xfrm rot="0">
              <a:off x="995683" y="6114502"/>
              <a:ext cx="8583949" cy="590762"/>
            </a:xfrm>
            <a:prstGeom prst="rect">
              <a:avLst/>
            </a:prstGeom>
          </p:spPr>
          <p:txBody>
            <a:bodyPr anchor="t" rtlCol="false" tIns="0" lIns="0" bIns="0" rIns="0">
              <a:spAutoFit/>
            </a:bodyPr>
            <a:lstStyle/>
            <a:p>
              <a:pPr algn="ctr">
                <a:lnSpc>
                  <a:spcPts val="3639"/>
                </a:lnSpc>
              </a:pPr>
              <a:r>
                <a:rPr lang="en-US" sz="2799">
                  <a:solidFill>
                    <a:srgbClr val="000000"/>
                  </a:solidFill>
                  <a:latin typeface="Anton"/>
                  <a:ea typeface="Anton"/>
                  <a:cs typeface="Anton"/>
                  <a:sym typeface="Anton"/>
                </a:rPr>
                <a:t>EXAMPLE 1</a:t>
              </a:r>
            </a:p>
          </p:txBody>
        </p:sp>
      </p:grpSp>
      <p:sp>
        <p:nvSpPr>
          <p:cNvPr name="Freeform 13" id="13"/>
          <p:cNvSpPr/>
          <p:nvPr/>
        </p:nvSpPr>
        <p:spPr>
          <a:xfrm flipH="false" flipV="false" rot="0">
            <a:off x="704375" y="1228797"/>
            <a:ext cx="2346323" cy="2137287"/>
          </a:xfrm>
          <a:custGeom>
            <a:avLst/>
            <a:gdLst/>
            <a:ahLst/>
            <a:cxnLst/>
            <a:rect r="r" b="b" t="t" l="l"/>
            <a:pathLst>
              <a:path h="2137287" w="2346323">
                <a:moveTo>
                  <a:pt x="0" y="0"/>
                </a:moveTo>
                <a:lnTo>
                  <a:pt x="2346323" y="0"/>
                </a:lnTo>
                <a:lnTo>
                  <a:pt x="2346323" y="2137287"/>
                </a:lnTo>
                <a:lnTo>
                  <a:pt x="0" y="213728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4" id="14"/>
          <p:cNvSpPr txBox="true"/>
          <p:nvPr/>
        </p:nvSpPr>
        <p:spPr>
          <a:xfrm rot="0">
            <a:off x="3050698" y="1495356"/>
            <a:ext cx="12396068" cy="968345"/>
          </a:xfrm>
          <a:prstGeom prst="rect">
            <a:avLst/>
          </a:prstGeom>
        </p:spPr>
        <p:txBody>
          <a:bodyPr anchor="t" rtlCol="false" tIns="0" lIns="0" bIns="0" rIns="0">
            <a:spAutoFit/>
          </a:bodyPr>
          <a:lstStyle/>
          <a:p>
            <a:pPr algn="ctr">
              <a:lnSpc>
                <a:spcPts val="7001"/>
              </a:lnSpc>
              <a:spcBef>
                <a:spcPct val="0"/>
              </a:spcBef>
            </a:pPr>
            <a:r>
              <a:rPr lang="en-US" sz="5001">
                <a:solidFill>
                  <a:srgbClr val="414141"/>
                </a:solidFill>
                <a:latin typeface="Gotham 1"/>
                <a:ea typeface="Gotham 1"/>
                <a:cs typeface="Gotham 1"/>
                <a:sym typeface="Gotham 1"/>
              </a:rPr>
              <a:t>TASK</a:t>
            </a:r>
          </a:p>
        </p:txBody>
      </p:sp>
      <p:sp>
        <p:nvSpPr>
          <p:cNvPr name="Freeform 15" id="15"/>
          <p:cNvSpPr/>
          <p:nvPr/>
        </p:nvSpPr>
        <p:spPr>
          <a:xfrm flipH="false" flipV="false" rot="0">
            <a:off x="315657" y="9201522"/>
            <a:ext cx="3632699" cy="934123"/>
          </a:xfrm>
          <a:custGeom>
            <a:avLst/>
            <a:gdLst/>
            <a:ahLst/>
            <a:cxnLst/>
            <a:rect r="r" b="b" t="t" l="l"/>
            <a:pathLst>
              <a:path h="934123" w="3632699">
                <a:moveTo>
                  <a:pt x="0" y="0"/>
                </a:moveTo>
                <a:lnTo>
                  <a:pt x="3632699" y="0"/>
                </a:lnTo>
                <a:lnTo>
                  <a:pt x="3632699" y="934123"/>
                </a:lnTo>
                <a:lnTo>
                  <a:pt x="0" y="934123"/>
                </a:lnTo>
                <a:lnTo>
                  <a:pt x="0" y="0"/>
                </a:lnTo>
                <a:close/>
              </a:path>
            </a:pathLst>
          </a:custGeom>
          <a:blipFill>
            <a:blip r:embed="rId9"/>
            <a:stretch>
              <a:fillRect l="0" t="0" r="0" b="0"/>
            </a:stretch>
          </a:blipFill>
        </p:spPr>
      </p:sp>
      <p:grpSp>
        <p:nvGrpSpPr>
          <p:cNvPr name="Group 16" id="16"/>
          <p:cNvGrpSpPr/>
          <p:nvPr/>
        </p:nvGrpSpPr>
        <p:grpSpPr>
          <a:xfrm rot="0">
            <a:off x="10128462" y="2944174"/>
            <a:ext cx="6667440" cy="2677383"/>
            <a:chOff x="0" y="0"/>
            <a:chExt cx="8889920" cy="3569844"/>
          </a:xfrm>
        </p:grpSpPr>
        <p:grpSp>
          <p:nvGrpSpPr>
            <p:cNvPr name="Group 17" id="17"/>
            <p:cNvGrpSpPr/>
            <p:nvPr/>
          </p:nvGrpSpPr>
          <p:grpSpPr>
            <a:xfrm rot="0">
              <a:off x="0" y="0"/>
              <a:ext cx="8889920" cy="3569844"/>
              <a:chOff x="0" y="0"/>
              <a:chExt cx="11841246" cy="4754981"/>
            </a:xfrm>
          </p:grpSpPr>
          <p:sp>
            <p:nvSpPr>
              <p:cNvPr name="Freeform 18" id="18"/>
              <p:cNvSpPr/>
              <p:nvPr/>
            </p:nvSpPr>
            <p:spPr>
              <a:xfrm flipH="false" flipV="false" rot="0">
                <a:off x="-4213" y="0"/>
                <a:ext cx="11845459" cy="4754981"/>
              </a:xfrm>
              <a:custGeom>
                <a:avLst/>
                <a:gdLst/>
                <a:ahLst/>
                <a:cxnLst/>
                <a:rect r="r" b="b" t="t" l="l"/>
                <a:pathLst>
                  <a:path h="4754981" w="11845459">
                    <a:moveTo>
                      <a:pt x="278431" y="16918"/>
                    </a:moveTo>
                    <a:cubicBezTo>
                      <a:pt x="278431" y="16918"/>
                      <a:pt x="604014" y="12258"/>
                      <a:pt x="1080997" y="12454"/>
                    </a:cubicBezTo>
                    <a:cubicBezTo>
                      <a:pt x="9708824" y="12671"/>
                      <a:pt x="11571391" y="0"/>
                      <a:pt x="11571391" y="0"/>
                    </a:cubicBezTo>
                    <a:cubicBezTo>
                      <a:pt x="11638855" y="0"/>
                      <a:pt x="11714791" y="0"/>
                      <a:pt x="11793565" y="85073"/>
                    </a:cubicBezTo>
                    <a:cubicBezTo>
                      <a:pt x="11836543" y="131488"/>
                      <a:pt x="11837611" y="240224"/>
                      <a:pt x="11838015" y="320281"/>
                    </a:cubicBezTo>
                    <a:cubicBezTo>
                      <a:pt x="11838015" y="320281"/>
                      <a:pt x="11836312" y="3311725"/>
                      <a:pt x="11836312" y="3992397"/>
                    </a:cubicBezTo>
                    <a:cubicBezTo>
                      <a:pt x="11836312" y="4206555"/>
                      <a:pt x="11845459" y="4505734"/>
                      <a:pt x="11845459" y="4505734"/>
                    </a:cubicBezTo>
                    <a:cubicBezTo>
                      <a:pt x="11845459" y="4634403"/>
                      <a:pt x="11841290" y="4754981"/>
                      <a:pt x="11588452" y="4746846"/>
                    </a:cubicBezTo>
                    <a:cubicBezTo>
                      <a:pt x="11588452" y="4746846"/>
                      <a:pt x="11211979" y="4726548"/>
                      <a:pt x="10017812" y="4734146"/>
                    </a:cubicBezTo>
                    <a:cubicBezTo>
                      <a:pt x="2733142" y="4742281"/>
                      <a:pt x="304023" y="4754981"/>
                      <a:pt x="304023" y="4754981"/>
                    </a:cubicBezTo>
                    <a:cubicBezTo>
                      <a:pt x="132548" y="4754981"/>
                      <a:pt x="4213" y="4653912"/>
                      <a:pt x="8532" y="4451364"/>
                    </a:cubicBezTo>
                    <a:cubicBezTo>
                      <a:pt x="8532" y="4451364"/>
                      <a:pt x="9630" y="3952823"/>
                      <a:pt x="4815" y="1337736"/>
                    </a:cubicBezTo>
                    <a:cubicBezTo>
                      <a:pt x="0" y="663668"/>
                      <a:pt x="25592" y="330596"/>
                      <a:pt x="25592" y="330596"/>
                    </a:cubicBezTo>
                    <a:cubicBezTo>
                      <a:pt x="27224" y="150571"/>
                      <a:pt x="143504" y="16918"/>
                      <a:pt x="278431" y="16918"/>
                    </a:cubicBezTo>
                    <a:close/>
                  </a:path>
                </a:pathLst>
              </a:custGeom>
              <a:solidFill>
                <a:srgbClr val="5DB98F"/>
              </a:solidFill>
            </p:spPr>
          </p:sp>
        </p:grpSp>
        <p:grpSp>
          <p:nvGrpSpPr>
            <p:cNvPr name="Group 19" id="19"/>
            <p:cNvGrpSpPr/>
            <p:nvPr/>
          </p:nvGrpSpPr>
          <p:grpSpPr>
            <a:xfrm rot="0">
              <a:off x="111398" y="1064559"/>
              <a:ext cx="8664292" cy="2285845"/>
              <a:chOff x="0" y="0"/>
              <a:chExt cx="11737409" cy="3096605"/>
            </a:xfrm>
          </p:grpSpPr>
          <p:sp>
            <p:nvSpPr>
              <p:cNvPr name="Freeform 20" id="20"/>
              <p:cNvSpPr/>
              <p:nvPr/>
            </p:nvSpPr>
            <p:spPr>
              <a:xfrm flipH="false" flipV="false" rot="0">
                <a:off x="-4213" y="0"/>
                <a:ext cx="11741622" cy="3096605"/>
              </a:xfrm>
              <a:custGeom>
                <a:avLst/>
                <a:gdLst/>
                <a:ahLst/>
                <a:cxnLst/>
                <a:rect r="r" b="b" t="t" l="l"/>
                <a:pathLst>
                  <a:path h="3096605" w="11741622">
                    <a:moveTo>
                      <a:pt x="278431" y="16918"/>
                    </a:moveTo>
                    <a:cubicBezTo>
                      <a:pt x="278431" y="16918"/>
                      <a:pt x="604014" y="12258"/>
                      <a:pt x="1079149" y="12454"/>
                    </a:cubicBezTo>
                    <a:cubicBezTo>
                      <a:pt x="9618120" y="12671"/>
                      <a:pt x="11467554" y="0"/>
                      <a:pt x="11467554" y="0"/>
                    </a:cubicBezTo>
                    <a:cubicBezTo>
                      <a:pt x="11535017" y="0"/>
                      <a:pt x="11610954" y="0"/>
                      <a:pt x="11689727" y="85073"/>
                    </a:cubicBezTo>
                    <a:cubicBezTo>
                      <a:pt x="11732705" y="131488"/>
                      <a:pt x="11733773" y="240224"/>
                      <a:pt x="11734178" y="320281"/>
                    </a:cubicBezTo>
                    <a:cubicBezTo>
                      <a:pt x="11734178" y="320281"/>
                      <a:pt x="11732474" y="1939617"/>
                      <a:pt x="11732474" y="2334021"/>
                    </a:cubicBezTo>
                    <a:cubicBezTo>
                      <a:pt x="11732474" y="2548180"/>
                      <a:pt x="11741622" y="2847359"/>
                      <a:pt x="11741622" y="2847359"/>
                    </a:cubicBezTo>
                    <a:cubicBezTo>
                      <a:pt x="11741622" y="2976027"/>
                      <a:pt x="11737453" y="3096605"/>
                      <a:pt x="11484615" y="3088471"/>
                    </a:cubicBezTo>
                    <a:cubicBezTo>
                      <a:pt x="11484615" y="3088471"/>
                      <a:pt x="11108142" y="3068172"/>
                      <a:pt x="9923926" y="3075771"/>
                    </a:cubicBezTo>
                    <a:cubicBezTo>
                      <a:pt x="2714278" y="3083905"/>
                      <a:pt x="304023" y="3096605"/>
                      <a:pt x="304023" y="3096605"/>
                    </a:cubicBezTo>
                    <a:cubicBezTo>
                      <a:pt x="132548" y="3096605"/>
                      <a:pt x="4213" y="2995536"/>
                      <a:pt x="8532" y="2792989"/>
                    </a:cubicBezTo>
                    <a:cubicBezTo>
                      <a:pt x="8532" y="2792989"/>
                      <a:pt x="9630" y="2294448"/>
                      <a:pt x="4815" y="1104085"/>
                    </a:cubicBezTo>
                    <a:cubicBezTo>
                      <a:pt x="0" y="663668"/>
                      <a:pt x="25592" y="330596"/>
                      <a:pt x="25592" y="330596"/>
                    </a:cubicBezTo>
                    <a:cubicBezTo>
                      <a:pt x="27224" y="150571"/>
                      <a:pt x="143504" y="16918"/>
                      <a:pt x="278431" y="16918"/>
                    </a:cubicBezTo>
                    <a:close/>
                  </a:path>
                </a:pathLst>
              </a:custGeom>
              <a:solidFill>
                <a:srgbClr val="FFFFFF"/>
              </a:solidFill>
            </p:spPr>
          </p:sp>
        </p:grpSp>
        <p:sp>
          <p:nvSpPr>
            <p:cNvPr name="TextBox 21" id="21"/>
            <p:cNvSpPr txBox="true"/>
            <p:nvPr/>
          </p:nvSpPr>
          <p:spPr>
            <a:xfrm rot="0">
              <a:off x="279146" y="1481706"/>
              <a:ext cx="8496544" cy="1221105"/>
            </a:xfrm>
            <a:prstGeom prst="rect">
              <a:avLst/>
            </a:prstGeom>
          </p:spPr>
          <p:txBody>
            <a:bodyPr anchor="t" rtlCol="false" tIns="0" lIns="0" bIns="0" rIns="0">
              <a:spAutoFit/>
            </a:bodyPr>
            <a:lstStyle/>
            <a:p>
              <a:pPr algn="l">
                <a:lnSpc>
                  <a:spcPts val="3600"/>
                </a:lnSpc>
              </a:pPr>
              <a:r>
                <a:rPr lang="en-US" sz="2400">
                  <a:solidFill>
                    <a:srgbClr val="FA3A2F"/>
                  </a:solidFill>
                  <a:latin typeface="Gotham 1"/>
                  <a:ea typeface="Gotham 1"/>
                  <a:cs typeface="Gotham 1"/>
                  <a:sym typeface="Gotham 1"/>
                </a:rPr>
                <a:t>The food prices on campus are getting ridiculous, it's completely unaffordable. </a:t>
              </a:r>
            </a:p>
          </p:txBody>
        </p:sp>
      </p:grpSp>
      <p:sp>
        <p:nvSpPr>
          <p:cNvPr name="TextBox 22" id="22"/>
          <p:cNvSpPr txBox="true"/>
          <p:nvPr/>
        </p:nvSpPr>
        <p:spPr>
          <a:xfrm rot="0">
            <a:off x="11625737" y="3126689"/>
            <a:ext cx="3821029" cy="450215"/>
          </a:xfrm>
          <a:prstGeom prst="rect">
            <a:avLst/>
          </a:prstGeom>
        </p:spPr>
        <p:txBody>
          <a:bodyPr anchor="t" rtlCol="false" tIns="0" lIns="0" bIns="0" rIns="0">
            <a:spAutoFit/>
          </a:bodyPr>
          <a:lstStyle/>
          <a:p>
            <a:pPr algn="ctr">
              <a:lnSpc>
                <a:spcPts val="3639"/>
              </a:lnSpc>
            </a:pPr>
            <a:r>
              <a:rPr lang="en-US" sz="2799">
                <a:solidFill>
                  <a:srgbClr val="000000"/>
                </a:solidFill>
                <a:latin typeface="Anton"/>
                <a:ea typeface="Anton"/>
                <a:cs typeface="Anton"/>
                <a:sym typeface="Anton"/>
              </a:rPr>
              <a:t>EXAMPLE 2</a:t>
            </a:r>
          </a:p>
        </p:txBody>
      </p:sp>
      <p:sp>
        <p:nvSpPr>
          <p:cNvPr name="TextBox 23" id="23"/>
          <p:cNvSpPr txBox="true"/>
          <p:nvPr/>
        </p:nvSpPr>
        <p:spPr>
          <a:xfrm rot="0">
            <a:off x="3369018" y="2193875"/>
            <a:ext cx="12396068" cy="587979"/>
          </a:xfrm>
          <a:prstGeom prst="rect">
            <a:avLst/>
          </a:prstGeom>
        </p:spPr>
        <p:txBody>
          <a:bodyPr anchor="t" rtlCol="false" tIns="0" lIns="0" bIns="0" rIns="0">
            <a:spAutoFit/>
          </a:bodyPr>
          <a:lstStyle/>
          <a:p>
            <a:pPr algn="ctr">
              <a:lnSpc>
                <a:spcPts val="4341"/>
              </a:lnSpc>
              <a:spcBef>
                <a:spcPct val="0"/>
              </a:spcBef>
            </a:pPr>
            <a:r>
              <a:rPr lang="en-US" sz="3101">
                <a:solidFill>
                  <a:srgbClr val="414141"/>
                </a:solidFill>
                <a:latin typeface="Gotham 2"/>
                <a:ea typeface="Gotham 2"/>
                <a:cs typeface="Gotham 2"/>
                <a:sym typeface="Gotham 2"/>
              </a:rPr>
              <a:t>can you reword the following as </a:t>
            </a:r>
            <a:r>
              <a:rPr lang="en-US" sz="3101">
                <a:solidFill>
                  <a:srgbClr val="5DB98F"/>
                </a:solidFill>
                <a:latin typeface="Gotham 2"/>
                <a:ea typeface="Gotham 2"/>
                <a:cs typeface="Gotham 2"/>
                <a:sym typeface="Gotham 2"/>
              </a:rPr>
              <a:t>specific </a:t>
            </a:r>
            <a:r>
              <a:rPr lang="en-US" sz="3101">
                <a:solidFill>
                  <a:srgbClr val="414141"/>
                </a:solidFill>
                <a:latin typeface="Gotham 2"/>
                <a:ea typeface="Gotham 2"/>
                <a:cs typeface="Gotham 2"/>
                <a:sym typeface="Gotham 2"/>
              </a:rPr>
              <a:t>solutions?</a:t>
            </a:r>
          </a:p>
        </p:txBody>
      </p:sp>
      <p:sp>
        <p:nvSpPr>
          <p:cNvPr name="TextBox 24" id="24"/>
          <p:cNvSpPr txBox="true"/>
          <p:nvPr/>
        </p:nvSpPr>
        <p:spPr>
          <a:xfrm rot="0">
            <a:off x="5653155" y="6173702"/>
            <a:ext cx="8463730" cy="3494881"/>
          </a:xfrm>
          <a:prstGeom prst="rect">
            <a:avLst/>
          </a:prstGeom>
        </p:spPr>
        <p:txBody>
          <a:bodyPr anchor="t" rtlCol="false" tIns="0" lIns="0" bIns="0" rIns="0">
            <a:spAutoFit/>
          </a:bodyPr>
          <a:lstStyle/>
          <a:p>
            <a:pPr algn="ctr">
              <a:lnSpc>
                <a:spcPts val="5468"/>
              </a:lnSpc>
            </a:pPr>
            <a:r>
              <a:rPr lang="en-US" sz="4206">
                <a:solidFill>
                  <a:srgbClr val="000000"/>
                </a:solidFill>
                <a:latin typeface="Anton"/>
                <a:ea typeface="Anton"/>
                <a:cs typeface="Anton"/>
                <a:sym typeface="Anton"/>
              </a:rPr>
              <a:t>REMEMBER</a:t>
            </a:r>
          </a:p>
          <a:p>
            <a:pPr algn="l" marL="737972" indent="-368986" lvl="1">
              <a:lnSpc>
                <a:spcPts val="4443"/>
              </a:lnSpc>
              <a:buFont typeface="Arial"/>
              <a:buChar char="•"/>
            </a:pPr>
            <a:r>
              <a:rPr lang="en-US" sz="3418">
                <a:solidFill>
                  <a:srgbClr val="000000"/>
                </a:solidFill>
                <a:latin typeface="Anton"/>
                <a:ea typeface="Anton"/>
                <a:cs typeface="Anton"/>
                <a:sym typeface="Anton"/>
              </a:rPr>
              <a:t>CAMPAIGN FOR A </a:t>
            </a:r>
            <a:r>
              <a:rPr lang="en-US" sz="3418">
                <a:solidFill>
                  <a:srgbClr val="74D284"/>
                </a:solidFill>
                <a:latin typeface="Anton"/>
                <a:ea typeface="Anton"/>
                <a:cs typeface="Anton"/>
                <a:sym typeface="Anton"/>
              </a:rPr>
              <a:t>SOLUTION</a:t>
            </a:r>
            <a:r>
              <a:rPr lang="en-US" sz="3418">
                <a:solidFill>
                  <a:srgbClr val="000000"/>
                </a:solidFill>
                <a:latin typeface="Anton"/>
                <a:ea typeface="Anton"/>
                <a:cs typeface="Anton"/>
                <a:sym typeface="Anton"/>
              </a:rPr>
              <a:t>, NOT A </a:t>
            </a:r>
            <a:r>
              <a:rPr lang="en-US" sz="3418">
                <a:solidFill>
                  <a:srgbClr val="FA3A2F"/>
                </a:solidFill>
                <a:latin typeface="Anton"/>
                <a:ea typeface="Anton"/>
                <a:cs typeface="Anton"/>
                <a:sym typeface="Anton"/>
              </a:rPr>
              <a:t>PROBLEM</a:t>
            </a:r>
          </a:p>
          <a:p>
            <a:pPr algn="l" marL="737972" indent="-368986" lvl="1">
              <a:lnSpc>
                <a:spcPts val="4443"/>
              </a:lnSpc>
              <a:buFont typeface="Arial"/>
              <a:buChar char="•"/>
            </a:pPr>
            <a:r>
              <a:rPr lang="en-US" sz="3418">
                <a:solidFill>
                  <a:srgbClr val="000000"/>
                </a:solidFill>
                <a:latin typeface="Anton"/>
                <a:ea typeface="Anton"/>
                <a:cs typeface="Anton"/>
                <a:sym typeface="Anton"/>
              </a:rPr>
              <a:t>BE AS </a:t>
            </a:r>
            <a:r>
              <a:rPr lang="en-US" sz="3418">
                <a:solidFill>
                  <a:srgbClr val="74D284"/>
                </a:solidFill>
                <a:latin typeface="Anton"/>
                <a:ea typeface="Anton"/>
                <a:cs typeface="Anton"/>
                <a:sym typeface="Anton"/>
              </a:rPr>
              <a:t>SPECIFIC </a:t>
            </a:r>
            <a:r>
              <a:rPr lang="en-US" sz="3418">
                <a:solidFill>
                  <a:srgbClr val="000000"/>
                </a:solidFill>
                <a:latin typeface="Anton"/>
                <a:ea typeface="Anton"/>
                <a:cs typeface="Anton"/>
                <a:sym typeface="Anton"/>
              </a:rPr>
              <a:t>AS YOU CAN</a:t>
            </a:r>
          </a:p>
          <a:p>
            <a:pPr algn="l" marL="737972" indent="-368986" lvl="1">
              <a:lnSpc>
                <a:spcPts val="4443"/>
              </a:lnSpc>
              <a:buFont typeface="Arial"/>
              <a:buChar char="•"/>
            </a:pPr>
            <a:r>
              <a:rPr lang="en-US" sz="3418">
                <a:solidFill>
                  <a:srgbClr val="000000"/>
                </a:solidFill>
                <a:latin typeface="Anton"/>
                <a:ea typeface="Anton"/>
                <a:cs typeface="Anton"/>
                <a:sym typeface="Anton"/>
              </a:rPr>
              <a:t>BE A </a:t>
            </a:r>
            <a:r>
              <a:rPr lang="en-US" sz="3418">
                <a:solidFill>
                  <a:srgbClr val="74D284"/>
                </a:solidFill>
                <a:latin typeface="Anton"/>
                <a:ea typeface="Anton"/>
                <a:cs typeface="Anton"/>
                <a:sym typeface="Anton"/>
              </a:rPr>
              <a:t>POSITIVE </a:t>
            </a:r>
            <a:r>
              <a:rPr lang="en-US" sz="3418">
                <a:solidFill>
                  <a:srgbClr val="000000"/>
                </a:solidFill>
                <a:latin typeface="Anton"/>
                <a:ea typeface="Anton"/>
                <a:cs typeface="Anton"/>
                <a:sym typeface="Anton"/>
              </a:rPr>
              <a:t>VOICE</a:t>
            </a:r>
          </a:p>
          <a:p>
            <a:pPr algn="l" marL="737972" indent="-368986" lvl="1">
              <a:lnSpc>
                <a:spcPts val="4443"/>
              </a:lnSpc>
              <a:buFont typeface="Arial"/>
              <a:buChar char="•"/>
            </a:pPr>
            <a:r>
              <a:rPr lang="en-US" sz="3418">
                <a:solidFill>
                  <a:srgbClr val="000000"/>
                </a:solidFill>
                <a:latin typeface="Anton"/>
                <a:ea typeface="Anton"/>
                <a:cs typeface="Anton"/>
                <a:sym typeface="Anton"/>
              </a:rPr>
              <a:t>KEEP YOUR AIM LINKED TO YOUR CAMPAIGN</a:t>
            </a:r>
          </a:p>
          <a:p>
            <a:pPr algn="l" marL="737972" indent="-368986" lvl="1">
              <a:lnSpc>
                <a:spcPts val="4443"/>
              </a:lnSpc>
              <a:buFont typeface="Arial"/>
              <a:buChar char="•"/>
            </a:pPr>
            <a:r>
              <a:rPr lang="en-US" sz="3418">
                <a:solidFill>
                  <a:srgbClr val="000000"/>
                </a:solidFill>
                <a:latin typeface="Anton"/>
                <a:ea typeface="Anton"/>
                <a:cs typeface="Anton"/>
                <a:sym typeface="Anton"/>
              </a:rPr>
              <a:t>HOW ARE WE HOLDING THE UEA ACCOUNTABLE?</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301" r="-1828" b="-16301"/>
            </a:stretch>
          </a:blipFill>
        </p:spPr>
      </p:sp>
      <p:sp>
        <p:nvSpPr>
          <p:cNvPr name="Freeform 3" id="3"/>
          <p:cNvSpPr/>
          <p:nvPr/>
        </p:nvSpPr>
        <p:spPr>
          <a:xfrm flipH="false" flipV="false" rot="0">
            <a:off x="188027" y="9327769"/>
            <a:ext cx="3075100" cy="790740"/>
          </a:xfrm>
          <a:custGeom>
            <a:avLst/>
            <a:gdLst/>
            <a:ahLst/>
            <a:cxnLst/>
            <a:rect r="r" b="b" t="t" l="l"/>
            <a:pathLst>
              <a:path h="790740" w="3075100">
                <a:moveTo>
                  <a:pt x="0" y="0"/>
                </a:moveTo>
                <a:lnTo>
                  <a:pt x="3075099" y="0"/>
                </a:lnTo>
                <a:lnTo>
                  <a:pt x="3075099" y="790740"/>
                </a:lnTo>
                <a:lnTo>
                  <a:pt x="0" y="790740"/>
                </a:lnTo>
                <a:lnTo>
                  <a:pt x="0" y="0"/>
                </a:lnTo>
                <a:close/>
              </a:path>
            </a:pathLst>
          </a:custGeom>
          <a:blipFill>
            <a:blip r:embed="rId3"/>
            <a:stretch>
              <a:fillRect l="0" t="0" r="0" b="0"/>
            </a:stretch>
          </a:blipFill>
        </p:spPr>
      </p:sp>
      <p:sp>
        <p:nvSpPr>
          <p:cNvPr name="Freeform 4" id="4"/>
          <p:cNvSpPr/>
          <p:nvPr/>
        </p:nvSpPr>
        <p:spPr>
          <a:xfrm flipH="false" flipV="false" rot="0">
            <a:off x="1028700" y="875390"/>
            <a:ext cx="3840022" cy="3811222"/>
          </a:xfrm>
          <a:custGeom>
            <a:avLst/>
            <a:gdLst/>
            <a:ahLst/>
            <a:cxnLst/>
            <a:rect r="r" b="b" t="t" l="l"/>
            <a:pathLst>
              <a:path h="3811222" w="3840022">
                <a:moveTo>
                  <a:pt x="0" y="0"/>
                </a:moveTo>
                <a:lnTo>
                  <a:pt x="3840022" y="0"/>
                </a:lnTo>
                <a:lnTo>
                  <a:pt x="3840022" y="3811221"/>
                </a:lnTo>
                <a:lnTo>
                  <a:pt x="0" y="381122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3496804" y="6298008"/>
            <a:ext cx="3602125" cy="2960292"/>
          </a:xfrm>
          <a:custGeom>
            <a:avLst/>
            <a:gdLst/>
            <a:ahLst/>
            <a:cxnLst/>
            <a:rect r="r" b="b" t="t" l="l"/>
            <a:pathLst>
              <a:path h="2960292" w="3602125">
                <a:moveTo>
                  <a:pt x="0" y="0"/>
                </a:moveTo>
                <a:lnTo>
                  <a:pt x="3602125" y="0"/>
                </a:lnTo>
                <a:lnTo>
                  <a:pt x="3602125" y="2960292"/>
                </a:lnTo>
                <a:lnTo>
                  <a:pt x="0" y="296029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373043" y="4474456"/>
            <a:ext cx="15541913" cy="1366664"/>
          </a:xfrm>
          <a:prstGeom prst="rect">
            <a:avLst/>
          </a:prstGeom>
        </p:spPr>
        <p:txBody>
          <a:bodyPr anchor="t" rtlCol="false" tIns="0" lIns="0" bIns="0" rIns="0">
            <a:spAutoFit/>
          </a:bodyPr>
          <a:lstStyle/>
          <a:p>
            <a:pPr algn="ctr">
              <a:lnSpc>
                <a:spcPts val="8853"/>
              </a:lnSpc>
            </a:pPr>
            <a:r>
              <a:rPr lang="en-US" sz="9222" spc="-756">
                <a:solidFill>
                  <a:srgbClr val="33A685"/>
                </a:solidFill>
                <a:latin typeface="Gotham 1"/>
                <a:ea typeface="Gotham 1"/>
                <a:cs typeface="Gotham 1"/>
                <a:sym typeface="Gotham 1"/>
              </a:rPr>
              <a:t>Break!</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5111" r="0" b="-15111"/>
            </a:stretch>
          </a:blipFill>
        </p:spPr>
      </p:sp>
      <p:grpSp>
        <p:nvGrpSpPr>
          <p:cNvPr name="Group 3" id="3"/>
          <p:cNvGrpSpPr/>
          <p:nvPr/>
        </p:nvGrpSpPr>
        <p:grpSpPr>
          <a:xfrm rot="0">
            <a:off x="1028700" y="5402251"/>
            <a:ext cx="7920266" cy="2991887"/>
            <a:chOff x="0" y="0"/>
            <a:chExt cx="10560355" cy="3989182"/>
          </a:xfrm>
        </p:grpSpPr>
        <p:grpSp>
          <p:nvGrpSpPr>
            <p:cNvPr name="Group 4" id="4"/>
            <p:cNvGrpSpPr/>
            <p:nvPr/>
          </p:nvGrpSpPr>
          <p:grpSpPr>
            <a:xfrm rot="0">
              <a:off x="0" y="0"/>
              <a:ext cx="10560355" cy="3989182"/>
              <a:chOff x="0" y="0"/>
              <a:chExt cx="2263664" cy="855101"/>
            </a:xfrm>
          </p:grpSpPr>
          <p:sp>
            <p:nvSpPr>
              <p:cNvPr name="Freeform 5" id="5"/>
              <p:cNvSpPr/>
              <p:nvPr/>
            </p:nvSpPr>
            <p:spPr>
              <a:xfrm flipH="false" flipV="false" rot="0">
                <a:off x="0" y="0"/>
                <a:ext cx="2263664" cy="855101"/>
              </a:xfrm>
              <a:custGeom>
                <a:avLst/>
                <a:gdLst/>
                <a:ahLst/>
                <a:cxnLst/>
                <a:rect r="r" b="b" t="t" l="l"/>
                <a:pathLst>
                  <a:path h="855101" w="2263664">
                    <a:moveTo>
                      <a:pt x="23460" y="0"/>
                    </a:moveTo>
                    <a:lnTo>
                      <a:pt x="2240205" y="0"/>
                    </a:lnTo>
                    <a:cubicBezTo>
                      <a:pt x="2246427" y="0"/>
                      <a:pt x="2252394" y="2472"/>
                      <a:pt x="2256793" y="6871"/>
                    </a:cubicBezTo>
                    <a:cubicBezTo>
                      <a:pt x="2261193" y="11271"/>
                      <a:pt x="2263664" y="17238"/>
                      <a:pt x="2263664" y="23460"/>
                    </a:cubicBezTo>
                    <a:lnTo>
                      <a:pt x="2263664" y="831641"/>
                    </a:lnTo>
                    <a:cubicBezTo>
                      <a:pt x="2263664" y="837863"/>
                      <a:pt x="2261193" y="843830"/>
                      <a:pt x="2256793" y="848230"/>
                    </a:cubicBezTo>
                    <a:cubicBezTo>
                      <a:pt x="2252394" y="852629"/>
                      <a:pt x="2246427" y="855101"/>
                      <a:pt x="2240205" y="855101"/>
                    </a:cubicBezTo>
                    <a:lnTo>
                      <a:pt x="23460" y="855101"/>
                    </a:lnTo>
                    <a:cubicBezTo>
                      <a:pt x="17238" y="855101"/>
                      <a:pt x="11271" y="852629"/>
                      <a:pt x="6871" y="848230"/>
                    </a:cubicBezTo>
                    <a:cubicBezTo>
                      <a:pt x="2472" y="843830"/>
                      <a:pt x="0" y="837863"/>
                      <a:pt x="0" y="831641"/>
                    </a:cubicBezTo>
                    <a:lnTo>
                      <a:pt x="0" y="23460"/>
                    </a:lnTo>
                    <a:cubicBezTo>
                      <a:pt x="0" y="17238"/>
                      <a:pt x="2472" y="11271"/>
                      <a:pt x="6871" y="6871"/>
                    </a:cubicBezTo>
                    <a:cubicBezTo>
                      <a:pt x="11271" y="2472"/>
                      <a:pt x="17238" y="0"/>
                      <a:pt x="23460" y="0"/>
                    </a:cubicBezTo>
                    <a:close/>
                  </a:path>
                </a:pathLst>
              </a:custGeom>
              <a:solidFill>
                <a:srgbClr val="AADBC0"/>
              </a:solidFill>
              <a:ln w="19050" cap="rnd">
                <a:solidFill>
                  <a:srgbClr val="3A3937"/>
                </a:solidFill>
                <a:prstDash val="solid"/>
                <a:round/>
              </a:ln>
            </p:spPr>
          </p:sp>
          <p:sp>
            <p:nvSpPr>
              <p:cNvPr name="TextBox 6" id="6"/>
              <p:cNvSpPr txBox="true"/>
              <p:nvPr/>
            </p:nvSpPr>
            <p:spPr>
              <a:xfrm>
                <a:off x="0" y="9525"/>
                <a:ext cx="2263664" cy="845576"/>
              </a:xfrm>
              <a:prstGeom prst="rect">
                <a:avLst/>
              </a:prstGeom>
            </p:spPr>
            <p:txBody>
              <a:bodyPr anchor="ctr" rtlCol="false" tIns="50800" lIns="50800" bIns="50800" rIns="50800"/>
              <a:lstStyle/>
              <a:p>
                <a:pPr algn="ctr">
                  <a:lnSpc>
                    <a:spcPts val="2879"/>
                  </a:lnSpc>
                </a:pPr>
              </a:p>
            </p:txBody>
          </p:sp>
        </p:grpSp>
        <p:sp>
          <p:nvSpPr>
            <p:cNvPr name="TextBox 7" id="7"/>
            <p:cNvSpPr txBox="true"/>
            <p:nvPr/>
          </p:nvSpPr>
          <p:spPr>
            <a:xfrm rot="0">
              <a:off x="223641" y="1244149"/>
              <a:ext cx="10068911" cy="2634065"/>
            </a:xfrm>
            <a:prstGeom prst="rect">
              <a:avLst/>
            </a:prstGeom>
          </p:spPr>
          <p:txBody>
            <a:bodyPr anchor="t" rtlCol="false" tIns="0" lIns="0" bIns="0" rIns="0">
              <a:spAutoFit/>
            </a:bodyPr>
            <a:lstStyle/>
            <a:p>
              <a:pPr algn="ctr">
                <a:lnSpc>
                  <a:spcPts val="3951"/>
                </a:lnSpc>
              </a:pPr>
              <a:r>
                <a:rPr lang="en-US" sz="2599" spc="-80">
                  <a:solidFill>
                    <a:srgbClr val="000000"/>
                  </a:solidFill>
                  <a:latin typeface="Gotham 2"/>
                  <a:ea typeface="Gotham 2"/>
                  <a:cs typeface="Gotham 2"/>
                  <a:sym typeface="Gotham 2"/>
                </a:rPr>
                <a:t>rather than placing the blame on the other party, try to speak from your own perspective</a:t>
              </a:r>
            </a:p>
            <a:p>
              <a:pPr algn="ctr" marL="0" indent="0" lvl="0">
                <a:lnSpc>
                  <a:spcPts val="3951"/>
                </a:lnSpc>
                <a:spcBef>
                  <a:spcPct val="0"/>
                </a:spcBef>
              </a:pPr>
              <a:r>
                <a:rPr lang="en-US" sz="2599" spc="-80">
                  <a:solidFill>
                    <a:srgbClr val="000000"/>
                  </a:solidFill>
                  <a:latin typeface="Gotham 2"/>
                  <a:ea typeface="Gotham 2"/>
                  <a:cs typeface="Gotham 2"/>
                  <a:sym typeface="Gotham 2"/>
                </a:rPr>
                <a:t>e.g. ‘when you express those views, it makes me feel...’ or ‘when you behaved in that way, I felt...’</a:t>
              </a:r>
            </a:p>
          </p:txBody>
        </p:sp>
        <p:sp>
          <p:nvSpPr>
            <p:cNvPr name="TextBox 8" id="8"/>
            <p:cNvSpPr txBox="true"/>
            <p:nvPr/>
          </p:nvSpPr>
          <p:spPr>
            <a:xfrm rot="0">
              <a:off x="548861" y="337602"/>
              <a:ext cx="9462634" cy="798027"/>
            </a:xfrm>
            <a:prstGeom prst="rect">
              <a:avLst/>
            </a:prstGeom>
          </p:spPr>
          <p:txBody>
            <a:bodyPr anchor="t" rtlCol="false" tIns="0" lIns="0" bIns="0" rIns="0">
              <a:spAutoFit/>
            </a:bodyPr>
            <a:lstStyle/>
            <a:p>
              <a:pPr algn="ctr" marL="0" indent="0" lvl="0">
                <a:lnSpc>
                  <a:spcPts val="4066"/>
                </a:lnSpc>
                <a:spcBef>
                  <a:spcPct val="0"/>
                </a:spcBef>
              </a:pPr>
              <a:r>
                <a:rPr lang="en-US" sz="3800">
                  <a:solidFill>
                    <a:srgbClr val="000000"/>
                  </a:solidFill>
                  <a:latin typeface="Gotham 1"/>
                  <a:ea typeface="Gotham 1"/>
                  <a:cs typeface="Gotham 1"/>
                  <a:sym typeface="Gotham 1"/>
                </a:rPr>
                <a:t>speak from your perspective</a:t>
              </a:r>
            </a:p>
          </p:txBody>
        </p:sp>
      </p:grpSp>
      <p:grpSp>
        <p:nvGrpSpPr>
          <p:cNvPr name="Group 9" id="9"/>
          <p:cNvGrpSpPr/>
          <p:nvPr/>
        </p:nvGrpSpPr>
        <p:grpSpPr>
          <a:xfrm rot="0">
            <a:off x="9339034" y="5402251"/>
            <a:ext cx="7920266" cy="2991887"/>
            <a:chOff x="0" y="0"/>
            <a:chExt cx="10560355" cy="3989182"/>
          </a:xfrm>
        </p:grpSpPr>
        <p:grpSp>
          <p:nvGrpSpPr>
            <p:cNvPr name="Group 10" id="10"/>
            <p:cNvGrpSpPr/>
            <p:nvPr/>
          </p:nvGrpSpPr>
          <p:grpSpPr>
            <a:xfrm rot="0">
              <a:off x="0" y="0"/>
              <a:ext cx="10560355" cy="3989182"/>
              <a:chOff x="0" y="0"/>
              <a:chExt cx="2263664" cy="855101"/>
            </a:xfrm>
          </p:grpSpPr>
          <p:sp>
            <p:nvSpPr>
              <p:cNvPr name="Freeform 11" id="11"/>
              <p:cNvSpPr/>
              <p:nvPr/>
            </p:nvSpPr>
            <p:spPr>
              <a:xfrm flipH="false" flipV="false" rot="0">
                <a:off x="0" y="0"/>
                <a:ext cx="2263664" cy="855101"/>
              </a:xfrm>
              <a:custGeom>
                <a:avLst/>
                <a:gdLst/>
                <a:ahLst/>
                <a:cxnLst/>
                <a:rect r="r" b="b" t="t" l="l"/>
                <a:pathLst>
                  <a:path h="855101" w="2263664">
                    <a:moveTo>
                      <a:pt x="23460" y="0"/>
                    </a:moveTo>
                    <a:lnTo>
                      <a:pt x="2240205" y="0"/>
                    </a:lnTo>
                    <a:cubicBezTo>
                      <a:pt x="2246427" y="0"/>
                      <a:pt x="2252394" y="2472"/>
                      <a:pt x="2256793" y="6871"/>
                    </a:cubicBezTo>
                    <a:cubicBezTo>
                      <a:pt x="2261193" y="11271"/>
                      <a:pt x="2263664" y="17238"/>
                      <a:pt x="2263664" y="23460"/>
                    </a:cubicBezTo>
                    <a:lnTo>
                      <a:pt x="2263664" y="831641"/>
                    </a:lnTo>
                    <a:cubicBezTo>
                      <a:pt x="2263664" y="837863"/>
                      <a:pt x="2261193" y="843830"/>
                      <a:pt x="2256793" y="848230"/>
                    </a:cubicBezTo>
                    <a:cubicBezTo>
                      <a:pt x="2252394" y="852629"/>
                      <a:pt x="2246427" y="855101"/>
                      <a:pt x="2240205" y="855101"/>
                    </a:cubicBezTo>
                    <a:lnTo>
                      <a:pt x="23460" y="855101"/>
                    </a:lnTo>
                    <a:cubicBezTo>
                      <a:pt x="17238" y="855101"/>
                      <a:pt x="11271" y="852629"/>
                      <a:pt x="6871" y="848230"/>
                    </a:cubicBezTo>
                    <a:cubicBezTo>
                      <a:pt x="2472" y="843830"/>
                      <a:pt x="0" y="837863"/>
                      <a:pt x="0" y="831641"/>
                    </a:cubicBezTo>
                    <a:lnTo>
                      <a:pt x="0" y="23460"/>
                    </a:lnTo>
                    <a:cubicBezTo>
                      <a:pt x="0" y="17238"/>
                      <a:pt x="2472" y="11271"/>
                      <a:pt x="6871" y="6871"/>
                    </a:cubicBezTo>
                    <a:cubicBezTo>
                      <a:pt x="11271" y="2472"/>
                      <a:pt x="17238" y="0"/>
                      <a:pt x="23460" y="0"/>
                    </a:cubicBezTo>
                    <a:close/>
                  </a:path>
                </a:pathLst>
              </a:custGeom>
              <a:solidFill>
                <a:srgbClr val="83C6A2"/>
              </a:solidFill>
              <a:ln w="19050" cap="rnd">
                <a:solidFill>
                  <a:srgbClr val="3A3937"/>
                </a:solidFill>
                <a:prstDash val="solid"/>
                <a:round/>
              </a:ln>
            </p:spPr>
          </p:sp>
          <p:sp>
            <p:nvSpPr>
              <p:cNvPr name="TextBox 12" id="12"/>
              <p:cNvSpPr txBox="true"/>
              <p:nvPr/>
            </p:nvSpPr>
            <p:spPr>
              <a:xfrm>
                <a:off x="0" y="9525"/>
                <a:ext cx="2263664" cy="845576"/>
              </a:xfrm>
              <a:prstGeom prst="rect">
                <a:avLst/>
              </a:prstGeom>
            </p:spPr>
            <p:txBody>
              <a:bodyPr anchor="ctr" rtlCol="false" tIns="50800" lIns="50800" bIns="50800" rIns="50800"/>
              <a:lstStyle/>
              <a:p>
                <a:pPr algn="ctr">
                  <a:lnSpc>
                    <a:spcPts val="2879"/>
                  </a:lnSpc>
                </a:pPr>
              </a:p>
            </p:txBody>
          </p:sp>
        </p:grpSp>
        <p:sp>
          <p:nvSpPr>
            <p:cNvPr name="TextBox 13" id="13"/>
            <p:cNvSpPr txBox="true"/>
            <p:nvPr/>
          </p:nvSpPr>
          <p:spPr>
            <a:xfrm rot="0">
              <a:off x="548861" y="300606"/>
              <a:ext cx="9462634" cy="798027"/>
            </a:xfrm>
            <a:prstGeom prst="rect">
              <a:avLst/>
            </a:prstGeom>
          </p:spPr>
          <p:txBody>
            <a:bodyPr anchor="t" rtlCol="false" tIns="0" lIns="0" bIns="0" rIns="0">
              <a:spAutoFit/>
            </a:bodyPr>
            <a:lstStyle/>
            <a:p>
              <a:pPr algn="ctr" marL="0" indent="0" lvl="0">
                <a:lnSpc>
                  <a:spcPts val="4066"/>
                </a:lnSpc>
                <a:spcBef>
                  <a:spcPct val="0"/>
                </a:spcBef>
              </a:pPr>
              <a:r>
                <a:rPr lang="en-US" sz="3800">
                  <a:solidFill>
                    <a:srgbClr val="000000"/>
                  </a:solidFill>
                  <a:latin typeface="Gotham 1"/>
                  <a:ea typeface="Gotham 1"/>
                  <a:cs typeface="Gotham 1"/>
                  <a:sym typeface="Gotham 1"/>
                </a:rPr>
                <a:t>listen</a:t>
              </a:r>
            </a:p>
          </p:txBody>
        </p:sp>
        <p:sp>
          <p:nvSpPr>
            <p:cNvPr name="TextBox 14" id="14"/>
            <p:cNvSpPr txBox="true"/>
            <p:nvPr/>
          </p:nvSpPr>
          <p:spPr>
            <a:xfrm rot="0">
              <a:off x="831990" y="1002279"/>
              <a:ext cx="8896375" cy="2634065"/>
            </a:xfrm>
            <a:prstGeom prst="rect">
              <a:avLst/>
            </a:prstGeom>
          </p:spPr>
          <p:txBody>
            <a:bodyPr anchor="t" rtlCol="false" tIns="0" lIns="0" bIns="0" rIns="0">
              <a:spAutoFit/>
            </a:bodyPr>
            <a:lstStyle/>
            <a:p>
              <a:pPr algn="ctr">
                <a:lnSpc>
                  <a:spcPts val="3951"/>
                </a:lnSpc>
              </a:pPr>
              <a:r>
                <a:rPr lang="en-US" sz="2599" spc="-80">
                  <a:solidFill>
                    <a:srgbClr val="000000"/>
                  </a:solidFill>
                  <a:latin typeface="Gotham 2"/>
                  <a:ea typeface="Gotham 2"/>
                  <a:cs typeface="Gotham 2"/>
                  <a:sym typeface="Gotham 2"/>
                </a:rPr>
                <a:t>take the time to ensure the other party feels heard and understood</a:t>
              </a:r>
            </a:p>
            <a:p>
              <a:pPr algn="ctr" marL="0" indent="0" lvl="0">
                <a:lnSpc>
                  <a:spcPts val="3951"/>
                </a:lnSpc>
                <a:spcBef>
                  <a:spcPct val="0"/>
                </a:spcBef>
              </a:pPr>
              <a:r>
                <a:rPr lang="en-US" sz="2599" spc="-80">
                  <a:solidFill>
                    <a:srgbClr val="000000"/>
                  </a:solidFill>
                  <a:latin typeface="Gotham 2"/>
                  <a:ea typeface="Gotham 2"/>
                  <a:cs typeface="Gotham 2"/>
                  <a:sym typeface="Gotham 2"/>
                </a:rPr>
                <a:t>this makes sure that everyone feels valued, and can take the heat out of the moment</a:t>
              </a:r>
            </a:p>
          </p:txBody>
        </p:sp>
      </p:grpSp>
      <p:sp>
        <p:nvSpPr>
          <p:cNvPr name="Freeform 15" id="15"/>
          <p:cNvSpPr/>
          <p:nvPr/>
        </p:nvSpPr>
        <p:spPr>
          <a:xfrm flipH="false" flipV="false" rot="0">
            <a:off x="14395627" y="9258300"/>
            <a:ext cx="3632699" cy="934123"/>
          </a:xfrm>
          <a:custGeom>
            <a:avLst/>
            <a:gdLst/>
            <a:ahLst/>
            <a:cxnLst/>
            <a:rect r="r" b="b" t="t" l="l"/>
            <a:pathLst>
              <a:path h="934123" w="3632699">
                <a:moveTo>
                  <a:pt x="0" y="0"/>
                </a:moveTo>
                <a:lnTo>
                  <a:pt x="3632699" y="0"/>
                </a:lnTo>
                <a:lnTo>
                  <a:pt x="3632699" y="934123"/>
                </a:lnTo>
                <a:lnTo>
                  <a:pt x="0" y="934123"/>
                </a:lnTo>
                <a:lnTo>
                  <a:pt x="0" y="0"/>
                </a:lnTo>
                <a:close/>
              </a:path>
            </a:pathLst>
          </a:custGeom>
          <a:blipFill>
            <a:blip r:embed="rId3"/>
            <a:stretch>
              <a:fillRect l="0" t="0" r="0" b="0"/>
            </a:stretch>
          </a:blipFill>
        </p:spPr>
      </p:sp>
      <p:sp>
        <p:nvSpPr>
          <p:cNvPr name="Freeform 16" id="16"/>
          <p:cNvSpPr/>
          <p:nvPr/>
        </p:nvSpPr>
        <p:spPr>
          <a:xfrm flipH="false" flipV="false" rot="0">
            <a:off x="2444399" y="8462920"/>
            <a:ext cx="4040024" cy="1590760"/>
          </a:xfrm>
          <a:custGeom>
            <a:avLst/>
            <a:gdLst/>
            <a:ahLst/>
            <a:cxnLst/>
            <a:rect r="r" b="b" t="t" l="l"/>
            <a:pathLst>
              <a:path h="1590760" w="4040024">
                <a:moveTo>
                  <a:pt x="0" y="0"/>
                </a:moveTo>
                <a:lnTo>
                  <a:pt x="4040024" y="0"/>
                </a:lnTo>
                <a:lnTo>
                  <a:pt x="4040024" y="1590760"/>
                </a:lnTo>
                <a:lnTo>
                  <a:pt x="0" y="159076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7" id="17"/>
          <p:cNvSpPr txBox="true"/>
          <p:nvPr/>
        </p:nvSpPr>
        <p:spPr>
          <a:xfrm rot="0">
            <a:off x="1298531" y="1812381"/>
            <a:ext cx="16455788" cy="1083915"/>
          </a:xfrm>
          <a:prstGeom prst="rect">
            <a:avLst/>
          </a:prstGeom>
        </p:spPr>
        <p:txBody>
          <a:bodyPr anchor="t" rtlCol="false" tIns="0" lIns="0" bIns="0" rIns="0">
            <a:spAutoFit/>
          </a:bodyPr>
          <a:lstStyle/>
          <a:p>
            <a:pPr algn="ctr">
              <a:lnSpc>
                <a:spcPts val="7981"/>
              </a:lnSpc>
              <a:spcBef>
                <a:spcPct val="0"/>
              </a:spcBef>
            </a:pPr>
            <a:r>
              <a:rPr lang="en-US" sz="5701">
                <a:solidFill>
                  <a:srgbClr val="414141"/>
                </a:solidFill>
                <a:latin typeface="Gotham 1"/>
                <a:ea typeface="Gotham 1"/>
                <a:cs typeface="Gotham 1"/>
                <a:sym typeface="Gotham 1"/>
              </a:rPr>
              <a:t>wellbeing and communicating respectfully</a:t>
            </a:r>
          </a:p>
        </p:txBody>
      </p:sp>
      <p:sp>
        <p:nvSpPr>
          <p:cNvPr name="TextBox 18" id="18"/>
          <p:cNvSpPr txBox="true"/>
          <p:nvPr/>
        </p:nvSpPr>
        <p:spPr>
          <a:xfrm rot="0">
            <a:off x="1298531" y="3152191"/>
            <a:ext cx="16455788" cy="1389349"/>
          </a:xfrm>
          <a:prstGeom prst="rect">
            <a:avLst/>
          </a:prstGeom>
        </p:spPr>
        <p:txBody>
          <a:bodyPr anchor="t" rtlCol="false" tIns="0" lIns="0" bIns="0" rIns="0">
            <a:spAutoFit/>
          </a:bodyPr>
          <a:lstStyle/>
          <a:p>
            <a:pPr algn="ctr">
              <a:lnSpc>
                <a:spcPts val="5321"/>
              </a:lnSpc>
              <a:spcBef>
                <a:spcPct val="0"/>
              </a:spcBef>
            </a:pPr>
            <a:r>
              <a:rPr lang="en-US" sz="3801">
                <a:solidFill>
                  <a:srgbClr val="414141"/>
                </a:solidFill>
                <a:latin typeface="Gotham 2"/>
                <a:ea typeface="Gotham 2"/>
                <a:cs typeface="Gotham 2"/>
                <a:sym typeface="Gotham 2"/>
              </a:rPr>
              <a:t>every role can come with occasional conflict but how it is dealt with can have an impact on the outcome and on the people involved</a:t>
            </a:r>
          </a:p>
        </p:txBody>
      </p:sp>
      <p:sp>
        <p:nvSpPr>
          <p:cNvPr name="TextBox 19" id="19"/>
          <p:cNvSpPr txBox="true"/>
          <p:nvPr/>
        </p:nvSpPr>
        <p:spPr>
          <a:xfrm rot="0">
            <a:off x="5490546" y="9410460"/>
            <a:ext cx="8593535" cy="781963"/>
          </a:xfrm>
          <a:prstGeom prst="rect">
            <a:avLst/>
          </a:prstGeom>
        </p:spPr>
        <p:txBody>
          <a:bodyPr anchor="t" rtlCol="false" tIns="0" lIns="0" bIns="0" rIns="0">
            <a:spAutoFit/>
          </a:bodyPr>
          <a:lstStyle/>
          <a:p>
            <a:pPr algn="ctr">
              <a:lnSpc>
                <a:spcPts val="5724"/>
              </a:lnSpc>
            </a:pPr>
            <a:r>
              <a:rPr lang="en-US" sz="4089" spc="323">
                <a:solidFill>
                  <a:srgbClr val="000000"/>
                </a:solidFill>
                <a:latin typeface="Gotham 1"/>
                <a:ea typeface="Gotham 1"/>
                <a:cs typeface="Gotham 1"/>
                <a:sym typeface="Gotham 1"/>
              </a:rPr>
              <a:t>You are all politically equal!</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5111" r="0" b="-15111"/>
            </a:stretch>
          </a:blipFill>
        </p:spPr>
      </p:sp>
      <p:sp>
        <p:nvSpPr>
          <p:cNvPr name="Freeform 3" id="3"/>
          <p:cNvSpPr/>
          <p:nvPr/>
        </p:nvSpPr>
        <p:spPr>
          <a:xfrm flipH="false" flipV="false" rot="-5400000">
            <a:off x="-1559865" y="1559865"/>
            <a:ext cx="10662251" cy="7542520"/>
          </a:xfrm>
          <a:custGeom>
            <a:avLst/>
            <a:gdLst/>
            <a:ahLst/>
            <a:cxnLst/>
            <a:rect r="r" b="b" t="t" l="l"/>
            <a:pathLst>
              <a:path h="7542520" w="10662251">
                <a:moveTo>
                  <a:pt x="0" y="0"/>
                </a:moveTo>
                <a:lnTo>
                  <a:pt x="10662251" y="0"/>
                </a:lnTo>
                <a:lnTo>
                  <a:pt x="10662251" y="7542521"/>
                </a:lnTo>
                <a:lnTo>
                  <a:pt x="0" y="7542521"/>
                </a:lnTo>
                <a:lnTo>
                  <a:pt x="0" y="0"/>
                </a:lnTo>
                <a:close/>
              </a:path>
            </a:pathLst>
          </a:custGeom>
          <a:blipFill>
            <a:blip r:embed="rId3"/>
            <a:stretch>
              <a:fillRect l="0" t="0" r="0" b="0"/>
            </a:stretch>
          </a:blipFill>
        </p:spPr>
      </p:sp>
      <p:sp>
        <p:nvSpPr>
          <p:cNvPr name="Freeform 4" id="4"/>
          <p:cNvSpPr/>
          <p:nvPr/>
        </p:nvSpPr>
        <p:spPr>
          <a:xfrm flipH="false" flipV="false" rot="-5400000">
            <a:off x="7257410" y="285110"/>
            <a:ext cx="10287000" cy="9716780"/>
          </a:xfrm>
          <a:custGeom>
            <a:avLst/>
            <a:gdLst/>
            <a:ahLst/>
            <a:cxnLst/>
            <a:rect r="r" b="b" t="t" l="l"/>
            <a:pathLst>
              <a:path h="9716780" w="10287000">
                <a:moveTo>
                  <a:pt x="0" y="0"/>
                </a:moveTo>
                <a:lnTo>
                  <a:pt x="10287000" y="0"/>
                </a:lnTo>
                <a:lnTo>
                  <a:pt x="10287000" y="9716780"/>
                </a:lnTo>
                <a:lnTo>
                  <a:pt x="0" y="9716780"/>
                </a:lnTo>
                <a:lnTo>
                  <a:pt x="0" y="0"/>
                </a:lnTo>
                <a:close/>
              </a:path>
            </a:pathLst>
          </a:custGeom>
          <a:blipFill>
            <a:blip r:embed="rId4"/>
            <a:stretch>
              <a:fillRect l="-41496" t="-6793" r="-1514" b="0"/>
            </a:stretch>
          </a:blipFill>
        </p:spPr>
      </p:sp>
      <p:sp>
        <p:nvSpPr>
          <p:cNvPr name="Freeform 5" id="5"/>
          <p:cNvSpPr/>
          <p:nvPr/>
        </p:nvSpPr>
        <p:spPr>
          <a:xfrm flipH="false" flipV="false" rot="0">
            <a:off x="16374888" y="9700480"/>
            <a:ext cx="1913112" cy="491943"/>
          </a:xfrm>
          <a:custGeom>
            <a:avLst/>
            <a:gdLst/>
            <a:ahLst/>
            <a:cxnLst/>
            <a:rect r="r" b="b" t="t" l="l"/>
            <a:pathLst>
              <a:path h="491943" w="1913112">
                <a:moveTo>
                  <a:pt x="0" y="0"/>
                </a:moveTo>
                <a:lnTo>
                  <a:pt x="1913112" y="0"/>
                </a:lnTo>
                <a:lnTo>
                  <a:pt x="1913112" y="491943"/>
                </a:lnTo>
                <a:lnTo>
                  <a:pt x="0" y="491943"/>
                </a:lnTo>
                <a:lnTo>
                  <a:pt x="0" y="0"/>
                </a:lnTo>
                <a:close/>
              </a:path>
            </a:pathLst>
          </a:custGeom>
          <a:blipFill>
            <a:blip r:embed="rId5"/>
            <a:stretch>
              <a:fillRect l="0" t="0" r="0" b="0"/>
            </a:stretch>
          </a:blipFill>
        </p:spPr>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5111" r="0" b="-15111"/>
            </a:stretch>
          </a:blipFill>
        </p:spPr>
      </p:sp>
      <p:sp>
        <p:nvSpPr>
          <p:cNvPr name="Freeform 3" id="3"/>
          <p:cNvSpPr/>
          <p:nvPr/>
        </p:nvSpPr>
        <p:spPr>
          <a:xfrm flipH="false" flipV="false" rot="0">
            <a:off x="15601750" y="9693900"/>
            <a:ext cx="2426576" cy="623977"/>
          </a:xfrm>
          <a:custGeom>
            <a:avLst/>
            <a:gdLst/>
            <a:ahLst/>
            <a:cxnLst/>
            <a:rect r="r" b="b" t="t" l="l"/>
            <a:pathLst>
              <a:path h="623977" w="2426576">
                <a:moveTo>
                  <a:pt x="0" y="0"/>
                </a:moveTo>
                <a:lnTo>
                  <a:pt x="2426576" y="0"/>
                </a:lnTo>
                <a:lnTo>
                  <a:pt x="2426576" y="623976"/>
                </a:lnTo>
                <a:lnTo>
                  <a:pt x="0" y="623976"/>
                </a:lnTo>
                <a:lnTo>
                  <a:pt x="0" y="0"/>
                </a:lnTo>
                <a:close/>
              </a:path>
            </a:pathLst>
          </a:custGeom>
          <a:blipFill>
            <a:blip r:embed="rId3"/>
            <a:stretch>
              <a:fillRect l="0" t="0" r="0" b="0"/>
            </a:stretch>
          </a:blipFill>
        </p:spPr>
      </p:sp>
      <p:sp>
        <p:nvSpPr>
          <p:cNvPr name="TextBox 4" id="4"/>
          <p:cNvSpPr txBox="true"/>
          <p:nvPr/>
        </p:nvSpPr>
        <p:spPr>
          <a:xfrm rot="0">
            <a:off x="1298531" y="153559"/>
            <a:ext cx="16455788" cy="1083915"/>
          </a:xfrm>
          <a:prstGeom prst="rect">
            <a:avLst/>
          </a:prstGeom>
        </p:spPr>
        <p:txBody>
          <a:bodyPr anchor="t" rtlCol="false" tIns="0" lIns="0" bIns="0" rIns="0">
            <a:spAutoFit/>
          </a:bodyPr>
          <a:lstStyle/>
          <a:p>
            <a:pPr algn="ctr">
              <a:lnSpc>
                <a:spcPts val="7981"/>
              </a:lnSpc>
              <a:spcBef>
                <a:spcPct val="0"/>
              </a:spcBef>
            </a:pPr>
            <a:r>
              <a:rPr lang="en-US" sz="5701">
                <a:solidFill>
                  <a:srgbClr val="414141"/>
                </a:solidFill>
                <a:latin typeface="Gotham 1"/>
                <a:ea typeface="Gotham 1"/>
                <a:cs typeface="Gotham 1"/>
                <a:sym typeface="Gotham 1"/>
              </a:rPr>
              <a:t>staff support</a:t>
            </a:r>
          </a:p>
        </p:txBody>
      </p:sp>
      <p:sp>
        <p:nvSpPr>
          <p:cNvPr name="TextBox 5" id="5"/>
          <p:cNvSpPr txBox="true"/>
          <p:nvPr/>
        </p:nvSpPr>
        <p:spPr>
          <a:xfrm rot="0">
            <a:off x="1300133" y="1185279"/>
            <a:ext cx="16277826" cy="1218381"/>
          </a:xfrm>
          <a:prstGeom prst="rect">
            <a:avLst/>
          </a:prstGeom>
        </p:spPr>
        <p:txBody>
          <a:bodyPr anchor="t" rtlCol="false" tIns="0" lIns="0" bIns="0" rIns="0">
            <a:spAutoFit/>
          </a:bodyPr>
          <a:lstStyle/>
          <a:p>
            <a:pPr algn="ctr">
              <a:lnSpc>
                <a:spcPts val="4668"/>
              </a:lnSpc>
              <a:spcBef>
                <a:spcPct val="0"/>
              </a:spcBef>
            </a:pPr>
            <a:r>
              <a:rPr lang="en-US" sz="3334">
                <a:solidFill>
                  <a:srgbClr val="414141"/>
                </a:solidFill>
                <a:latin typeface="Gotham 2"/>
                <a:ea typeface="Gotham 2"/>
                <a:cs typeface="Gotham 2"/>
                <a:sym typeface="Gotham 2"/>
              </a:rPr>
              <a:t>every officer has a designated staff support, who can provide guidance and admin help, and be a friendly face to chat to</a:t>
            </a:r>
          </a:p>
        </p:txBody>
      </p:sp>
      <p:sp>
        <p:nvSpPr>
          <p:cNvPr name="TextBox 6" id="6"/>
          <p:cNvSpPr txBox="true"/>
          <p:nvPr/>
        </p:nvSpPr>
        <p:spPr>
          <a:xfrm rot="0">
            <a:off x="3674541" y="2384609"/>
            <a:ext cx="12165960" cy="478599"/>
          </a:xfrm>
          <a:prstGeom prst="rect">
            <a:avLst/>
          </a:prstGeom>
        </p:spPr>
        <p:txBody>
          <a:bodyPr anchor="t" rtlCol="false" tIns="0" lIns="0" bIns="0" rIns="0">
            <a:spAutoFit/>
          </a:bodyPr>
          <a:lstStyle/>
          <a:p>
            <a:pPr algn="ctr">
              <a:lnSpc>
                <a:spcPts val="3488"/>
              </a:lnSpc>
              <a:spcBef>
                <a:spcPct val="0"/>
              </a:spcBef>
            </a:pPr>
            <a:r>
              <a:rPr lang="en-US" sz="2492">
                <a:solidFill>
                  <a:srgbClr val="414141"/>
                </a:solidFill>
                <a:latin typeface="Gotham 2"/>
                <a:ea typeface="Gotham 2"/>
                <a:cs typeface="Gotham 2"/>
                <a:sym typeface="Gotham 2"/>
              </a:rPr>
              <a:t>(of course, all uea(su) staff are always happy to help!)</a:t>
            </a:r>
          </a:p>
        </p:txBody>
      </p:sp>
      <p:grpSp>
        <p:nvGrpSpPr>
          <p:cNvPr name="Group 7" id="7"/>
          <p:cNvGrpSpPr/>
          <p:nvPr/>
        </p:nvGrpSpPr>
        <p:grpSpPr>
          <a:xfrm rot="0">
            <a:off x="1028700" y="3179323"/>
            <a:ext cx="7920266" cy="708507"/>
            <a:chOff x="0" y="0"/>
            <a:chExt cx="2263664" cy="202496"/>
          </a:xfrm>
        </p:grpSpPr>
        <p:sp>
          <p:nvSpPr>
            <p:cNvPr name="Freeform 8" id="8"/>
            <p:cNvSpPr/>
            <p:nvPr/>
          </p:nvSpPr>
          <p:spPr>
            <a:xfrm flipH="false" flipV="false" rot="0">
              <a:off x="0" y="0"/>
              <a:ext cx="2263664" cy="202496"/>
            </a:xfrm>
            <a:custGeom>
              <a:avLst/>
              <a:gdLst/>
              <a:ahLst/>
              <a:cxnLst/>
              <a:rect r="r" b="b" t="t" l="l"/>
              <a:pathLst>
                <a:path h="202496" w="2263664">
                  <a:moveTo>
                    <a:pt x="23460" y="0"/>
                  </a:moveTo>
                  <a:lnTo>
                    <a:pt x="2240205" y="0"/>
                  </a:lnTo>
                  <a:cubicBezTo>
                    <a:pt x="2246427" y="0"/>
                    <a:pt x="2252394" y="2472"/>
                    <a:pt x="2256793" y="6871"/>
                  </a:cubicBezTo>
                  <a:cubicBezTo>
                    <a:pt x="2261193" y="11271"/>
                    <a:pt x="2263664" y="17238"/>
                    <a:pt x="2263664" y="23460"/>
                  </a:cubicBezTo>
                  <a:lnTo>
                    <a:pt x="2263664" y="179036"/>
                  </a:lnTo>
                  <a:cubicBezTo>
                    <a:pt x="2263664" y="185258"/>
                    <a:pt x="2261193" y="191225"/>
                    <a:pt x="2256793" y="195625"/>
                  </a:cubicBezTo>
                  <a:cubicBezTo>
                    <a:pt x="2252394" y="200024"/>
                    <a:pt x="2246427" y="202496"/>
                    <a:pt x="2240205" y="202496"/>
                  </a:cubicBezTo>
                  <a:lnTo>
                    <a:pt x="23460" y="202496"/>
                  </a:lnTo>
                  <a:cubicBezTo>
                    <a:pt x="17238" y="202496"/>
                    <a:pt x="11271" y="200024"/>
                    <a:pt x="6871" y="195625"/>
                  </a:cubicBezTo>
                  <a:cubicBezTo>
                    <a:pt x="2472" y="191225"/>
                    <a:pt x="0" y="185258"/>
                    <a:pt x="0" y="179036"/>
                  </a:cubicBezTo>
                  <a:lnTo>
                    <a:pt x="0" y="23460"/>
                  </a:lnTo>
                  <a:cubicBezTo>
                    <a:pt x="0" y="17238"/>
                    <a:pt x="2472" y="11271"/>
                    <a:pt x="6871" y="6871"/>
                  </a:cubicBezTo>
                  <a:cubicBezTo>
                    <a:pt x="11271" y="2472"/>
                    <a:pt x="17238" y="0"/>
                    <a:pt x="23460" y="0"/>
                  </a:cubicBezTo>
                  <a:close/>
                </a:path>
              </a:pathLst>
            </a:custGeom>
            <a:solidFill>
              <a:srgbClr val="AADBC0"/>
            </a:solidFill>
            <a:ln w="19050" cap="rnd">
              <a:solidFill>
                <a:srgbClr val="3A3937"/>
              </a:solidFill>
              <a:prstDash val="solid"/>
              <a:round/>
            </a:ln>
          </p:spPr>
        </p:sp>
        <p:sp>
          <p:nvSpPr>
            <p:cNvPr name="TextBox 9" id="9"/>
            <p:cNvSpPr txBox="true"/>
            <p:nvPr/>
          </p:nvSpPr>
          <p:spPr>
            <a:xfrm>
              <a:off x="0" y="-19050"/>
              <a:ext cx="2263664" cy="221546"/>
            </a:xfrm>
            <a:prstGeom prst="rect">
              <a:avLst/>
            </a:prstGeom>
          </p:spPr>
          <p:txBody>
            <a:bodyPr anchor="ctr" rtlCol="false" tIns="50800" lIns="50800" bIns="50800" rIns="50800"/>
            <a:lstStyle/>
            <a:p>
              <a:pPr algn="ctr">
                <a:lnSpc>
                  <a:spcPts val="2879"/>
                </a:lnSpc>
              </a:pPr>
              <a:r>
                <a:rPr lang="en-US" b="true" sz="2399">
                  <a:solidFill>
                    <a:srgbClr val="000000"/>
                  </a:solidFill>
                  <a:latin typeface="Poppins Bold"/>
                  <a:ea typeface="Poppins Bold"/>
                  <a:cs typeface="Poppins Bold"/>
                  <a:sym typeface="Poppins Bold"/>
                </a:rPr>
                <a:t>Welfare, Community and Diversity</a:t>
              </a:r>
            </a:p>
          </p:txBody>
        </p:sp>
      </p:grpSp>
      <p:grpSp>
        <p:nvGrpSpPr>
          <p:cNvPr name="Group 10" id="10"/>
          <p:cNvGrpSpPr/>
          <p:nvPr/>
        </p:nvGrpSpPr>
        <p:grpSpPr>
          <a:xfrm rot="0">
            <a:off x="9439046" y="3179323"/>
            <a:ext cx="7920266" cy="708507"/>
            <a:chOff x="0" y="0"/>
            <a:chExt cx="2263664" cy="202496"/>
          </a:xfrm>
        </p:grpSpPr>
        <p:sp>
          <p:nvSpPr>
            <p:cNvPr name="Freeform 11" id="11"/>
            <p:cNvSpPr/>
            <p:nvPr/>
          </p:nvSpPr>
          <p:spPr>
            <a:xfrm flipH="false" flipV="false" rot="0">
              <a:off x="0" y="0"/>
              <a:ext cx="2263664" cy="202496"/>
            </a:xfrm>
            <a:custGeom>
              <a:avLst/>
              <a:gdLst/>
              <a:ahLst/>
              <a:cxnLst/>
              <a:rect r="r" b="b" t="t" l="l"/>
              <a:pathLst>
                <a:path h="202496" w="2263664">
                  <a:moveTo>
                    <a:pt x="23460" y="0"/>
                  </a:moveTo>
                  <a:lnTo>
                    <a:pt x="2240205" y="0"/>
                  </a:lnTo>
                  <a:cubicBezTo>
                    <a:pt x="2246427" y="0"/>
                    <a:pt x="2252394" y="2472"/>
                    <a:pt x="2256793" y="6871"/>
                  </a:cubicBezTo>
                  <a:cubicBezTo>
                    <a:pt x="2261193" y="11271"/>
                    <a:pt x="2263664" y="17238"/>
                    <a:pt x="2263664" y="23460"/>
                  </a:cubicBezTo>
                  <a:lnTo>
                    <a:pt x="2263664" y="179036"/>
                  </a:lnTo>
                  <a:cubicBezTo>
                    <a:pt x="2263664" y="185258"/>
                    <a:pt x="2261193" y="191225"/>
                    <a:pt x="2256793" y="195625"/>
                  </a:cubicBezTo>
                  <a:cubicBezTo>
                    <a:pt x="2252394" y="200024"/>
                    <a:pt x="2246427" y="202496"/>
                    <a:pt x="2240205" y="202496"/>
                  </a:cubicBezTo>
                  <a:lnTo>
                    <a:pt x="23460" y="202496"/>
                  </a:lnTo>
                  <a:cubicBezTo>
                    <a:pt x="17238" y="202496"/>
                    <a:pt x="11271" y="200024"/>
                    <a:pt x="6871" y="195625"/>
                  </a:cubicBezTo>
                  <a:cubicBezTo>
                    <a:pt x="2472" y="191225"/>
                    <a:pt x="0" y="185258"/>
                    <a:pt x="0" y="179036"/>
                  </a:cubicBezTo>
                  <a:lnTo>
                    <a:pt x="0" y="23460"/>
                  </a:lnTo>
                  <a:cubicBezTo>
                    <a:pt x="0" y="17238"/>
                    <a:pt x="2472" y="11271"/>
                    <a:pt x="6871" y="6871"/>
                  </a:cubicBezTo>
                  <a:cubicBezTo>
                    <a:pt x="11271" y="2472"/>
                    <a:pt x="17238" y="0"/>
                    <a:pt x="23460" y="0"/>
                  </a:cubicBezTo>
                  <a:close/>
                </a:path>
              </a:pathLst>
            </a:custGeom>
            <a:solidFill>
              <a:srgbClr val="83C6A2"/>
            </a:solidFill>
            <a:ln w="19050" cap="rnd">
              <a:solidFill>
                <a:srgbClr val="3A3937"/>
              </a:solidFill>
              <a:prstDash val="solid"/>
              <a:round/>
            </a:ln>
          </p:spPr>
        </p:sp>
        <p:sp>
          <p:nvSpPr>
            <p:cNvPr name="TextBox 12" id="12"/>
            <p:cNvSpPr txBox="true"/>
            <p:nvPr/>
          </p:nvSpPr>
          <p:spPr>
            <a:xfrm>
              <a:off x="0" y="9525"/>
              <a:ext cx="2263664" cy="192971"/>
            </a:xfrm>
            <a:prstGeom prst="rect">
              <a:avLst/>
            </a:prstGeom>
          </p:spPr>
          <p:txBody>
            <a:bodyPr anchor="ctr" rtlCol="false" tIns="50800" lIns="50800" bIns="50800" rIns="50800"/>
            <a:lstStyle/>
            <a:p>
              <a:pPr algn="ctr">
                <a:lnSpc>
                  <a:spcPts val="2879"/>
                </a:lnSpc>
              </a:pPr>
              <a:r>
                <a:rPr lang="en-US" b="true" sz="2399">
                  <a:solidFill>
                    <a:srgbClr val="040606"/>
                  </a:solidFill>
                  <a:latin typeface="Open Sans Bold"/>
                  <a:ea typeface="Open Sans Bold"/>
                  <a:cs typeface="Open Sans Bold"/>
                  <a:sym typeface="Open Sans Bold"/>
                </a:rPr>
                <a:t>Kathryn Redfern- Head  of Advice and Welfare</a:t>
              </a:r>
            </a:p>
          </p:txBody>
        </p:sp>
      </p:grpSp>
      <p:sp>
        <p:nvSpPr>
          <p:cNvPr name="AutoShape 13" id="13"/>
          <p:cNvSpPr/>
          <p:nvPr/>
        </p:nvSpPr>
        <p:spPr>
          <a:xfrm>
            <a:off x="8948966" y="3533577"/>
            <a:ext cx="490080" cy="0"/>
          </a:xfrm>
          <a:prstGeom prst="line">
            <a:avLst/>
          </a:prstGeom>
          <a:ln cap="flat" w="38100">
            <a:solidFill>
              <a:srgbClr val="000000"/>
            </a:solidFill>
            <a:prstDash val="solid"/>
            <a:headEnd type="none" len="sm" w="sm"/>
            <a:tailEnd type="none" len="sm" w="sm"/>
          </a:ln>
        </p:spPr>
      </p:sp>
      <p:grpSp>
        <p:nvGrpSpPr>
          <p:cNvPr name="Group 14" id="14"/>
          <p:cNvGrpSpPr/>
          <p:nvPr/>
        </p:nvGrpSpPr>
        <p:grpSpPr>
          <a:xfrm rot="0">
            <a:off x="1028700" y="3992605"/>
            <a:ext cx="7920266" cy="708507"/>
            <a:chOff x="0" y="0"/>
            <a:chExt cx="2263664" cy="202496"/>
          </a:xfrm>
        </p:grpSpPr>
        <p:sp>
          <p:nvSpPr>
            <p:cNvPr name="Freeform 15" id="15"/>
            <p:cNvSpPr/>
            <p:nvPr/>
          </p:nvSpPr>
          <p:spPr>
            <a:xfrm flipH="false" flipV="false" rot="0">
              <a:off x="0" y="0"/>
              <a:ext cx="2263664" cy="202496"/>
            </a:xfrm>
            <a:custGeom>
              <a:avLst/>
              <a:gdLst/>
              <a:ahLst/>
              <a:cxnLst/>
              <a:rect r="r" b="b" t="t" l="l"/>
              <a:pathLst>
                <a:path h="202496" w="2263664">
                  <a:moveTo>
                    <a:pt x="23460" y="0"/>
                  </a:moveTo>
                  <a:lnTo>
                    <a:pt x="2240205" y="0"/>
                  </a:lnTo>
                  <a:cubicBezTo>
                    <a:pt x="2246427" y="0"/>
                    <a:pt x="2252394" y="2472"/>
                    <a:pt x="2256793" y="6871"/>
                  </a:cubicBezTo>
                  <a:cubicBezTo>
                    <a:pt x="2261193" y="11271"/>
                    <a:pt x="2263664" y="17238"/>
                    <a:pt x="2263664" y="23460"/>
                  </a:cubicBezTo>
                  <a:lnTo>
                    <a:pt x="2263664" y="179036"/>
                  </a:lnTo>
                  <a:cubicBezTo>
                    <a:pt x="2263664" y="185258"/>
                    <a:pt x="2261193" y="191225"/>
                    <a:pt x="2256793" y="195625"/>
                  </a:cubicBezTo>
                  <a:cubicBezTo>
                    <a:pt x="2252394" y="200024"/>
                    <a:pt x="2246427" y="202496"/>
                    <a:pt x="2240205" y="202496"/>
                  </a:cubicBezTo>
                  <a:lnTo>
                    <a:pt x="23460" y="202496"/>
                  </a:lnTo>
                  <a:cubicBezTo>
                    <a:pt x="17238" y="202496"/>
                    <a:pt x="11271" y="200024"/>
                    <a:pt x="6871" y="195625"/>
                  </a:cubicBezTo>
                  <a:cubicBezTo>
                    <a:pt x="2472" y="191225"/>
                    <a:pt x="0" y="185258"/>
                    <a:pt x="0" y="179036"/>
                  </a:cubicBezTo>
                  <a:lnTo>
                    <a:pt x="0" y="23460"/>
                  </a:lnTo>
                  <a:cubicBezTo>
                    <a:pt x="0" y="17238"/>
                    <a:pt x="2472" y="11271"/>
                    <a:pt x="6871" y="6871"/>
                  </a:cubicBezTo>
                  <a:cubicBezTo>
                    <a:pt x="11271" y="2472"/>
                    <a:pt x="17238" y="0"/>
                    <a:pt x="23460" y="0"/>
                  </a:cubicBezTo>
                  <a:close/>
                </a:path>
              </a:pathLst>
            </a:custGeom>
            <a:solidFill>
              <a:srgbClr val="AADBC0"/>
            </a:solidFill>
            <a:ln w="19050" cap="rnd">
              <a:solidFill>
                <a:srgbClr val="3A3937"/>
              </a:solidFill>
              <a:prstDash val="solid"/>
              <a:round/>
            </a:ln>
          </p:spPr>
        </p:sp>
        <p:sp>
          <p:nvSpPr>
            <p:cNvPr name="TextBox 16" id="16"/>
            <p:cNvSpPr txBox="true"/>
            <p:nvPr/>
          </p:nvSpPr>
          <p:spPr>
            <a:xfrm>
              <a:off x="0" y="-19050"/>
              <a:ext cx="2263664" cy="221546"/>
            </a:xfrm>
            <a:prstGeom prst="rect">
              <a:avLst/>
            </a:prstGeom>
          </p:spPr>
          <p:txBody>
            <a:bodyPr anchor="ctr" rtlCol="false" tIns="50800" lIns="50800" bIns="50800" rIns="50800"/>
            <a:lstStyle/>
            <a:p>
              <a:pPr algn="ctr">
                <a:lnSpc>
                  <a:spcPts val="2879"/>
                </a:lnSpc>
              </a:pPr>
              <a:r>
                <a:rPr lang="en-US" b="true" sz="2399">
                  <a:solidFill>
                    <a:srgbClr val="000000"/>
                  </a:solidFill>
                  <a:latin typeface="Poppins Bold"/>
                  <a:ea typeface="Poppins Bold"/>
                  <a:cs typeface="Poppins Bold"/>
                  <a:sym typeface="Poppins Bold"/>
                </a:rPr>
                <a:t>Activities and Opportunities</a:t>
              </a:r>
            </a:p>
          </p:txBody>
        </p:sp>
      </p:grpSp>
      <p:grpSp>
        <p:nvGrpSpPr>
          <p:cNvPr name="Group 17" id="17"/>
          <p:cNvGrpSpPr/>
          <p:nvPr/>
        </p:nvGrpSpPr>
        <p:grpSpPr>
          <a:xfrm rot="0">
            <a:off x="9439046" y="3992605"/>
            <a:ext cx="7920266" cy="708507"/>
            <a:chOff x="0" y="0"/>
            <a:chExt cx="2263664" cy="202496"/>
          </a:xfrm>
        </p:grpSpPr>
        <p:sp>
          <p:nvSpPr>
            <p:cNvPr name="Freeform 18" id="18"/>
            <p:cNvSpPr/>
            <p:nvPr/>
          </p:nvSpPr>
          <p:spPr>
            <a:xfrm flipH="false" flipV="false" rot="0">
              <a:off x="0" y="0"/>
              <a:ext cx="2263664" cy="202496"/>
            </a:xfrm>
            <a:custGeom>
              <a:avLst/>
              <a:gdLst/>
              <a:ahLst/>
              <a:cxnLst/>
              <a:rect r="r" b="b" t="t" l="l"/>
              <a:pathLst>
                <a:path h="202496" w="2263664">
                  <a:moveTo>
                    <a:pt x="23460" y="0"/>
                  </a:moveTo>
                  <a:lnTo>
                    <a:pt x="2240205" y="0"/>
                  </a:lnTo>
                  <a:cubicBezTo>
                    <a:pt x="2246427" y="0"/>
                    <a:pt x="2252394" y="2472"/>
                    <a:pt x="2256793" y="6871"/>
                  </a:cubicBezTo>
                  <a:cubicBezTo>
                    <a:pt x="2261193" y="11271"/>
                    <a:pt x="2263664" y="17238"/>
                    <a:pt x="2263664" y="23460"/>
                  </a:cubicBezTo>
                  <a:lnTo>
                    <a:pt x="2263664" y="179036"/>
                  </a:lnTo>
                  <a:cubicBezTo>
                    <a:pt x="2263664" y="185258"/>
                    <a:pt x="2261193" y="191225"/>
                    <a:pt x="2256793" y="195625"/>
                  </a:cubicBezTo>
                  <a:cubicBezTo>
                    <a:pt x="2252394" y="200024"/>
                    <a:pt x="2246427" y="202496"/>
                    <a:pt x="2240205" y="202496"/>
                  </a:cubicBezTo>
                  <a:lnTo>
                    <a:pt x="23460" y="202496"/>
                  </a:lnTo>
                  <a:cubicBezTo>
                    <a:pt x="17238" y="202496"/>
                    <a:pt x="11271" y="200024"/>
                    <a:pt x="6871" y="195625"/>
                  </a:cubicBezTo>
                  <a:cubicBezTo>
                    <a:pt x="2472" y="191225"/>
                    <a:pt x="0" y="185258"/>
                    <a:pt x="0" y="179036"/>
                  </a:cubicBezTo>
                  <a:lnTo>
                    <a:pt x="0" y="23460"/>
                  </a:lnTo>
                  <a:cubicBezTo>
                    <a:pt x="0" y="17238"/>
                    <a:pt x="2472" y="11271"/>
                    <a:pt x="6871" y="6871"/>
                  </a:cubicBezTo>
                  <a:cubicBezTo>
                    <a:pt x="11271" y="2472"/>
                    <a:pt x="17238" y="0"/>
                    <a:pt x="23460" y="0"/>
                  </a:cubicBezTo>
                  <a:close/>
                </a:path>
              </a:pathLst>
            </a:custGeom>
            <a:solidFill>
              <a:srgbClr val="83C6A2"/>
            </a:solidFill>
            <a:ln w="19050" cap="rnd">
              <a:solidFill>
                <a:srgbClr val="3A3937"/>
              </a:solidFill>
              <a:prstDash val="solid"/>
              <a:round/>
            </a:ln>
          </p:spPr>
        </p:sp>
        <p:sp>
          <p:nvSpPr>
            <p:cNvPr name="TextBox 19" id="19"/>
            <p:cNvSpPr txBox="true"/>
            <p:nvPr/>
          </p:nvSpPr>
          <p:spPr>
            <a:xfrm>
              <a:off x="0" y="0"/>
              <a:ext cx="2263664" cy="202496"/>
            </a:xfrm>
            <a:prstGeom prst="rect">
              <a:avLst/>
            </a:prstGeom>
          </p:spPr>
          <p:txBody>
            <a:bodyPr anchor="ctr" rtlCol="false" tIns="50800" lIns="50800" bIns="50800" rIns="50800"/>
            <a:lstStyle/>
            <a:p>
              <a:pPr algn="ctr">
                <a:lnSpc>
                  <a:spcPts val="2759"/>
                </a:lnSpc>
              </a:pPr>
              <a:r>
                <a:rPr lang="en-US" b="true" sz="2299">
                  <a:solidFill>
                    <a:srgbClr val="040606"/>
                  </a:solidFill>
                  <a:latin typeface="Open Sans Bold"/>
                  <a:ea typeface="Open Sans Bold"/>
                  <a:cs typeface="Open Sans Bold"/>
                  <a:sym typeface="Open Sans Bold"/>
                </a:rPr>
                <a:t>Adam Roche- Head of Communities and Programme</a:t>
              </a:r>
            </a:p>
          </p:txBody>
        </p:sp>
      </p:grpSp>
      <p:sp>
        <p:nvSpPr>
          <p:cNvPr name="AutoShape 20" id="20"/>
          <p:cNvSpPr/>
          <p:nvPr/>
        </p:nvSpPr>
        <p:spPr>
          <a:xfrm>
            <a:off x="8948966" y="4346858"/>
            <a:ext cx="490080" cy="0"/>
          </a:xfrm>
          <a:prstGeom prst="line">
            <a:avLst/>
          </a:prstGeom>
          <a:ln cap="flat" w="38100">
            <a:solidFill>
              <a:srgbClr val="000000"/>
            </a:solidFill>
            <a:prstDash val="solid"/>
            <a:headEnd type="none" len="sm" w="sm"/>
            <a:tailEnd type="none" len="sm" w="sm"/>
          </a:ln>
        </p:spPr>
      </p:sp>
      <p:grpSp>
        <p:nvGrpSpPr>
          <p:cNvPr name="Group 21" id="21"/>
          <p:cNvGrpSpPr/>
          <p:nvPr/>
        </p:nvGrpSpPr>
        <p:grpSpPr>
          <a:xfrm rot="0">
            <a:off x="1028700" y="4805887"/>
            <a:ext cx="7920266" cy="708507"/>
            <a:chOff x="0" y="0"/>
            <a:chExt cx="2263664" cy="202496"/>
          </a:xfrm>
        </p:grpSpPr>
        <p:sp>
          <p:nvSpPr>
            <p:cNvPr name="Freeform 22" id="22"/>
            <p:cNvSpPr/>
            <p:nvPr/>
          </p:nvSpPr>
          <p:spPr>
            <a:xfrm flipH="false" flipV="false" rot="0">
              <a:off x="0" y="0"/>
              <a:ext cx="2263664" cy="202496"/>
            </a:xfrm>
            <a:custGeom>
              <a:avLst/>
              <a:gdLst/>
              <a:ahLst/>
              <a:cxnLst/>
              <a:rect r="r" b="b" t="t" l="l"/>
              <a:pathLst>
                <a:path h="202496" w="2263664">
                  <a:moveTo>
                    <a:pt x="23460" y="0"/>
                  </a:moveTo>
                  <a:lnTo>
                    <a:pt x="2240205" y="0"/>
                  </a:lnTo>
                  <a:cubicBezTo>
                    <a:pt x="2246427" y="0"/>
                    <a:pt x="2252394" y="2472"/>
                    <a:pt x="2256793" y="6871"/>
                  </a:cubicBezTo>
                  <a:cubicBezTo>
                    <a:pt x="2261193" y="11271"/>
                    <a:pt x="2263664" y="17238"/>
                    <a:pt x="2263664" y="23460"/>
                  </a:cubicBezTo>
                  <a:lnTo>
                    <a:pt x="2263664" y="179036"/>
                  </a:lnTo>
                  <a:cubicBezTo>
                    <a:pt x="2263664" y="185258"/>
                    <a:pt x="2261193" y="191225"/>
                    <a:pt x="2256793" y="195625"/>
                  </a:cubicBezTo>
                  <a:cubicBezTo>
                    <a:pt x="2252394" y="200024"/>
                    <a:pt x="2246427" y="202496"/>
                    <a:pt x="2240205" y="202496"/>
                  </a:cubicBezTo>
                  <a:lnTo>
                    <a:pt x="23460" y="202496"/>
                  </a:lnTo>
                  <a:cubicBezTo>
                    <a:pt x="17238" y="202496"/>
                    <a:pt x="11271" y="200024"/>
                    <a:pt x="6871" y="195625"/>
                  </a:cubicBezTo>
                  <a:cubicBezTo>
                    <a:pt x="2472" y="191225"/>
                    <a:pt x="0" y="185258"/>
                    <a:pt x="0" y="179036"/>
                  </a:cubicBezTo>
                  <a:lnTo>
                    <a:pt x="0" y="23460"/>
                  </a:lnTo>
                  <a:cubicBezTo>
                    <a:pt x="0" y="17238"/>
                    <a:pt x="2472" y="11271"/>
                    <a:pt x="6871" y="6871"/>
                  </a:cubicBezTo>
                  <a:cubicBezTo>
                    <a:pt x="11271" y="2472"/>
                    <a:pt x="17238" y="0"/>
                    <a:pt x="23460" y="0"/>
                  </a:cubicBezTo>
                  <a:close/>
                </a:path>
              </a:pathLst>
            </a:custGeom>
            <a:solidFill>
              <a:srgbClr val="AADBC0"/>
            </a:solidFill>
            <a:ln w="19050" cap="rnd">
              <a:solidFill>
                <a:srgbClr val="3A3937"/>
              </a:solidFill>
              <a:prstDash val="solid"/>
              <a:round/>
            </a:ln>
          </p:spPr>
        </p:sp>
        <p:sp>
          <p:nvSpPr>
            <p:cNvPr name="TextBox 23" id="23"/>
            <p:cNvSpPr txBox="true"/>
            <p:nvPr/>
          </p:nvSpPr>
          <p:spPr>
            <a:xfrm>
              <a:off x="0" y="-19050"/>
              <a:ext cx="2263664" cy="221546"/>
            </a:xfrm>
            <a:prstGeom prst="rect">
              <a:avLst/>
            </a:prstGeom>
          </p:spPr>
          <p:txBody>
            <a:bodyPr anchor="ctr" rtlCol="false" tIns="50800" lIns="50800" bIns="50800" rIns="50800"/>
            <a:lstStyle/>
            <a:p>
              <a:pPr algn="ctr">
                <a:lnSpc>
                  <a:spcPts val="2879"/>
                </a:lnSpc>
              </a:pPr>
              <a:r>
                <a:rPr lang="en-US" b="true" sz="2399">
                  <a:solidFill>
                    <a:srgbClr val="000000"/>
                  </a:solidFill>
                  <a:latin typeface="Poppins Bold"/>
                  <a:ea typeface="Poppins Bold"/>
                  <a:cs typeface="Poppins Bold"/>
                  <a:sym typeface="Poppins Bold"/>
                </a:rPr>
                <a:t>Postgraduate </a:t>
              </a:r>
            </a:p>
          </p:txBody>
        </p:sp>
      </p:grpSp>
      <p:grpSp>
        <p:nvGrpSpPr>
          <p:cNvPr name="Group 24" id="24"/>
          <p:cNvGrpSpPr/>
          <p:nvPr/>
        </p:nvGrpSpPr>
        <p:grpSpPr>
          <a:xfrm rot="0">
            <a:off x="9439046" y="4805887"/>
            <a:ext cx="7920266" cy="708507"/>
            <a:chOff x="0" y="0"/>
            <a:chExt cx="2263664" cy="202496"/>
          </a:xfrm>
        </p:grpSpPr>
        <p:sp>
          <p:nvSpPr>
            <p:cNvPr name="Freeform 25" id="25"/>
            <p:cNvSpPr/>
            <p:nvPr/>
          </p:nvSpPr>
          <p:spPr>
            <a:xfrm flipH="false" flipV="false" rot="0">
              <a:off x="0" y="0"/>
              <a:ext cx="2263664" cy="202496"/>
            </a:xfrm>
            <a:custGeom>
              <a:avLst/>
              <a:gdLst/>
              <a:ahLst/>
              <a:cxnLst/>
              <a:rect r="r" b="b" t="t" l="l"/>
              <a:pathLst>
                <a:path h="202496" w="2263664">
                  <a:moveTo>
                    <a:pt x="23460" y="0"/>
                  </a:moveTo>
                  <a:lnTo>
                    <a:pt x="2240205" y="0"/>
                  </a:lnTo>
                  <a:cubicBezTo>
                    <a:pt x="2246427" y="0"/>
                    <a:pt x="2252394" y="2472"/>
                    <a:pt x="2256793" y="6871"/>
                  </a:cubicBezTo>
                  <a:cubicBezTo>
                    <a:pt x="2261193" y="11271"/>
                    <a:pt x="2263664" y="17238"/>
                    <a:pt x="2263664" y="23460"/>
                  </a:cubicBezTo>
                  <a:lnTo>
                    <a:pt x="2263664" y="179036"/>
                  </a:lnTo>
                  <a:cubicBezTo>
                    <a:pt x="2263664" y="185258"/>
                    <a:pt x="2261193" y="191225"/>
                    <a:pt x="2256793" y="195625"/>
                  </a:cubicBezTo>
                  <a:cubicBezTo>
                    <a:pt x="2252394" y="200024"/>
                    <a:pt x="2246427" y="202496"/>
                    <a:pt x="2240205" y="202496"/>
                  </a:cubicBezTo>
                  <a:lnTo>
                    <a:pt x="23460" y="202496"/>
                  </a:lnTo>
                  <a:cubicBezTo>
                    <a:pt x="17238" y="202496"/>
                    <a:pt x="11271" y="200024"/>
                    <a:pt x="6871" y="195625"/>
                  </a:cubicBezTo>
                  <a:cubicBezTo>
                    <a:pt x="2472" y="191225"/>
                    <a:pt x="0" y="185258"/>
                    <a:pt x="0" y="179036"/>
                  </a:cubicBezTo>
                  <a:lnTo>
                    <a:pt x="0" y="23460"/>
                  </a:lnTo>
                  <a:cubicBezTo>
                    <a:pt x="0" y="17238"/>
                    <a:pt x="2472" y="11271"/>
                    <a:pt x="6871" y="6871"/>
                  </a:cubicBezTo>
                  <a:cubicBezTo>
                    <a:pt x="11271" y="2472"/>
                    <a:pt x="17238" y="0"/>
                    <a:pt x="23460" y="0"/>
                  </a:cubicBezTo>
                  <a:close/>
                </a:path>
              </a:pathLst>
            </a:custGeom>
            <a:solidFill>
              <a:srgbClr val="83C6A2"/>
            </a:solidFill>
            <a:ln w="19050" cap="rnd">
              <a:solidFill>
                <a:srgbClr val="3A3937"/>
              </a:solidFill>
              <a:prstDash val="solid"/>
              <a:round/>
            </a:ln>
          </p:spPr>
        </p:sp>
        <p:sp>
          <p:nvSpPr>
            <p:cNvPr name="TextBox 26" id="26"/>
            <p:cNvSpPr txBox="true"/>
            <p:nvPr/>
          </p:nvSpPr>
          <p:spPr>
            <a:xfrm>
              <a:off x="0" y="0"/>
              <a:ext cx="2263664" cy="202496"/>
            </a:xfrm>
            <a:prstGeom prst="rect">
              <a:avLst/>
            </a:prstGeom>
          </p:spPr>
          <p:txBody>
            <a:bodyPr anchor="ctr" rtlCol="false" tIns="50800" lIns="50800" bIns="50800" rIns="50800"/>
            <a:lstStyle/>
            <a:p>
              <a:pPr algn="ctr">
                <a:lnSpc>
                  <a:spcPts val="2759"/>
                </a:lnSpc>
              </a:pPr>
              <a:r>
                <a:rPr lang="en-US" b="true" sz="2299">
                  <a:solidFill>
                    <a:srgbClr val="040606"/>
                  </a:solidFill>
                  <a:latin typeface="Open Sans Bold"/>
                  <a:ea typeface="Open Sans Bold"/>
                  <a:cs typeface="Open Sans Bold"/>
                  <a:sym typeface="Open Sans Bold"/>
                </a:rPr>
                <a:t>Yusra Khan- Assistant Director of Engagement</a:t>
              </a:r>
            </a:p>
          </p:txBody>
        </p:sp>
      </p:grpSp>
      <p:sp>
        <p:nvSpPr>
          <p:cNvPr name="AutoShape 27" id="27"/>
          <p:cNvSpPr/>
          <p:nvPr/>
        </p:nvSpPr>
        <p:spPr>
          <a:xfrm>
            <a:off x="8948966" y="5160140"/>
            <a:ext cx="490080" cy="0"/>
          </a:xfrm>
          <a:prstGeom prst="line">
            <a:avLst/>
          </a:prstGeom>
          <a:ln cap="flat" w="38100">
            <a:solidFill>
              <a:srgbClr val="000000"/>
            </a:solidFill>
            <a:prstDash val="solid"/>
            <a:headEnd type="none" len="sm" w="sm"/>
            <a:tailEnd type="none" len="sm" w="sm"/>
          </a:ln>
        </p:spPr>
      </p:sp>
      <p:grpSp>
        <p:nvGrpSpPr>
          <p:cNvPr name="Group 28" id="28"/>
          <p:cNvGrpSpPr/>
          <p:nvPr/>
        </p:nvGrpSpPr>
        <p:grpSpPr>
          <a:xfrm rot="0">
            <a:off x="1028700" y="5619169"/>
            <a:ext cx="7920266" cy="708507"/>
            <a:chOff x="0" y="0"/>
            <a:chExt cx="2263664" cy="202496"/>
          </a:xfrm>
        </p:grpSpPr>
        <p:sp>
          <p:nvSpPr>
            <p:cNvPr name="Freeform 29" id="29"/>
            <p:cNvSpPr/>
            <p:nvPr/>
          </p:nvSpPr>
          <p:spPr>
            <a:xfrm flipH="false" flipV="false" rot="0">
              <a:off x="0" y="0"/>
              <a:ext cx="2263664" cy="202496"/>
            </a:xfrm>
            <a:custGeom>
              <a:avLst/>
              <a:gdLst/>
              <a:ahLst/>
              <a:cxnLst/>
              <a:rect r="r" b="b" t="t" l="l"/>
              <a:pathLst>
                <a:path h="202496" w="2263664">
                  <a:moveTo>
                    <a:pt x="23460" y="0"/>
                  </a:moveTo>
                  <a:lnTo>
                    <a:pt x="2240205" y="0"/>
                  </a:lnTo>
                  <a:cubicBezTo>
                    <a:pt x="2246427" y="0"/>
                    <a:pt x="2252394" y="2472"/>
                    <a:pt x="2256793" y="6871"/>
                  </a:cubicBezTo>
                  <a:cubicBezTo>
                    <a:pt x="2261193" y="11271"/>
                    <a:pt x="2263664" y="17238"/>
                    <a:pt x="2263664" y="23460"/>
                  </a:cubicBezTo>
                  <a:lnTo>
                    <a:pt x="2263664" y="179036"/>
                  </a:lnTo>
                  <a:cubicBezTo>
                    <a:pt x="2263664" y="185258"/>
                    <a:pt x="2261193" y="191225"/>
                    <a:pt x="2256793" y="195625"/>
                  </a:cubicBezTo>
                  <a:cubicBezTo>
                    <a:pt x="2252394" y="200024"/>
                    <a:pt x="2246427" y="202496"/>
                    <a:pt x="2240205" y="202496"/>
                  </a:cubicBezTo>
                  <a:lnTo>
                    <a:pt x="23460" y="202496"/>
                  </a:lnTo>
                  <a:cubicBezTo>
                    <a:pt x="17238" y="202496"/>
                    <a:pt x="11271" y="200024"/>
                    <a:pt x="6871" y="195625"/>
                  </a:cubicBezTo>
                  <a:cubicBezTo>
                    <a:pt x="2472" y="191225"/>
                    <a:pt x="0" y="185258"/>
                    <a:pt x="0" y="179036"/>
                  </a:cubicBezTo>
                  <a:lnTo>
                    <a:pt x="0" y="23460"/>
                  </a:lnTo>
                  <a:cubicBezTo>
                    <a:pt x="0" y="17238"/>
                    <a:pt x="2472" y="11271"/>
                    <a:pt x="6871" y="6871"/>
                  </a:cubicBezTo>
                  <a:cubicBezTo>
                    <a:pt x="11271" y="2472"/>
                    <a:pt x="17238" y="0"/>
                    <a:pt x="23460" y="0"/>
                  </a:cubicBezTo>
                  <a:close/>
                </a:path>
              </a:pathLst>
            </a:custGeom>
            <a:solidFill>
              <a:srgbClr val="AADBC0"/>
            </a:solidFill>
            <a:ln w="19050" cap="rnd">
              <a:solidFill>
                <a:srgbClr val="3A3937"/>
              </a:solidFill>
              <a:prstDash val="solid"/>
              <a:round/>
            </a:ln>
          </p:spPr>
        </p:sp>
        <p:sp>
          <p:nvSpPr>
            <p:cNvPr name="TextBox 30" id="30"/>
            <p:cNvSpPr txBox="true"/>
            <p:nvPr/>
          </p:nvSpPr>
          <p:spPr>
            <a:xfrm>
              <a:off x="0" y="-19050"/>
              <a:ext cx="2263664" cy="221546"/>
            </a:xfrm>
            <a:prstGeom prst="rect">
              <a:avLst/>
            </a:prstGeom>
          </p:spPr>
          <p:txBody>
            <a:bodyPr anchor="ctr" rtlCol="false" tIns="50800" lIns="50800" bIns="50800" rIns="50800"/>
            <a:lstStyle/>
            <a:p>
              <a:pPr algn="ctr">
                <a:lnSpc>
                  <a:spcPts val="2879"/>
                </a:lnSpc>
              </a:pPr>
              <a:r>
                <a:rPr lang="en-US" b="true" sz="2399">
                  <a:solidFill>
                    <a:srgbClr val="000000"/>
                  </a:solidFill>
                  <a:latin typeface="Poppins Bold"/>
                  <a:ea typeface="Poppins Bold"/>
                  <a:cs typeface="Poppins Bold"/>
                  <a:sym typeface="Poppins Bold"/>
                </a:rPr>
                <a:t>Undergraduate Education</a:t>
              </a:r>
            </a:p>
          </p:txBody>
        </p:sp>
      </p:grpSp>
      <p:grpSp>
        <p:nvGrpSpPr>
          <p:cNvPr name="Group 31" id="31"/>
          <p:cNvGrpSpPr/>
          <p:nvPr/>
        </p:nvGrpSpPr>
        <p:grpSpPr>
          <a:xfrm rot="0">
            <a:off x="9439046" y="5619169"/>
            <a:ext cx="7920266" cy="708507"/>
            <a:chOff x="0" y="0"/>
            <a:chExt cx="2263664" cy="202496"/>
          </a:xfrm>
        </p:grpSpPr>
        <p:sp>
          <p:nvSpPr>
            <p:cNvPr name="Freeform 32" id="32"/>
            <p:cNvSpPr/>
            <p:nvPr/>
          </p:nvSpPr>
          <p:spPr>
            <a:xfrm flipH="false" flipV="false" rot="0">
              <a:off x="0" y="0"/>
              <a:ext cx="2263664" cy="202496"/>
            </a:xfrm>
            <a:custGeom>
              <a:avLst/>
              <a:gdLst/>
              <a:ahLst/>
              <a:cxnLst/>
              <a:rect r="r" b="b" t="t" l="l"/>
              <a:pathLst>
                <a:path h="202496" w="2263664">
                  <a:moveTo>
                    <a:pt x="23460" y="0"/>
                  </a:moveTo>
                  <a:lnTo>
                    <a:pt x="2240205" y="0"/>
                  </a:lnTo>
                  <a:cubicBezTo>
                    <a:pt x="2246427" y="0"/>
                    <a:pt x="2252394" y="2472"/>
                    <a:pt x="2256793" y="6871"/>
                  </a:cubicBezTo>
                  <a:cubicBezTo>
                    <a:pt x="2261193" y="11271"/>
                    <a:pt x="2263664" y="17238"/>
                    <a:pt x="2263664" y="23460"/>
                  </a:cubicBezTo>
                  <a:lnTo>
                    <a:pt x="2263664" y="179036"/>
                  </a:lnTo>
                  <a:cubicBezTo>
                    <a:pt x="2263664" y="185258"/>
                    <a:pt x="2261193" y="191225"/>
                    <a:pt x="2256793" y="195625"/>
                  </a:cubicBezTo>
                  <a:cubicBezTo>
                    <a:pt x="2252394" y="200024"/>
                    <a:pt x="2246427" y="202496"/>
                    <a:pt x="2240205" y="202496"/>
                  </a:cubicBezTo>
                  <a:lnTo>
                    <a:pt x="23460" y="202496"/>
                  </a:lnTo>
                  <a:cubicBezTo>
                    <a:pt x="17238" y="202496"/>
                    <a:pt x="11271" y="200024"/>
                    <a:pt x="6871" y="195625"/>
                  </a:cubicBezTo>
                  <a:cubicBezTo>
                    <a:pt x="2472" y="191225"/>
                    <a:pt x="0" y="185258"/>
                    <a:pt x="0" y="179036"/>
                  </a:cubicBezTo>
                  <a:lnTo>
                    <a:pt x="0" y="23460"/>
                  </a:lnTo>
                  <a:cubicBezTo>
                    <a:pt x="0" y="17238"/>
                    <a:pt x="2472" y="11271"/>
                    <a:pt x="6871" y="6871"/>
                  </a:cubicBezTo>
                  <a:cubicBezTo>
                    <a:pt x="11271" y="2472"/>
                    <a:pt x="17238" y="0"/>
                    <a:pt x="23460" y="0"/>
                  </a:cubicBezTo>
                  <a:close/>
                </a:path>
              </a:pathLst>
            </a:custGeom>
            <a:solidFill>
              <a:srgbClr val="83C6A2"/>
            </a:solidFill>
            <a:ln w="19050" cap="rnd">
              <a:solidFill>
                <a:srgbClr val="3A3937"/>
              </a:solidFill>
              <a:prstDash val="solid"/>
              <a:round/>
            </a:ln>
          </p:spPr>
        </p:sp>
        <p:sp>
          <p:nvSpPr>
            <p:cNvPr name="TextBox 33" id="33"/>
            <p:cNvSpPr txBox="true"/>
            <p:nvPr/>
          </p:nvSpPr>
          <p:spPr>
            <a:xfrm>
              <a:off x="0" y="0"/>
              <a:ext cx="2263664" cy="202496"/>
            </a:xfrm>
            <a:prstGeom prst="rect">
              <a:avLst/>
            </a:prstGeom>
          </p:spPr>
          <p:txBody>
            <a:bodyPr anchor="ctr" rtlCol="false" tIns="50800" lIns="50800" bIns="50800" rIns="50800"/>
            <a:lstStyle/>
            <a:p>
              <a:pPr algn="ctr">
                <a:lnSpc>
                  <a:spcPts val="2759"/>
                </a:lnSpc>
              </a:pPr>
              <a:r>
                <a:rPr lang="en-US" b="true" sz="2299">
                  <a:solidFill>
                    <a:srgbClr val="040606"/>
                  </a:solidFill>
                  <a:latin typeface="Open Sans Bold"/>
                  <a:ea typeface="Open Sans Bold"/>
                  <a:cs typeface="Open Sans Bold"/>
                  <a:sym typeface="Open Sans Bold"/>
                </a:rPr>
                <a:t>Yusra Khan- Assistant Director of Engagement</a:t>
              </a:r>
            </a:p>
          </p:txBody>
        </p:sp>
      </p:grpSp>
      <p:sp>
        <p:nvSpPr>
          <p:cNvPr name="AutoShape 34" id="34"/>
          <p:cNvSpPr/>
          <p:nvPr/>
        </p:nvSpPr>
        <p:spPr>
          <a:xfrm>
            <a:off x="8947363" y="5954372"/>
            <a:ext cx="490080" cy="0"/>
          </a:xfrm>
          <a:prstGeom prst="line">
            <a:avLst/>
          </a:prstGeom>
          <a:ln cap="flat" w="38100">
            <a:solidFill>
              <a:srgbClr val="000000"/>
            </a:solidFill>
            <a:prstDash val="solid"/>
            <a:headEnd type="none" len="sm" w="sm"/>
            <a:tailEnd type="none" len="sm" w="sm"/>
          </a:ln>
        </p:spPr>
      </p:sp>
      <p:grpSp>
        <p:nvGrpSpPr>
          <p:cNvPr name="Group 35" id="35"/>
          <p:cNvGrpSpPr/>
          <p:nvPr/>
        </p:nvGrpSpPr>
        <p:grpSpPr>
          <a:xfrm rot="0">
            <a:off x="1028700" y="6432451"/>
            <a:ext cx="7920266" cy="708507"/>
            <a:chOff x="0" y="0"/>
            <a:chExt cx="2263664" cy="202496"/>
          </a:xfrm>
        </p:grpSpPr>
        <p:sp>
          <p:nvSpPr>
            <p:cNvPr name="Freeform 36" id="36"/>
            <p:cNvSpPr/>
            <p:nvPr/>
          </p:nvSpPr>
          <p:spPr>
            <a:xfrm flipH="false" flipV="false" rot="0">
              <a:off x="0" y="0"/>
              <a:ext cx="2263664" cy="202496"/>
            </a:xfrm>
            <a:custGeom>
              <a:avLst/>
              <a:gdLst/>
              <a:ahLst/>
              <a:cxnLst/>
              <a:rect r="r" b="b" t="t" l="l"/>
              <a:pathLst>
                <a:path h="202496" w="2263664">
                  <a:moveTo>
                    <a:pt x="23460" y="0"/>
                  </a:moveTo>
                  <a:lnTo>
                    <a:pt x="2240205" y="0"/>
                  </a:lnTo>
                  <a:cubicBezTo>
                    <a:pt x="2246427" y="0"/>
                    <a:pt x="2252394" y="2472"/>
                    <a:pt x="2256793" y="6871"/>
                  </a:cubicBezTo>
                  <a:cubicBezTo>
                    <a:pt x="2261193" y="11271"/>
                    <a:pt x="2263664" y="17238"/>
                    <a:pt x="2263664" y="23460"/>
                  </a:cubicBezTo>
                  <a:lnTo>
                    <a:pt x="2263664" y="179036"/>
                  </a:lnTo>
                  <a:cubicBezTo>
                    <a:pt x="2263664" y="185258"/>
                    <a:pt x="2261193" y="191225"/>
                    <a:pt x="2256793" y="195625"/>
                  </a:cubicBezTo>
                  <a:cubicBezTo>
                    <a:pt x="2252394" y="200024"/>
                    <a:pt x="2246427" y="202496"/>
                    <a:pt x="2240205" y="202496"/>
                  </a:cubicBezTo>
                  <a:lnTo>
                    <a:pt x="23460" y="202496"/>
                  </a:lnTo>
                  <a:cubicBezTo>
                    <a:pt x="17238" y="202496"/>
                    <a:pt x="11271" y="200024"/>
                    <a:pt x="6871" y="195625"/>
                  </a:cubicBezTo>
                  <a:cubicBezTo>
                    <a:pt x="2472" y="191225"/>
                    <a:pt x="0" y="185258"/>
                    <a:pt x="0" y="179036"/>
                  </a:cubicBezTo>
                  <a:lnTo>
                    <a:pt x="0" y="23460"/>
                  </a:lnTo>
                  <a:cubicBezTo>
                    <a:pt x="0" y="17238"/>
                    <a:pt x="2472" y="11271"/>
                    <a:pt x="6871" y="6871"/>
                  </a:cubicBezTo>
                  <a:cubicBezTo>
                    <a:pt x="11271" y="2472"/>
                    <a:pt x="17238" y="0"/>
                    <a:pt x="23460" y="0"/>
                  </a:cubicBezTo>
                  <a:close/>
                </a:path>
              </a:pathLst>
            </a:custGeom>
            <a:solidFill>
              <a:srgbClr val="AADBC0"/>
            </a:solidFill>
            <a:ln w="19050" cap="rnd">
              <a:solidFill>
                <a:srgbClr val="3A3937"/>
              </a:solidFill>
              <a:prstDash val="solid"/>
              <a:round/>
            </a:ln>
          </p:spPr>
        </p:sp>
        <p:sp>
          <p:nvSpPr>
            <p:cNvPr name="TextBox 37" id="37"/>
            <p:cNvSpPr txBox="true"/>
            <p:nvPr/>
          </p:nvSpPr>
          <p:spPr>
            <a:xfrm>
              <a:off x="0" y="-19050"/>
              <a:ext cx="2263664" cy="221546"/>
            </a:xfrm>
            <a:prstGeom prst="rect">
              <a:avLst/>
            </a:prstGeom>
          </p:spPr>
          <p:txBody>
            <a:bodyPr anchor="ctr" rtlCol="false" tIns="50800" lIns="50800" bIns="50800" rIns="50800"/>
            <a:lstStyle/>
            <a:p>
              <a:pPr algn="ctr">
                <a:lnSpc>
                  <a:spcPts val="2879"/>
                </a:lnSpc>
              </a:pPr>
              <a:r>
                <a:rPr lang="en-US" b="true" sz="2399">
                  <a:solidFill>
                    <a:srgbClr val="000000"/>
                  </a:solidFill>
                  <a:latin typeface="Poppins Bold"/>
                  <a:ea typeface="Poppins Bold"/>
                  <a:cs typeface="Poppins Bold"/>
                  <a:sym typeface="Poppins Bold"/>
                </a:rPr>
                <a:t>Campaigns and Democracy</a:t>
              </a:r>
            </a:p>
          </p:txBody>
        </p:sp>
      </p:grpSp>
      <p:grpSp>
        <p:nvGrpSpPr>
          <p:cNvPr name="Group 38" id="38"/>
          <p:cNvGrpSpPr/>
          <p:nvPr/>
        </p:nvGrpSpPr>
        <p:grpSpPr>
          <a:xfrm rot="0">
            <a:off x="9439046" y="6432451"/>
            <a:ext cx="7920266" cy="708507"/>
            <a:chOff x="0" y="0"/>
            <a:chExt cx="2263664" cy="202496"/>
          </a:xfrm>
        </p:grpSpPr>
        <p:sp>
          <p:nvSpPr>
            <p:cNvPr name="Freeform 39" id="39"/>
            <p:cNvSpPr/>
            <p:nvPr/>
          </p:nvSpPr>
          <p:spPr>
            <a:xfrm flipH="false" flipV="false" rot="0">
              <a:off x="0" y="0"/>
              <a:ext cx="2263664" cy="202496"/>
            </a:xfrm>
            <a:custGeom>
              <a:avLst/>
              <a:gdLst/>
              <a:ahLst/>
              <a:cxnLst/>
              <a:rect r="r" b="b" t="t" l="l"/>
              <a:pathLst>
                <a:path h="202496" w="2263664">
                  <a:moveTo>
                    <a:pt x="23460" y="0"/>
                  </a:moveTo>
                  <a:lnTo>
                    <a:pt x="2240205" y="0"/>
                  </a:lnTo>
                  <a:cubicBezTo>
                    <a:pt x="2246427" y="0"/>
                    <a:pt x="2252394" y="2472"/>
                    <a:pt x="2256793" y="6871"/>
                  </a:cubicBezTo>
                  <a:cubicBezTo>
                    <a:pt x="2261193" y="11271"/>
                    <a:pt x="2263664" y="17238"/>
                    <a:pt x="2263664" y="23460"/>
                  </a:cubicBezTo>
                  <a:lnTo>
                    <a:pt x="2263664" y="179036"/>
                  </a:lnTo>
                  <a:cubicBezTo>
                    <a:pt x="2263664" y="185258"/>
                    <a:pt x="2261193" y="191225"/>
                    <a:pt x="2256793" y="195625"/>
                  </a:cubicBezTo>
                  <a:cubicBezTo>
                    <a:pt x="2252394" y="200024"/>
                    <a:pt x="2246427" y="202496"/>
                    <a:pt x="2240205" y="202496"/>
                  </a:cubicBezTo>
                  <a:lnTo>
                    <a:pt x="23460" y="202496"/>
                  </a:lnTo>
                  <a:cubicBezTo>
                    <a:pt x="17238" y="202496"/>
                    <a:pt x="11271" y="200024"/>
                    <a:pt x="6871" y="195625"/>
                  </a:cubicBezTo>
                  <a:cubicBezTo>
                    <a:pt x="2472" y="191225"/>
                    <a:pt x="0" y="185258"/>
                    <a:pt x="0" y="179036"/>
                  </a:cubicBezTo>
                  <a:lnTo>
                    <a:pt x="0" y="23460"/>
                  </a:lnTo>
                  <a:cubicBezTo>
                    <a:pt x="0" y="17238"/>
                    <a:pt x="2472" y="11271"/>
                    <a:pt x="6871" y="6871"/>
                  </a:cubicBezTo>
                  <a:cubicBezTo>
                    <a:pt x="11271" y="2472"/>
                    <a:pt x="17238" y="0"/>
                    <a:pt x="23460" y="0"/>
                  </a:cubicBezTo>
                  <a:close/>
                </a:path>
              </a:pathLst>
            </a:custGeom>
            <a:solidFill>
              <a:srgbClr val="83C6A2"/>
            </a:solidFill>
            <a:ln w="19050" cap="rnd">
              <a:solidFill>
                <a:srgbClr val="3A3937"/>
              </a:solidFill>
              <a:prstDash val="solid"/>
              <a:round/>
            </a:ln>
          </p:spPr>
        </p:sp>
        <p:sp>
          <p:nvSpPr>
            <p:cNvPr name="TextBox 40" id="40"/>
            <p:cNvSpPr txBox="true"/>
            <p:nvPr/>
          </p:nvSpPr>
          <p:spPr>
            <a:xfrm>
              <a:off x="0" y="0"/>
              <a:ext cx="2263664" cy="202496"/>
            </a:xfrm>
            <a:prstGeom prst="rect">
              <a:avLst/>
            </a:prstGeom>
          </p:spPr>
          <p:txBody>
            <a:bodyPr anchor="ctr" rtlCol="false" tIns="50800" lIns="50800" bIns="50800" rIns="50800"/>
            <a:lstStyle/>
            <a:p>
              <a:pPr algn="ctr">
                <a:lnSpc>
                  <a:spcPts val="2759"/>
                </a:lnSpc>
              </a:pPr>
              <a:r>
                <a:rPr lang="en-US" b="true" sz="2299">
                  <a:solidFill>
                    <a:srgbClr val="040606"/>
                  </a:solidFill>
                  <a:latin typeface="Open Sans Bold"/>
                  <a:ea typeface="Open Sans Bold"/>
                  <a:cs typeface="Open Sans Bold"/>
                  <a:sym typeface="Open Sans Bold"/>
                </a:rPr>
                <a:t>Mike Hill- Head of Voice and Representation</a:t>
              </a:r>
            </a:p>
          </p:txBody>
        </p:sp>
      </p:grpSp>
      <p:sp>
        <p:nvSpPr>
          <p:cNvPr name="AutoShape 41" id="41"/>
          <p:cNvSpPr/>
          <p:nvPr/>
        </p:nvSpPr>
        <p:spPr>
          <a:xfrm>
            <a:off x="8947363" y="6767654"/>
            <a:ext cx="490080" cy="0"/>
          </a:xfrm>
          <a:prstGeom prst="line">
            <a:avLst/>
          </a:prstGeom>
          <a:ln cap="flat" w="38100">
            <a:solidFill>
              <a:srgbClr val="000000"/>
            </a:solidFill>
            <a:prstDash val="solid"/>
            <a:headEnd type="none" len="sm" w="sm"/>
            <a:tailEnd type="none" len="sm" w="sm"/>
          </a:ln>
        </p:spPr>
      </p:sp>
      <p:grpSp>
        <p:nvGrpSpPr>
          <p:cNvPr name="Group 42" id="42"/>
          <p:cNvGrpSpPr/>
          <p:nvPr/>
        </p:nvGrpSpPr>
        <p:grpSpPr>
          <a:xfrm rot="0">
            <a:off x="1028700" y="7245732"/>
            <a:ext cx="7920266" cy="708507"/>
            <a:chOff x="0" y="0"/>
            <a:chExt cx="2263664" cy="202496"/>
          </a:xfrm>
        </p:grpSpPr>
        <p:sp>
          <p:nvSpPr>
            <p:cNvPr name="Freeform 43" id="43"/>
            <p:cNvSpPr/>
            <p:nvPr/>
          </p:nvSpPr>
          <p:spPr>
            <a:xfrm flipH="false" flipV="false" rot="0">
              <a:off x="0" y="0"/>
              <a:ext cx="2263664" cy="202496"/>
            </a:xfrm>
            <a:custGeom>
              <a:avLst/>
              <a:gdLst/>
              <a:ahLst/>
              <a:cxnLst/>
              <a:rect r="r" b="b" t="t" l="l"/>
              <a:pathLst>
                <a:path h="202496" w="2263664">
                  <a:moveTo>
                    <a:pt x="23460" y="0"/>
                  </a:moveTo>
                  <a:lnTo>
                    <a:pt x="2240205" y="0"/>
                  </a:lnTo>
                  <a:cubicBezTo>
                    <a:pt x="2246427" y="0"/>
                    <a:pt x="2252394" y="2472"/>
                    <a:pt x="2256793" y="6871"/>
                  </a:cubicBezTo>
                  <a:cubicBezTo>
                    <a:pt x="2261193" y="11271"/>
                    <a:pt x="2263664" y="17238"/>
                    <a:pt x="2263664" y="23460"/>
                  </a:cubicBezTo>
                  <a:lnTo>
                    <a:pt x="2263664" y="179036"/>
                  </a:lnTo>
                  <a:cubicBezTo>
                    <a:pt x="2263664" y="185258"/>
                    <a:pt x="2261193" y="191225"/>
                    <a:pt x="2256793" y="195625"/>
                  </a:cubicBezTo>
                  <a:cubicBezTo>
                    <a:pt x="2252394" y="200024"/>
                    <a:pt x="2246427" y="202496"/>
                    <a:pt x="2240205" y="202496"/>
                  </a:cubicBezTo>
                  <a:lnTo>
                    <a:pt x="23460" y="202496"/>
                  </a:lnTo>
                  <a:cubicBezTo>
                    <a:pt x="17238" y="202496"/>
                    <a:pt x="11271" y="200024"/>
                    <a:pt x="6871" y="195625"/>
                  </a:cubicBezTo>
                  <a:cubicBezTo>
                    <a:pt x="2472" y="191225"/>
                    <a:pt x="0" y="185258"/>
                    <a:pt x="0" y="179036"/>
                  </a:cubicBezTo>
                  <a:lnTo>
                    <a:pt x="0" y="23460"/>
                  </a:lnTo>
                  <a:cubicBezTo>
                    <a:pt x="0" y="17238"/>
                    <a:pt x="2472" y="11271"/>
                    <a:pt x="6871" y="6871"/>
                  </a:cubicBezTo>
                  <a:cubicBezTo>
                    <a:pt x="11271" y="2472"/>
                    <a:pt x="17238" y="0"/>
                    <a:pt x="23460" y="0"/>
                  </a:cubicBezTo>
                  <a:close/>
                </a:path>
              </a:pathLst>
            </a:custGeom>
            <a:solidFill>
              <a:srgbClr val="AADBC0"/>
            </a:solidFill>
            <a:ln w="19050" cap="rnd">
              <a:solidFill>
                <a:srgbClr val="3A3937"/>
              </a:solidFill>
              <a:prstDash val="solid"/>
              <a:round/>
            </a:ln>
          </p:spPr>
        </p:sp>
        <p:sp>
          <p:nvSpPr>
            <p:cNvPr name="TextBox 44" id="44"/>
            <p:cNvSpPr txBox="true"/>
            <p:nvPr/>
          </p:nvSpPr>
          <p:spPr>
            <a:xfrm>
              <a:off x="0" y="-19050"/>
              <a:ext cx="2263664" cy="221546"/>
            </a:xfrm>
            <a:prstGeom prst="rect">
              <a:avLst/>
            </a:prstGeom>
          </p:spPr>
          <p:txBody>
            <a:bodyPr anchor="ctr" rtlCol="false" tIns="50800" lIns="50800" bIns="50800" rIns="50800"/>
            <a:lstStyle/>
            <a:p>
              <a:pPr algn="ctr">
                <a:lnSpc>
                  <a:spcPts val="2879"/>
                </a:lnSpc>
              </a:pPr>
              <a:r>
                <a:rPr lang="en-US" b="true" sz="2399">
                  <a:solidFill>
                    <a:srgbClr val="000000"/>
                  </a:solidFill>
                  <a:latin typeface="Poppins Bold"/>
                  <a:ea typeface="Poppins Bold"/>
                  <a:cs typeface="Poppins Bold"/>
                  <a:sym typeface="Poppins Bold"/>
                </a:rPr>
                <a:t>Non-Portfolio (x4)</a:t>
              </a:r>
            </a:p>
          </p:txBody>
        </p:sp>
      </p:grpSp>
      <p:grpSp>
        <p:nvGrpSpPr>
          <p:cNvPr name="Group 45" id="45"/>
          <p:cNvGrpSpPr/>
          <p:nvPr/>
        </p:nvGrpSpPr>
        <p:grpSpPr>
          <a:xfrm rot="0">
            <a:off x="9439046" y="7245732"/>
            <a:ext cx="7920266" cy="748718"/>
            <a:chOff x="0" y="0"/>
            <a:chExt cx="2263664" cy="213988"/>
          </a:xfrm>
        </p:grpSpPr>
        <p:sp>
          <p:nvSpPr>
            <p:cNvPr name="Freeform 46" id="46"/>
            <p:cNvSpPr/>
            <p:nvPr/>
          </p:nvSpPr>
          <p:spPr>
            <a:xfrm flipH="false" flipV="false" rot="0">
              <a:off x="0" y="0"/>
              <a:ext cx="2263664" cy="213988"/>
            </a:xfrm>
            <a:custGeom>
              <a:avLst/>
              <a:gdLst/>
              <a:ahLst/>
              <a:cxnLst/>
              <a:rect r="r" b="b" t="t" l="l"/>
              <a:pathLst>
                <a:path h="213988" w="2263664">
                  <a:moveTo>
                    <a:pt x="23460" y="0"/>
                  </a:moveTo>
                  <a:lnTo>
                    <a:pt x="2240205" y="0"/>
                  </a:lnTo>
                  <a:cubicBezTo>
                    <a:pt x="2246427" y="0"/>
                    <a:pt x="2252394" y="2472"/>
                    <a:pt x="2256793" y="6871"/>
                  </a:cubicBezTo>
                  <a:cubicBezTo>
                    <a:pt x="2261193" y="11271"/>
                    <a:pt x="2263664" y="17238"/>
                    <a:pt x="2263664" y="23460"/>
                  </a:cubicBezTo>
                  <a:lnTo>
                    <a:pt x="2263664" y="190529"/>
                  </a:lnTo>
                  <a:cubicBezTo>
                    <a:pt x="2263664" y="196751"/>
                    <a:pt x="2261193" y="202718"/>
                    <a:pt x="2256793" y="207117"/>
                  </a:cubicBezTo>
                  <a:cubicBezTo>
                    <a:pt x="2252394" y="211517"/>
                    <a:pt x="2246427" y="213988"/>
                    <a:pt x="2240205" y="213988"/>
                  </a:cubicBezTo>
                  <a:lnTo>
                    <a:pt x="23460" y="213988"/>
                  </a:lnTo>
                  <a:cubicBezTo>
                    <a:pt x="17238" y="213988"/>
                    <a:pt x="11271" y="211517"/>
                    <a:pt x="6871" y="207117"/>
                  </a:cubicBezTo>
                  <a:cubicBezTo>
                    <a:pt x="2472" y="202718"/>
                    <a:pt x="0" y="196751"/>
                    <a:pt x="0" y="190529"/>
                  </a:cubicBezTo>
                  <a:lnTo>
                    <a:pt x="0" y="23460"/>
                  </a:lnTo>
                  <a:cubicBezTo>
                    <a:pt x="0" y="17238"/>
                    <a:pt x="2472" y="11271"/>
                    <a:pt x="6871" y="6871"/>
                  </a:cubicBezTo>
                  <a:cubicBezTo>
                    <a:pt x="11271" y="2472"/>
                    <a:pt x="17238" y="0"/>
                    <a:pt x="23460" y="0"/>
                  </a:cubicBezTo>
                  <a:close/>
                </a:path>
              </a:pathLst>
            </a:custGeom>
            <a:solidFill>
              <a:srgbClr val="83C6A2"/>
            </a:solidFill>
            <a:ln w="19050" cap="rnd">
              <a:solidFill>
                <a:srgbClr val="3A3937"/>
              </a:solidFill>
              <a:prstDash val="solid"/>
              <a:round/>
            </a:ln>
          </p:spPr>
        </p:sp>
        <p:sp>
          <p:nvSpPr>
            <p:cNvPr name="TextBox 47" id="47"/>
            <p:cNvSpPr txBox="true"/>
            <p:nvPr/>
          </p:nvSpPr>
          <p:spPr>
            <a:xfrm>
              <a:off x="0" y="9525"/>
              <a:ext cx="2263664" cy="204463"/>
            </a:xfrm>
            <a:prstGeom prst="rect">
              <a:avLst/>
            </a:prstGeom>
          </p:spPr>
          <p:txBody>
            <a:bodyPr anchor="ctr" rtlCol="false" tIns="50800" lIns="50800" bIns="50800" rIns="50800"/>
            <a:lstStyle/>
            <a:p>
              <a:pPr algn="ctr">
                <a:lnSpc>
                  <a:spcPts val="2160"/>
                </a:lnSpc>
              </a:pPr>
              <a:r>
                <a:rPr lang="en-US" b="true" sz="1800">
                  <a:solidFill>
                    <a:srgbClr val="040606"/>
                  </a:solidFill>
                  <a:latin typeface="Open Sans Bold"/>
                  <a:ea typeface="Open Sans Bold"/>
                  <a:cs typeface="Open Sans Bold"/>
                  <a:sym typeface="Open Sans Bold"/>
                </a:rPr>
                <a:t>Magda de Soissons and Beth Plant- Voice and Representation Coordinators</a:t>
              </a:r>
            </a:p>
          </p:txBody>
        </p:sp>
      </p:grpSp>
      <p:sp>
        <p:nvSpPr>
          <p:cNvPr name="AutoShape 48" id="48"/>
          <p:cNvSpPr/>
          <p:nvPr/>
        </p:nvSpPr>
        <p:spPr>
          <a:xfrm>
            <a:off x="8947363" y="7580936"/>
            <a:ext cx="490080" cy="0"/>
          </a:xfrm>
          <a:prstGeom prst="line">
            <a:avLst/>
          </a:prstGeom>
          <a:ln cap="flat" w="38100">
            <a:solidFill>
              <a:srgbClr val="000000"/>
            </a:solidFill>
            <a:prstDash val="solid"/>
            <a:headEnd type="none" len="sm" w="sm"/>
            <a:tailEnd type="none" len="sm" w="sm"/>
          </a:ln>
        </p:spPr>
      </p:sp>
      <p:grpSp>
        <p:nvGrpSpPr>
          <p:cNvPr name="Group 49" id="49"/>
          <p:cNvGrpSpPr/>
          <p:nvPr/>
        </p:nvGrpSpPr>
        <p:grpSpPr>
          <a:xfrm rot="0">
            <a:off x="1028700" y="8044065"/>
            <a:ext cx="7920266" cy="708507"/>
            <a:chOff x="0" y="0"/>
            <a:chExt cx="2263664" cy="202496"/>
          </a:xfrm>
        </p:grpSpPr>
        <p:sp>
          <p:nvSpPr>
            <p:cNvPr name="Freeform 50" id="50"/>
            <p:cNvSpPr/>
            <p:nvPr/>
          </p:nvSpPr>
          <p:spPr>
            <a:xfrm flipH="false" flipV="false" rot="0">
              <a:off x="0" y="0"/>
              <a:ext cx="2263664" cy="202496"/>
            </a:xfrm>
            <a:custGeom>
              <a:avLst/>
              <a:gdLst/>
              <a:ahLst/>
              <a:cxnLst/>
              <a:rect r="r" b="b" t="t" l="l"/>
              <a:pathLst>
                <a:path h="202496" w="2263664">
                  <a:moveTo>
                    <a:pt x="23460" y="0"/>
                  </a:moveTo>
                  <a:lnTo>
                    <a:pt x="2240205" y="0"/>
                  </a:lnTo>
                  <a:cubicBezTo>
                    <a:pt x="2246427" y="0"/>
                    <a:pt x="2252394" y="2472"/>
                    <a:pt x="2256793" y="6871"/>
                  </a:cubicBezTo>
                  <a:cubicBezTo>
                    <a:pt x="2261193" y="11271"/>
                    <a:pt x="2263664" y="17238"/>
                    <a:pt x="2263664" y="23460"/>
                  </a:cubicBezTo>
                  <a:lnTo>
                    <a:pt x="2263664" y="179036"/>
                  </a:lnTo>
                  <a:cubicBezTo>
                    <a:pt x="2263664" y="185258"/>
                    <a:pt x="2261193" y="191225"/>
                    <a:pt x="2256793" y="195625"/>
                  </a:cubicBezTo>
                  <a:cubicBezTo>
                    <a:pt x="2252394" y="200024"/>
                    <a:pt x="2246427" y="202496"/>
                    <a:pt x="2240205" y="202496"/>
                  </a:cubicBezTo>
                  <a:lnTo>
                    <a:pt x="23460" y="202496"/>
                  </a:lnTo>
                  <a:cubicBezTo>
                    <a:pt x="17238" y="202496"/>
                    <a:pt x="11271" y="200024"/>
                    <a:pt x="6871" y="195625"/>
                  </a:cubicBezTo>
                  <a:cubicBezTo>
                    <a:pt x="2472" y="191225"/>
                    <a:pt x="0" y="185258"/>
                    <a:pt x="0" y="179036"/>
                  </a:cubicBezTo>
                  <a:lnTo>
                    <a:pt x="0" y="23460"/>
                  </a:lnTo>
                  <a:cubicBezTo>
                    <a:pt x="0" y="17238"/>
                    <a:pt x="2472" y="11271"/>
                    <a:pt x="6871" y="6871"/>
                  </a:cubicBezTo>
                  <a:cubicBezTo>
                    <a:pt x="11271" y="2472"/>
                    <a:pt x="17238" y="0"/>
                    <a:pt x="23460" y="0"/>
                  </a:cubicBezTo>
                  <a:close/>
                </a:path>
              </a:pathLst>
            </a:custGeom>
            <a:solidFill>
              <a:srgbClr val="AADBC0"/>
            </a:solidFill>
            <a:ln w="19050" cap="rnd">
              <a:solidFill>
                <a:srgbClr val="3A3937"/>
              </a:solidFill>
              <a:prstDash val="solid"/>
              <a:round/>
            </a:ln>
          </p:spPr>
        </p:sp>
        <p:sp>
          <p:nvSpPr>
            <p:cNvPr name="TextBox 51" id="51"/>
            <p:cNvSpPr txBox="true"/>
            <p:nvPr/>
          </p:nvSpPr>
          <p:spPr>
            <a:xfrm>
              <a:off x="0" y="-19050"/>
              <a:ext cx="2263664" cy="221546"/>
            </a:xfrm>
            <a:prstGeom prst="rect">
              <a:avLst/>
            </a:prstGeom>
          </p:spPr>
          <p:txBody>
            <a:bodyPr anchor="ctr" rtlCol="false" tIns="50800" lIns="50800" bIns="50800" rIns="50800"/>
            <a:lstStyle/>
            <a:p>
              <a:pPr algn="ctr">
                <a:lnSpc>
                  <a:spcPts val="2879"/>
                </a:lnSpc>
              </a:pPr>
              <a:r>
                <a:rPr lang="en-US" b="true" sz="2399">
                  <a:solidFill>
                    <a:srgbClr val="000000"/>
                  </a:solidFill>
                  <a:latin typeface="Poppins Bold"/>
                  <a:ea typeface="Poppins Bold"/>
                  <a:cs typeface="Poppins Bold"/>
                  <a:sym typeface="Poppins Bold"/>
                </a:rPr>
                <a:t>LGBTQ+ (x2)</a:t>
              </a:r>
            </a:p>
          </p:txBody>
        </p:sp>
      </p:grpSp>
      <p:grpSp>
        <p:nvGrpSpPr>
          <p:cNvPr name="Group 52" id="52"/>
          <p:cNvGrpSpPr/>
          <p:nvPr/>
        </p:nvGrpSpPr>
        <p:grpSpPr>
          <a:xfrm rot="0">
            <a:off x="9439046" y="8044065"/>
            <a:ext cx="7920266" cy="748718"/>
            <a:chOff x="0" y="0"/>
            <a:chExt cx="2263664" cy="213988"/>
          </a:xfrm>
        </p:grpSpPr>
        <p:sp>
          <p:nvSpPr>
            <p:cNvPr name="Freeform 53" id="53"/>
            <p:cNvSpPr/>
            <p:nvPr/>
          </p:nvSpPr>
          <p:spPr>
            <a:xfrm flipH="false" flipV="false" rot="0">
              <a:off x="0" y="0"/>
              <a:ext cx="2263664" cy="213988"/>
            </a:xfrm>
            <a:custGeom>
              <a:avLst/>
              <a:gdLst/>
              <a:ahLst/>
              <a:cxnLst/>
              <a:rect r="r" b="b" t="t" l="l"/>
              <a:pathLst>
                <a:path h="213988" w="2263664">
                  <a:moveTo>
                    <a:pt x="23460" y="0"/>
                  </a:moveTo>
                  <a:lnTo>
                    <a:pt x="2240205" y="0"/>
                  </a:lnTo>
                  <a:cubicBezTo>
                    <a:pt x="2246427" y="0"/>
                    <a:pt x="2252394" y="2472"/>
                    <a:pt x="2256793" y="6871"/>
                  </a:cubicBezTo>
                  <a:cubicBezTo>
                    <a:pt x="2261193" y="11271"/>
                    <a:pt x="2263664" y="17238"/>
                    <a:pt x="2263664" y="23460"/>
                  </a:cubicBezTo>
                  <a:lnTo>
                    <a:pt x="2263664" y="190529"/>
                  </a:lnTo>
                  <a:cubicBezTo>
                    <a:pt x="2263664" y="196751"/>
                    <a:pt x="2261193" y="202718"/>
                    <a:pt x="2256793" y="207117"/>
                  </a:cubicBezTo>
                  <a:cubicBezTo>
                    <a:pt x="2252394" y="211517"/>
                    <a:pt x="2246427" y="213988"/>
                    <a:pt x="2240205" y="213988"/>
                  </a:cubicBezTo>
                  <a:lnTo>
                    <a:pt x="23460" y="213988"/>
                  </a:lnTo>
                  <a:cubicBezTo>
                    <a:pt x="17238" y="213988"/>
                    <a:pt x="11271" y="211517"/>
                    <a:pt x="6871" y="207117"/>
                  </a:cubicBezTo>
                  <a:cubicBezTo>
                    <a:pt x="2472" y="202718"/>
                    <a:pt x="0" y="196751"/>
                    <a:pt x="0" y="190529"/>
                  </a:cubicBezTo>
                  <a:lnTo>
                    <a:pt x="0" y="23460"/>
                  </a:lnTo>
                  <a:cubicBezTo>
                    <a:pt x="0" y="17238"/>
                    <a:pt x="2472" y="11271"/>
                    <a:pt x="6871" y="6871"/>
                  </a:cubicBezTo>
                  <a:cubicBezTo>
                    <a:pt x="11271" y="2472"/>
                    <a:pt x="17238" y="0"/>
                    <a:pt x="23460" y="0"/>
                  </a:cubicBezTo>
                  <a:close/>
                </a:path>
              </a:pathLst>
            </a:custGeom>
            <a:solidFill>
              <a:srgbClr val="83C6A2"/>
            </a:solidFill>
            <a:ln w="19050" cap="rnd">
              <a:solidFill>
                <a:srgbClr val="3A3937"/>
              </a:solidFill>
              <a:prstDash val="solid"/>
              <a:round/>
            </a:ln>
          </p:spPr>
        </p:sp>
        <p:sp>
          <p:nvSpPr>
            <p:cNvPr name="TextBox 54" id="54"/>
            <p:cNvSpPr txBox="true"/>
            <p:nvPr/>
          </p:nvSpPr>
          <p:spPr>
            <a:xfrm>
              <a:off x="0" y="0"/>
              <a:ext cx="2263664" cy="213988"/>
            </a:xfrm>
            <a:prstGeom prst="rect">
              <a:avLst/>
            </a:prstGeom>
          </p:spPr>
          <p:txBody>
            <a:bodyPr anchor="ctr" rtlCol="false" tIns="50800" lIns="50800" bIns="50800" rIns="50800"/>
            <a:lstStyle/>
            <a:p>
              <a:pPr algn="ctr">
                <a:lnSpc>
                  <a:spcPts val="2759"/>
                </a:lnSpc>
              </a:pPr>
              <a:r>
                <a:rPr lang="en-US" b="true" sz="2299">
                  <a:solidFill>
                    <a:srgbClr val="040606"/>
                  </a:solidFill>
                  <a:latin typeface="Open Sans Bold"/>
                  <a:ea typeface="Open Sans Bold"/>
                  <a:cs typeface="Open Sans Bold"/>
                  <a:sym typeface="Open Sans Bold"/>
                </a:rPr>
                <a:t>Matt Cullum- Equality and Inclusion Coordinator</a:t>
              </a:r>
            </a:p>
          </p:txBody>
        </p:sp>
      </p:grpSp>
      <p:sp>
        <p:nvSpPr>
          <p:cNvPr name="AutoShape 55" id="55"/>
          <p:cNvSpPr/>
          <p:nvPr/>
        </p:nvSpPr>
        <p:spPr>
          <a:xfrm>
            <a:off x="8947363" y="8379268"/>
            <a:ext cx="490080" cy="0"/>
          </a:xfrm>
          <a:prstGeom prst="line">
            <a:avLst/>
          </a:prstGeom>
          <a:ln cap="flat" w="38100">
            <a:solidFill>
              <a:srgbClr val="000000"/>
            </a:solidFill>
            <a:prstDash val="solid"/>
            <a:headEnd type="none" len="sm" w="sm"/>
            <a:tailEnd type="none" len="sm" w="sm"/>
          </a:ln>
        </p:spPr>
      </p:sp>
      <p:grpSp>
        <p:nvGrpSpPr>
          <p:cNvPr name="Group 56" id="56"/>
          <p:cNvGrpSpPr/>
          <p:nvPr/>
        </p:nvGrpSpPr>
        <p:grpSpPr>
          <a:xfrm rot="0">
            <a:off x="1028700" y="8897557"/>
            <a:ext cx="7920266" cy="708507"/>
            <a:chOff x="0" y="0"/>
            <a:chExt cx="2263664" cy="202496"/>
          </a:xfrm>
        </p:grpSpPr>
        <p:sp>
          <p:nvSpPr>
            <p:cNvPr name="Freeform 57" id="57"/>
            <p:cNvSpPr/>
            <p:nvPr/>
          </p:nvSpPr>
          <p:spPr>
            <a:xfrm flipH="false" flipV="false" rot="0">
              <a:off x="0" y="0"/>
              <a:ext cx="2263664" cy="202496"/>
            </a:xfrm>
            <a:custGeom>
              <a:avLst/>
              <a:gdLst/>
              <a:ahLst/>
              <a:cxnLst/>
              <a:rect r="r" b="b" t="t" l="l"/>
              <a:pathLst>
                <a:path h="202496" w="2263664">
                  <a:moveTo>
                    <a:pt x="23460" y="0"/>
                  </a:moveTo>
                  <a:lnTo>
                    <a:pt x="2240205" y="0"/>
                  </a:lnTo>
                  <a:cubicBezTo>
                    <a:pt x="2246427" y="0"/>
                    <a:pt x="2252394" y="2472"/>
                    <a:pt x="2256793" y="6871"/>
                  </a:cubicBezTo>
                  <a:cubicBezTo>
                    <a:pt x="2261193" y="11271"/>
                    <a:pt x="2263664" y="17238"/>
                    <a:pt x="2263664" y="23460"/>
                  </a:cubicBezTo>
                  <a:lnTo>
                    <a:pt x="2263664" y="179036"/>
                  </a:lnTo>
                  <a:cubicBezTo>
                    <a:pt x="2263664" y="185258"/>
                    <a:pt x="2261193" y="191225"/>
                    <a:pt x="2256793" y="195625"/>
                  </a:cubicBezTo>
                  <a:cubicBezTo>
                    <a:pt x="2252394" y="200024"/>
                    <a:pt x="2246427" y="202496"/>
                    <a:pt x="2240205" y="202496"/>
                  </a:cubicBezTo>
                  <a:lnTo>
                    <a:pt x="23460" y="202496"/>
                  </a:lnTo>
                  <a:cubicBezTo>
                    <a:pt x="17238" y="202496"/>
                    <a:pt x="11271" y="200024"/>
                    <a:pt x="6871" y="195625"/>
                  </a:cubicBezTo>
                  <a:cubicBezTo>
                    <a:pt x="2472" y="191225"/>
                    <a:pt x="0" y="185258"/>
                    <a:pt x="0" y="179036"/>
                  </a:cubicBezTo>
                  <a:lnTo>
                    <a:pt x="0" y="23460"/>
                  </a:lnTo>
                  <a:cubicBezTo>
                    <a:pt x="0" y="17238"/>
                    <a:pt x="2472" y="11271"/>
                    <a:pt x="6871" y="6871"/>
                  </a:cubicBezTo>
                  <a:cubicBezTo>
                    <a:pt x="11271" y="2472"/>
                    <a:pt x="17238" y="0"/>
                    <a:pt x="23460" y="0"/>
                  </a:cubicBezTo>
                  <a:close/>
                </a:path>
              </a:pathLst>
            </a:custGeom>
            <a:solidFill>
              <a:srgbClr val="AADBC0"/>
            </a:solidFill>
            <a:ln w="19050" cap="rnd">
              <a:solidFill>
                <a:srgbClr val="3A3937"/>
              </a:solidFill>
              <a:prstDash val="solid"/>
              <a:round/>
            </a:ln>
          </p:spPr>
        </p:sp>
        <p:sp>
          <p:nvSpPr>
            <p:cNvPr name="TextBox 58" id="58"/>
            <p:cNvSpPr txBox="true"/>
            <p:nvPr/>
          </p:nvSpPr>
          <p:spPr>
            <a:xfrm>
              <a:off x="0" y="-19050"/>
              <a:ext cx="2263664" cy="221546"/>
            </a:xfrm>
            <a:prstGeom prst="rect">
              <a:avLst/>
            </a:prstGeom>
          </p:spPr>
          <p:txBody>
            <a:bodyPr anchor="ctr" rtlCol="false" tIns="50800" lIns="50800" bIns="50800" rIns="50800"/>
            <a:lstStyle/>
            <a:p>
              <a:pPr algn="ctr">
                <a:lnSpc>
                  <a:spcPts val="2879"/>
                </a:lnSpc>
              </a:pPr>
              <a:r>
                <a:rPr lang="en-US" b="true" sz="2399">
                  <a:solidFill>
                    <a:srgbClr val="000000"/>
                  </a:solidFill>
                  <a:latin typeface="Poppins Bold"/>
                  <a:ea typeface="Poppins Bold"/>
                  <a:cs typeface="Poppins Bold"/>
                  <a:sym typeface="Poppins Bold"/>
                </a:rPr>
                <a:t>Students with Disabilities (x3)</a:t>
              </a:r>
            </a:p>
          </p:txBody>
        </p:sp>
      </p:grpSp>
      <p:grpSp>
        <p:nvGrpSpPr>
          <p:cNvPr name="Group 59" id="59"/>
          <p:cNvGrpSpPr/>
          <p:nvPr/>
        </p:nvGrpSpPr>
        <p:grpSpPr>
          <a:xfrm rot="0">
            <a:off x="9439046" y="8897557"/>
            <a:ext cx="7920266" cy="748718"/>
            <a:chOff x="0" y="0"/>
            <a:chExt cx="2263664" cy="213988"/>
          </a:xfrm>
        </p:grpSpPr>
        <p:sp>
          <p:nvSpPr>
            <p:cNvPr name="Freeform 60" id="60"/>
            <p:cNvSpPr/>
            <p:nvPr/>
          </p:nvSpPr>
          <p:spPr>
            <a:xfrm flipH="false" flipV="false" rot="0">
              <a:off x="0" y="0"/>
              <a:ext cx="2263664" cy="213988"/>
            </a:xfrm>
            <a:custGeom>
              <a:avLst/>
              <a:gdLst/>
              <a:ahLst/>
              <a:cxnLst/>
              <a:rect r="r" b="b" t="t" l="l"/>
              <a:pathLst>
                <a:path h="213988" w="2263664">
                  <a:moveTo>
                    <a:pt x="23460" y="0"/>
                  </a:moveTo>
                  <a:lnTo>
                    <a:pt x="2240205" y="0"/>
                  </a:lnTo>
                  <a:cubicBezTo>
                    <a:pt x="2246427" y="0"/>
                    <a:pt x="2252394" y="2472"/>
                    <a:pt x="2256793" y="6871"/>
                  </a:cubicBezTo>
                  <a:cubicBezTo>
                    <a:pt x="2261193" y="11271"/>
                    <a:pt x="2263664" y="17238"/>
                    <a:pt x="2263664" y="23460"/>
                  </a:cubicBezTo>
                  <a:lnTo>
                    <a:pt x="2263664" y="190529"/>
                  </a:lnTo>
                  <a:cubicBezTo>
                    <a:pt x="2263664" y="196751"/>
                    <a:pt x="2261193" y="202718"/>
                    <a:pt x="2256793" y="207117"/>
                  </a:cubicBezTo>
                  <a:cubicBezTo>
                    <a:pt x="2252394" y="211517"/>
                    <a:pt x="2246427" y="213988"/>
                    <a:pt x="2240205" y="213988"/>
                  </a:cubicBezTo>
                  <a:lnTo>
                    <a:pt x="23460" y="213988"/>
                  </a:lnTo>
                  <a:cubicBezTo>
                    <a:pt x="17238" y="213988"/>
                    <a:pt x="11271" y="211517"/>
                    <a:pt x="6871" y="207117"/>
                  </a:cubicBezTo>
                  <a:cubicBezTo>
                    <a:pt x="2472" y="202718"/>
                    <a:pt x="0" y="196751"/>
                    <a:pt x="0" y="190529"/>
                  </a:cubicBezTo>
                  <a:lnTo>
                    <a:pt x="0" y="23460"/>
                  </a:lnTo>
                  <a:cubicBezTo>
                    <a:pt x="0" y="17238"/>
                    <a:pt x="2472" y="11271"/>
                    <a:pt x="6871" y="6871"/>
                  </a:cubicBezTo>
                  <a:cubicBezTo>
                    <a:pt x="11271" y="2472"/>
                    <a:pt x="17238" y="0"/>
                    <a:pt x="23460" y="0"/>
                  </a:cubicBezTo>
                  <a:close/>
                </a:path>
              </a:pathLst>
            </a:custGeom>
            <a:solidFill>
              <a:srgbClr val="83C6A2"/>
            </a:solidFill>
            <a:ln w="19050" cap="rnd">
              <a:solidFill>
                <a:srgbClr val="3A3937"/>
              </a:solidFill>
              <a:prstDash val="solid"/>
              <a:round/>
            </a:ln>
          </p:spPr>
        </p:sp>
        <p:sp>
          <p:nvSpPr>
            <p:cNvPr name="TextBox 61" id="61"/>
            <p:cNvSpPr txBox="true"/>
            <p:nvPr/>
          </p:nvSpPr>
          <p:spPr>
            <a:xfrm>
              <a:off x="0" y="0"/>
              <a:ext cx="2263664" cy="213988"/>
            </a:xfrm>
            <a:prstGeom prst="rect">
              <a:avLst/>
            </a:prstGeom>
          </p:spPr>
          <p:txBody>
            <a:bodyPr anchor="ctr" rtlCol="false" tIns="50800" lIns="50800" bIns="50800" rIns="50800"/>
            <a:lstStyle/>
            <a:p>
              <a:pPr algn="ctr">
                <a:lnSpc>
                  <a:spcPts val="2759"/>
                </a:lnSpc>
              </a:pPr>
              <a:r>
                <a:rPr lang="en-US" b="true" sz="2299">
                  <a:solidFill>
                    <a:srgbClr val="040606"/>
                  </a:solidFill>
                  <a:latin typeface="Open Sans Bold"/>
                  <a:ea typeface="Open Sans Bold"/>
                  <a:cs typeface="Open Sans Bold"/>
                  <a:sym typeface="Open Sans Bold"/>
                </a:rPr>
                <a:t>Matt Cullum- Equality and Inclusion Coordinator</a:t>
              </a:r>
            </a:p>
          </p:txBody>
        </p:sp>
      </p:grpSp>
      <p:sp>
        <p:nvSpPr>
          <p:cNvPr name="AutoShape 62" id="62"/>
          <p:cNvSpPr/>
          <p:nvPr/>
        </p:nvSpPr>
        <p:spPr>
          <a:xfrm>
            <a:off x="8947363" y="9251811"/>
            <a:ext cx="490080" cy="0"/>
          </a:xfrm>
          <a:prstGeom prst="line">
            <a:avLst/>
          </a:prstGeom>
          <a:ln cap="flat" w="38100">
            <a:solidFill>
              <a:srgbClr val="000000"/>
            </a:solidFill>
            <a:prstDash val="solid"/>
            <a:headEnd type="none" len="sm" w="sm"/>
            <a:tailEnd type="none" len="sm" w="sm"/>
          </a:ln>
        </p:spPr>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5111" r="0" b="-15111"/>
            </a:stretch>
          </a:blipFill>
        </p:spPr>
      </p:sp>
      <p:sp>
        <p:nvSpPr>
          <p:cNvPr name="Freeform 3" id="3"/>
          <p:cNvSpPr/>
          <p:nvPr/>
        </p:nvSpPr>
        <p:spPr>
          <a:xfrm flipH="false" flipV="false" rot="0">
            <a:off x="15630325" y="9663023"/>
            <a:ext cx="2426576" cy="623977"/>
          </a:xfrm>
          <a:custGeom>
            <a:avLst/>
            <a:gdLst/>
            <a:ahLst/>
            <a:cxnLst/>
            <a:rect r="r" b="b" t="t" l="l"/>
            <a:pathLst>
              <a:path h="623977" w="2426576">
                <a:moveTo>
                  <a:pt x="0" y="0"/>
                </a:moveTo>
                <a:lnTo>
                  <a:pt x="2426576" y="0"/>
                </a:lnTo>
                <a:lnTo>
                  <a:pt x="2426576" y="623977"/>
                </a:lnTo>
                <a:lnTo>
                  <a:pt x="0" y="623977"/>
                </a:lnTo>
                <a:lnTo>
                  <a:pt x="0" y="0"/>
                </a:lnTo>
                <a:close/>
              </a:path>
            </a:pathLst>
          </a:custGeom>
          <a:blipFill>
            <a:blip r:embed="rId3"/>
            <a:stretch>
              <a:fillRect l="0" t="0" r="0" b="0"/>
            </a:stretch>
          </a:blipFill>
        </p:spPr>
      </p:sp>
      <p:sp>
        <p:nvSpPr>
          <p:cNvPr name="TextBox 4" id="4"/>
          <p:cNvSpPr txBox="true"/>
          <p:nvPr/>
        </p:nvSpPr>
        <p:spPr>
          <a:xfrm rot="0">
            <a:off x="1298531" y="377205"/>
            <a:ext cx="16455788" cy="1083915"/>
          </a:xfrm>
          <a:prstGeom prst="rect">
            <a:avLst/>
          </a:prstGeom>
        </p:spPr>
        <p:txBody>
          <a:bodyPr anchor="t" rtlCol="false" tIns="0" lIns="0" bIns="0" rIns="0">
            <a:spAutoFit/>
          </a:bodyPr>
          <a:lstStyle/>
          <a:p>
            <a:pPr algn="ctr">
              <a:lnSpc>
                <a:spcPts val="7981"/>
              </a:lnSpc>
              <a:spcBef>
                <a:spcPct val="0"/>
              </a:spcBef>
            </a:pPr>
            <a:r>
              <a:rPr lang="en-US" sz="5701">
                <a:solidFill>
                  <a:srgbClr val="414141"/>
                </a:solidFill>
                <a:latin typeface="Gotham 1"/>
                <a:ea typeface="Gotham 1"/>
                <a:cs typeface="Gotham 1"/>
                <a:sym typeface="Gotham 1"/>
              </a:rPr>
              <a:t>staff support</a:t>
            </a:r>
          </a:p>
        </p:txBody>
      </p:sp>
      <p:sp>
        <p:nvSpPr>
          <p:cNvPr name="TextBox 5" id="5"/>
          <p:cNvSpPr txBox="true"/>
          <p:nvPr/>
        </p:nvSpPr>
        <p:spPr>
          <a:xfrm rot="0">
            <a:off x="1298531" y="1327770"/>
            <a:ext cx="16277826" cy="1218381"/>
          </a:xfrm>
          <a:prstGeom prst="rect">
            <a:avLst/>
          </a:prstGeom>
        </p:spPr>
        <p:txBody>
          <a:bodyPr anchor="t" rtlCol="false" tIns="0" lIns="0" bIns="0" rIns="0">
            <a:spAutoFit/>
          </a:bodyPr>
          <a:lstStyle/>
          <a:p>
            <a:pPr algn="ctr">
              <a:lnSpc>
                <a:spcPts val="4668"/>
              </a:lnSpc>
              <a:spcBef>
                <a:spcPct val="0"/>
              </a:spcBef>
            </a:pPr>
            <a:r>
              <a:rPr lang="en-US" sz="3334">
                <a:solidFill>
                  <a:srgbClr val="414141"/>
                </a:solidFill>
                <a:latin typeface="Gotham 2"/>
                <a:ea typeface="Gotham 2"/>
                <a:cs typeface="Gotham 2"/>
                <a:sym typeface="Gotham 2"/>
              </a:rPr>
              <a:t>every officer has a designated staff support, who can provide guidance and admin help, and be a friendly face to chat to</a:t>
            </a:r>
          </a:p>
        </p:txBody>
      </p:sp>
      <p:sp>
        <p:nvSpPr>
          <p:cNvPr name="TextBox 6" id="6"/>
          <p:cNvSpPr txBox="true"/>
          <p:nvPr/>
        </p:nvSpPr>
        <p:spPr>
          <a:xfrm rot="0">
            <a:off x="3645966" y="2546534"/>
            <a:ext cx="12165960" cy="478599"/>
          </a:xfrm>
          <a:prstGeom prst="rect">
            <a:avLst/>
          </a:prstGeom>
        </p:spPr>
        <p:txBody>
          <a:bodyPr anchor="t" rtlCol="false" tIns="0" lIns="0" bIns="0" rIns="0">
            <a:spAutoFit/>
          </a:bodyPr>
          <a:lstStyle/>
          <a:p>
            <a:pPr algn="ctr">
              <a:lnSpc>
                <a:spcPts val="3488"/>
              </a:lnSpc>
              <a:spcBef>
                <a:spcPct val="0"/>
              </a:spcBef>
            </a:pPr>
            <a:r>
              <a:rPr lang="en-US" sz="2492">
                <a:solidFill>
                  <a:srgbClr val="414141"/>
                </a:solidFill>
                <a:latin typeface="Gotham 2"/>
                <a:ea typeface="Gotham 2"/>
                <a:cs typeface="Gotham 2"/>
                <a:sym typeface="Gotham 2"/>
              </a:rPr>
              <a:t>(of course, all uea(su) staff are always happy to help!)</a:t>
            </a:r>
          </a:p>
        </p:txBody>
      </p:sp>
      <p:grpSp>
        <p:nvGrpSpPr>
          <p:cNvPr name="Group 7" id="7"/>
          <p:cNvGrpSpPr/>
          <p:nvPr/>
        </p:nvGrpSpPr>
        <p:grpSpPr>
          <a:xfrm rot="0">
            <a:off x="1028700" y="3129908"/>
            <a:ext cx="7920266" cy="708507"/>
            <a:chOff x="0" y="0"/>
            <a:chExt cx="2263664" cy="202496"/>
          </a:xfrm>
        </p:grpSpPr>
        <p:sp>
          <p:nvSpPr>
            <p:cNvPr name="Freeform 8" id="8"/>
            <p:cNvSpPr/>
            <p:nvPr/>
          </p:nvSpPr>
          <p:spPr>
            <a:xfrm flipH="false" flipV="false" rot="0">
              <a:off x="0" y="0"/>
              <a:ext cx="2263664" cy="202496"/>
            </a:xfrm>
            <a:custGeom>
              <a:avLst/>
              <a:gdLst/>
              <a:ahLst/>
              <a:cxnLst/>
              <a:rect r="r" b="b" t="t" l="l"/>
              <a:pathLst>
                <a:path h="202496" w="2263664">
                  <a:moveTo>
                    <a:pt x="23460" y="0"/>
                  </a:moveTo>
                  <a:lnTo>
                    <a:pt x="2240205" y="0"/>
                  </a:lnTo>
                  <a:cubicBezTo>
                    <a:pt x="2246427" y="0"/>
                    <a:pt x="2252394" y="2472"/>
                    <a:pt x="2256793" y="6871"/>
                  </a:cubicBezTo>
                  <a:cubicBezTo>
                    <a:pt x="2261193" y="11271"/>
                    <a:pt x="2263664" y="17238"/>
                    <a:pt x="2263664" y="23460"/>
                  </a:cubicBezTo>
                  <a:lnTo>
                    <a:pt x="2263664" y="179036"/>
                  </a:lnTo>
                  <a:cubicBezTo>
                    <a:pt x="2263664" y="185258"/>
                    <a:pt x="2261193" y="191225"/>
                    <a:pt x="2256793" y="195625"/>
                  </a:cubicBezTo>
                  <a:cubicBezTo>
                    <a:pt x="2252394" y="200024"/>
                    <a:pt x="2246427" y="202496"/>
                    <a:pt x="2240205" y="202496"/>
                  </a:cubicBezTo>
                  <a:lnTo>
                    <a:pt x="23460" y="202496"/>
                  </a:lnTo>
                  <a:cubicBezTo>
                    <a:pt x="17238" y="202496"/>
                    <a:pt x="11271" y="200024"/>
                    <a:pt x="6871" y="195625"/>
                  </a:cubicBezTo>
                  <a:cubicBezTo>
                    <a:pt x="2472" y="191225"/>
                    <a:pt x="0" y="185258"/>
                    <a:pt x="0" y="179036"/>
                  </a:cubicBezTo>
                  <a:lnTo>
                    <a:pt x="0" y="23460"/>
                  </a:lnTo>
                  <a:cubicBezTo>
                    <a:pt x="0" y="17238"/>
                    <a:pt x="2472" y="11271"/>
                    <a:pt x="6871" y="6871"/>
                  </a:cubicBezTo>
                  <a:cubicBezTo>
                    <a:pt x="11271" y="2472"/>
                    <a:pt x="17238" y="0"/>
                    <a:pt x="23460" y="0"/>
                  </a:cubicBezTo>
                  <a:close/>
                </a:path>
              </a:pathLst>
            </a:custGeom>
            <a:solidFill>
              <a:srgbClr val="AADBC0"/>
            </a:solidFill>
            <a:ln w="19050" cap="rnd">
              <a:solidFill>
                <a:srgbClr val="3A3937"/>
              </a:solidFill>
              <a:prstDash val="solid"/>
              <a:round/>
            </a:ln>
          </p:spPr>
        </p:sp>
        <p:sp>
          <p:nvSpPr>
            <p:cNvPr name="TextBox 9" id="9"/>
            <p:cNvSpPr txBox="true"/>
            <p:nvPr/>
          </p:nvSpPr>
          <p:spPr>
            <a:xfrm>
              <a:off x="0" y="-19050"/>
              <a:ext cx="2263664" cy="221546"/>
            </a:xfrm>
            <a:prstGeom prst="rect">
              <a:avLst/>
            </a:prstGeom>
          </p:spPr>
          <p:txBody>
            <a:bodyPr anchor="ctr" rtlCol="false" tIns="50800" lIns="50800" bIns="50800" rIns="50800"/>
            <a:lstStyle/>
            <a:p>
              <a:pPr algn="ctr">
                <a:lnSpc>
                  <a:spcPts val="2879"/>
                </a:lnSpc>
              </a:pPr>
              <a:r>
                <a:rPr lang="en-US" b="true" sz="2399">
                  <a:solidFill>
                    <a:srgbClr val="000000"/>
                  </a:solidFill>
                  <a:latin typeface="Poppins Bold"/>
                  <a:ea typeface="Poppins Bold"/>
                  <a:cs typeface="Poppins Bold"/>
                  <a:sym typeface="Poppins Bold"/>
                </a:rPr>
                <a:t>International (EU)</a:t>
              </a:r>
            </a:p>
          </p:txBody>
        </p:sp>
      </p:grpSp>
      <p:sp>
        <p:nvSpPr>
          <p:cNvPr name="AutoShape 10" id="10"/>
          <p:cNvSpPr/>
          <p:nvPr/>
        </p:nvSpPr>
        <p:spPr>
          <a:xfrm>
            <a:off x="8948966" y="3484161"/>
            <a:ext cx="490080" cy="0"/>
          </a:xfrm>
          <a:prstGeom prst="line">
            <a:avLst/>
          </a:prstGeom>
          <a:ln cap="flat" w="38100">
            <a:solidFill>
              <a:srgbClr val="000000"/>
            </a:solidFill>
            <a:prstDash val="solid"/>
            <a:headEnd type="none" len="sm" w="sm"/>
            <a:tailEnd type="none" len="sm" w="sm"/>
          </a:ln>
        </p:spPr>
      </p:sp>
      <p:grpSp>
        <p:nvGrpSpPr>
          <p:cNvPr name="Group 11" id="11"/>
          <p:cNvGrpSpPr/>
          <p:nvPr/>
        </p:nvGrpSpPr>
        <p:grpSpPr>
          <a:xfrm rot="0">
            <a:off x="1028700" y="3943190"/>
            <a:ext cx="7920266" cy="708507"/>
            <a:chOff x="0" y="0"/>
            <a:chExt cx="2263664" cy="202496"/>
          </a:xfrm>
        </p:grpSpPr>
        <p:sp>
          <p:nvSpPr>
            <p:cNvPr name="Freeform 12" id="12"/>
            <p:cNvSpPr/>
            <p:nvPr/>
          </p:nvSpPr>
          <p:spPr>
            <a:xfrm flipH="false" flipV="false" rot="0">
              <a:off x="0" y="0"/>
              <a:ext cx="2263664" cy="202496"/>
            </a:xfrm>
            <a:custGeom>
              <a:avLst/>
              <a:gdLst/>
              <a:ahLst/>
              <a:cxnLst/>
              <a:rect r="r" b="b" t="t" l="l"/>
              <a:pathLst>
                <a:path h="202496" w="2263664">
                  <a:moveTo>
                    <a:pt x="23460" y="0"/>
                  </a:moveTo>
                  <a:lnTo>
                    <a:pt x="2240205" y="0"/>
                  </a:lnTo>
                  <a:cubicBezTo>
                    <a:pt x="2246427" y="0"/>
                    <a:pt x="2252394" y="2472"/>
                    <a:pt x="2256793" y="6871"/>
                  </a:cubicBezTo>
                  <a:cubicBezTo>
                    <a:pt x="2261193" y="11271"/>
                    <a:pt x="2263664" y="17238"/>
                    <a:pt x="2263664" y="23460"/>
                  </a:cubicBezTo>
                  <a:lnTo>
                    <a:pt x="2263664" y="179036"/>
                  </a:lnTo>
                  <a:cubicBezTo>
                    <a:pt x="2263664" y="185258"/>
                    <a:pt x="2261193" y="191225"/>
                    <a:pt x="2256793" y="195625"/>
                  </a:cubicBezTo>
                  <a:cubicBezTo>
                    <a:pt x="2252394" y="200024"/>
                    <a:pt x="2246427" y="202496"/>
                    <a:pt x="2240205" y="202496"/>
                  </a:cubicBezTo>
                  <a:lnTo>
                    <a:pt x="23460" y="202496"/>
                  </a:lnTo>
                  <a:cubicBezTo>
                    <a:pt x="17238" y="202496"/>
                    <a:pt x="11271" y="200024"/>
                    <a:pt x="6871" y="195625"/>
                  </a:cubicBezTo>
                  <a:cubicBezTo>
                    <a:pt x="2472" y="191225"/>
                    <a:pt x="0" y="185258"/>
                    <a:pt x="0" y="179036"/>
                  </a:cubicBezTo>
                  <a:lnTo>
                    <a:pt x="0" y="23460"/>
                  </a:lnTo>
                  <a:cubicBezTo>
                    <a:pt x="0" y="17238"/>
                    <a:pt x="2472" y="11271"/>
                    <a:pt x="6871" y="6871"/>
                  </a:cubicBezTo>
                  <a:cubicBezTo>
                    <a:pt x="11271" y="2472"/>
                    <a:pt x="17238" y="0"/>
                    <a:pt x="23460" y="0"/>
                  </a:cubicBezTo>
                  <a:close/>
                </a:path>
              </a:pathLst>
            </a:custGeom>
            <a:solidFill>
              <a:srgbClr val="AADBC0"/>
            </a:solidFill>
            <a:ln w="19050" cap="rnd">
              <a:solidFill>
                <a:srgbClr val="3A3937"/>
              </a:solidFill>
              <a:prstDash val="solid"/>
              <a:round/>
            </a:ln>
          </p:spPr>
        </p:sp>
        <p:sp>
          <p:nvSpPr>
            <p:cNvPr name="TextBox 13" id="13"/>
            <p:cNvSpPr txBox="true"/>
            <p:nvPr/>
          </p:nvSpPr>
          <p:spPr>
            <a:xfrm>
              <a:off x="0" y="-19050"/>
              <a:ext cx="2263664" cy="221546"/>
            </a:xfrm>
            <a:prstGeom prst="rect">
              <a:avLst/>
            </a:prstGeom>
          </p:spPr>
          <p:txBody>
            <a:bodyPr anchor="ctr" rtlCol="false" tIns="50800" lIns="50800" bIns="50800" rIns="50800"/>
            <a:lstStyle/>
            <a:p>
              <a:pPr algn="ctr">
                <a:lnSpc>
                  <a:spcPts val="2879"/>
                </a:lnSpc>
              </a:pPr>
              <a:r>
                <a:rPr lang="en-US" b="true" sz="2399">
                  <a:solidFill>
                    <a:srgbClr val="000000"/>
                  </a:solidFill>
                  <a:latin typeface="Poppins Bold"/>
                  <a:ea typeface="Poppins Bold"/>
                  <a:cs typeface="Poppins Bold"/>
                  <a:sym typeface="Poppins Bold"/>
                </a:rPr>
                <a:t>International (Non-EU)</a:t>
              </a:r>
            </a:p>
          </p:txBody>
        </p:sp>
      </p:grpSp>
      <p:grpSp>
        <p:nvGrpSpPr>
          <p:cNvPr name="Group 14" id="14"/>
          <p:cNvGrpSpPr/>
          <p:nvPr/>
        </p:nvGrpSpPr>
        <p:grpSpPr>
          <a:xfrm rot="0">
            <a:off x="9439046" y="3943190"/>
            <a:ext cx="7920266" cy="708507"/>
            <a:chOff x="0" y="0"/>
            <a:chExt cx="2263664" cy="202496"/>
          </a:xfrm>
        </p:grpSpPr>
        <p:sp>
          <p:nvSpPr>
            <p:cNvPr name="Freeform 15" id="15"/>
            <p:cNvSpPr/>
            <p:nvPr/>
          </p:nvSpPr>
          <p:spPr>
            <a:xfrm flipH="false" flipV="false" rot="0">
              <a:off x="0" y="0"/>
              <a:ext cx="2263664" cy="202496"/>
            </a:xfrm>
            <a:custGeom>
              <a:avLst/>
              <a:gdLst/>
              <a:ahLst/>
              <a:cxnLst/>
              <a:rect r="r" b="b" t="t" l="l"/>
              <a:pathLst>
                <a:path h="202496" w="2263664">
                  <a:moveTo>
                    <a:pt x="23460" y="0"/>
                  </a:moveTo>
                  <a:lnTo>
                    <a:pt x="2240205" y="0"/>
                  </a:lnTo>
                  <a:cubicBezTo>
                    <a:pt x="2246427" y="0"/>
                    <a:pt x="2252394" y="2472"/>
                    <a:pt x="2256793" y="6871"/>
                  </a:cubicBezTo>
                  <a:cubicBezTo>
                    <a:pt x="2261193" y="11271"/>
                    <a:pt x="2263664" y="17238"/>
                    <a:pt x="2263664" y="23460"/>
                  </a:cubicBezTo>
                  <a:lnTo>
                    <a:pt x="2263664" y="179036"/>
                  </a:lnTo>
                  <a:cubicBezTo>
                    <a:pt x="2263664" y="185258"/>
                    <a:pt x="2261193" y="191225"/>
                    <a:pt x="2256793" y="195625"/>
                  </a:cubicBezTo>
                  <a:cubicBezTo>
                    <a:pt x="2252394" y="200024"/>
                    <a:pt x="2246427" y="202496"/>
                    <a:pt x="2240205" y="202496"/>
                  </a:cubicBezTo>
                  <a:lnTo>
                    <a:pt x="23460" y="202496"/>
                  </a:lnTo>
                  <a:cubicBezTo>
                    <a:pt x="17238" y="202496"/>
                    <a:pt x="11271" y="200024"/>
                    <a:pt x="6871" y="195625"/>
                  </a:cubicBezTo>
                  <a:cubicBezTo>
                    <a:pt x="2472" y="191225"/>
                    <a:pt x="0" y="185258"/>
                    <a:pt x="0" y="179036"/>
                  </a:cubicBezTo>
                  <a:lnTo>
                    <a:pt x="0" y="23460"/>
                  </a:lnTo>
                  <a:cubicBezTo>
                    <a:pt x="0" y="17238"/>
                    <a:pt x="2472" y="11271"/>
                    <a:pt x="6871" y="6871"/>
                  </a:cubicBezTo>
                  <a:cubicBezTo>
                    <a:pt x="11271" y="2472"/>
                    <a:pt x="17238" y="0"/>
                    <a:pt x="23460" y="0"/>
                  </a:cubicBezTo>
                  <a:close/>
                </a:path>
              </a:pathLst>
            </a:custGeom>
            <a:solidFill>
              <a:srgbClr val="83C6A2"/>
            </a:solidFill>
            <a:ln w="19050" cap="rnd">
              <a:solidFill>
                <a:srgbClr val="3A3937"/>
              </a:solidFill>
              <a:prstDash val="solid"/>
              <a:round/>
            </a:ln>
          </p:spPr>
        </p:sp>
        <p:sp>
          <p:nvSpPr>
            <p:cNvPr name="TextBox 16" id="16"/>
            <p:cNvSpPr txBox="true"/>
            <p:nvPr/>
          </p:nvSpPr>
          <p:spPr>
            <a:xfrm>
              <a:off x="0" y="0"/>
              <a:ext cx="2263664" cy="202496"/>
            </a:xfrm>
            <a:prstGeom prst="rect">
              <a:avLst/>
            </a:prstGeom>
          </p:spPr>
          <p:txBody>
            <a:bodyPr anchor="ctr" rtlCol="false" tIns="50800" lIns="50800" bIns="50800" rIns="50800"/>
            <a:lstStyle/>
            <a:p>
              <a:pPr algn="ctr">
                <a:lnSpc>
                  <a:spcPts val="2759"/>
                </a:lnSpc>
              </a:pPr>
              <a:r>
                <a:rPr lang="en-US" b="true" sz="2299">
                  <a:solidFill>
                    <a:srgbClr val="040606"/>
                  </a:solidFill>
                  <a:latin typeface="Open Sans Bold"/>
                  <a:ea typeface="Open Sans Bold"/>
                  <a:cs typeface="Open Sans Bold"/>
                  <a:sym typeface="Open Sans Bold"/>
                </a:rPr>
                <a:t>Vic Jackson- Student Events Programme Manager</a:t>
              </a:r>
            </a:p>
          </p:txBody>
        </p:sp>
      </p:grpSp>
      <p:sp>
        <p:nvSpPr>
          <p:cNvPr name="AutoShape 17" id="17"/>
          <p:cNvSpPr/>
          <p:nvPr/>
        </p:nvSpPr>
        <p:spPr>
          <a:xfrm>
            <a:off x="8948966" y="4297443"/>
            <a:ext cx="490080" cy="0"/>
          </a:xfrm>
          <a:prstGeom prst="line">
            <a:avLst/>
          </a:prstGeom>
          <a:ln cap="flat" w="38100">
            <a:solidFill>
              <a:srgbClr val="000000"/>
            </a:solidFill>
            <a:prstDash val="solid"/>
            <a:headEnd type="none" len="sm" w="sm"/>
            <a:tailEnd type="none" len="sm" w="sm"/>
          </a:ln>
        </p:spPr>
      </p:sp>
      <p:grpSp>
        <p:nvGrpSpPr>
          <p:cNvPr name="Group 18" id="18"/>
          <p:cNvGrpSpPr/>
          <p:nvPr/>
        </p:nvGrpSpPr>
        <p:grpSpPr>
          <a:xfrm rot="0">
            <a:off x="1028700" y="4756472"/>
            <a:ext cx="7920266" cy="708507"/>
            <a:chOff x="0" y="0"/>
            <a:chExt cx="2263664" cy="202496"/>
          </a:xfrm>
        </p:grpSpPr>
        <p:sp>
          <p:nvSpPr>
            <p:cNvPr name="Freeform 19" id="19"/>
            <p:cNvSpPr/>
            <p:nvPr/>
          </p:nvSpPr>
          <p:spPr>
            <a:xfrm flipH="false" flipV="false" rot="0">
              <a:off x="0" y="0"/>
              <a:ext cx="2263664" cy="202496"/>
            </a:xfrm>
            <a:custGeom>
              <a:avLst/>
              <a:gdLst/>
              <a:ahLst/>
              <a:cxnLst/>
              <a:rect r="r" b="b" t="t" l="l"/>
              <a:pathLst>
                <a:path h="202496" w="2263664">
                  <a:moveTo>
                    <a:pt x="23460" y="0"/>
                  </a:moveTo>
                  <a:lnTo>
                    <a:pt x="2240205" y="0"/>
                  </a:lnTo>
                  <a:cubicBezTo>
                    <a:pt x="2246427" y="0"/>
                    <a:pt x="2252394" y="2472"/>
                    <a:pt x="2256793" y="6871"/>
                  </a:cubicBezTo>
                  <a:cubicBezTo>
                    <a:pt x="2261193" y="11271"/>
                    <a:pt x="2263664" y="17238"/>
                    <a:pt x="2263664" y="23460"/>
                  </a:cubicBezTo>
                  <a:lnTo>
                    <a:pt x="2263664" y="179036"/>
                  </a:lnTo>
                  <a:cubicBezTo>
                    <a:pt x="2263664" y="185258"/>
                    <a:pt x="2261193" y="191225"/>
                    <a:pt x="2256793" y="195625"/>
                  </a:cubicBezTo>
                  <a:cubicBezTo>
                    <a:pt x="2252394" y="200024"/>
                    <a:pt x="2246427" y="202496"/>
                    <a:pt x="2240205" y="202496"/>
                  </a:cubicBezTo>
                  <a:lnTo>
                    <a:pt x="23460" y="202496"/>
                  </a:lnTo>
                  <a:cubicBezTo>
                    <a:pt x="17238" y="202496"/>
                    <a:pt x="11271" y="200024"/>
                    <a:pt x="6871" y="195625"/>
                  </a:cubicBezTo>
                  <a:cubicBezTo>
                    <a:pt x="2472" y="191225"/>
                    <a:pt x="0" y="185258"/>
                    <a:pt x="0" y="179036"/>
                  </a:cubicBezTo>
                  <a:lnTo>
                    <a:pt x="0" y="23460"/>
                  </a:lnTo>
                  <a:cubicBezTo>
                    <a:pt x="0" y="17238"/>
                    <a:pt x="2472" y="11271"/>
                    <a:pt x="6871" y="6871"/>
                  </a:cubicBezTo>
                  <a:cubicBezTo>
                    <a:pt x="11271" y="2472"/>
                    <a:pt x="17238" y="0"/>
                    <a:pt x="23460" y="0"/>
                  </a:cubicBezTo>
                  <a:close/>
                </a:path>
              </a:pathLst>
            </a:custGeom>
            <a:solidFill>
              <a:srgbClr val="AADBC0"/>
            </a:solidFill>
            <a:ln w="19050" cap="rnd">
              <a:solidFill>
                <a:srgbClr val="3A3937"/>
              </a:solidFill>
              <a:prstDash val="solid"/>
              <a:round/>
            </a:ln>
          </p:spPr>
        </p:sp>
        <p:sp>
          <p:nvSpPr>
            <p:cNvPr name="TextBox 20" id="20"/>
            <p:cNvSpPr txBox="true"/>
            <p:nvPr/>
          </p:nvSpPr>
          <p:spPr>
            <a:xfrm>
              <a:off x="0" y="-19050"/>
              <a:ext cx="2263664" cy="221546"/>
            </a:xfrm>
            <a:prstGeom prst="rect">
              <a:avLst/>
            </a:prstGeom>
          </p:spPr>
          <p:txBody>
            <a:bodyPr anchor="ctr" rtlCol="false" tIns="50800" lIns="50800" bIns="50800" rIns="50800"/>
            <a:lstStyle/>
            <a:p>
              <a:pPr algn="ctr">
                <a:lnSpc>
                  <a:spcPts val="2879"/>
                </a:lnSpc>
              </a:pPr>
              <a:r>
                <a:rPr lang="en-US" b="true" sz="2399">
                  <a:solidFill>
                    <a:srgbClr val="000000"/>
                  </a:solidFill>
                  <a:latin typeface="Poppins Bold"/>
                  <a:ea typeface="Poppins Bold"/>
                  <a:cs typeface="Poppins Bold"/>
                  <a:sym typeface="Poppins Bold"/>
                </a:rPr>
                <a:t>Black Students</a:t>
              </a:r>
            </a:p>
          </p:txBody>
        </p:sp>
      </p:grpSp>
      <p:grpSp>
        <p:nvGrpSpPr>
          <p:cNvPr name="Group 21" id="21"/>
          <p:cNvGrpSpPr/>
          <p:nvPr/>
        </p:nvGrpSpPr>
        <p:grpSpPr>
          <a:xfrm rot="0">
            <a:off x="9439046" y="4756472"/>
            <a:ext cx="7920266" cy="708507"/>
            <a:chOff x="0" y="0"/>
            <a:chExt cx="2263664" cy="202496"/>
          </a:xfrm>
        </p:grpSpPr>
        <p:sp>
          <p:nvSpPr>
            <p:cNvPr name="Freeform 22" id="22"/>
            <p:cNvSpPr/>
            <p:nvPr/>
          </p:nvSpPr>
          <p:spPr>
            <a:xfrm flipH="false" flipV="false" rot="0">
              <a:off x="0" y="0"/>
              <a:ext cx="2263664" cy="202496"/>
            </a:xfrm>
            <a:custGeom>
              <a:avLst/>
              <a:gdLst/>
              <a:ahLst/>
              <a:cxnLst/>
              <a:rect r="r" b="b" t="t" l="l"/>
              <a:pathLst>
                <a:path h="202496" w="2263664">
                  <a:moveTo>
                    <a:pt x="23460" y="0"/>
                  </a:moveTo>
                  <a:lnTo>
                    <a:pt x="2240205" y="0"/>
                  </a:lnTo>
                  <a:cubicBezTo>
                    <a:pt x="2246427" y="0"/>
                    <a:pt x="2252394" y="2472"/>
                    <a:pt x="2256793" y="6871"/>
                  </a:cubicBezTo>
                  <a:cubicBezTo>
                    <a:pt x="2261193" y="11271"/>
                    <a:pt x="2263664" y="17238"/>
                    <a:pt x="2263664" y="23460"/>
                  </a:cubicBezTo>
                  <a:lnTo>
                    <a:pt x="2263664" y="179036"/>
                  </a:lnTo>
                  <a:cubicBezTo>
                    <a:pt x="2263664" y="185258"/>
                    <a:pt x="2261193" y="191225"/>
                    <a:pt x="2256793" y="195625"/>
                  </a:cubicBezTo>
                  <a:cubicBezTo>
                    <a:pt x="2252394" y="200024"/>
                    <a:pt x="2246427" y="202496"/>
                    <a:pt x="2240205" y="202496"/>
                  </a:cubicBezTo>
                  <a:lnTo>
                    <a:pt x="23460" y="202496"/>
                  </a:lnTo>
                  <a:cubicBezTo>
                    <a:pt x="17238" y="202496"/>
                    <a:pt x="11271" y="200024"/>
                    <a:pt x="6871" y="195625"/>
                  </a:cubicBezTo>
                  <a:cubicBezTo>
                    <a:pt x="2472" y="191225"/>
                    <a:pt x="0" y="185258"/>
                    <a:pt x="0" y="179036"/>
                  </a:cubicBezTo>
                  <a:lnTo>
                    <a:pt x="0" y="23460"/>
                  </a:lnTo>
                  <a:cubicBezTo>
                    <a:pt x="0" y="17238"/>
                    <a:pt x="2472" y="11271"/>
                    <a:pt x="6871" y="6871"/>
                  </a:cubicBezTo>
                  <a:cubicBezTo>
                    <a:pt x="11271" y="2472"/>
                    <a:pt x="17238" y="0"/>
                    <a:pt x="23460" y="0"/>
                  </a:cubicBezTo>
                  <a:close/>
                </a:path>
              </a:pathLst>
            </a:custGeom>
            <a:solidFill>
              <a:srgbClr val="83C6A2"/>
            </a:solidFill>
            <a:ln w="19050" cap="rnd">
              <a:solidFill>
                <a:srgbClr val="3A3937"/>
              </a:solidFill>
              <a:prstDash val="solid"/>
              <a:round/>
            </a:ln>
          </p:spPr>
        </p:sp>
        <p:sp>
          <p:nvSpPr>
            <p:cNvPr name="TextBox 23" id="23"/>
            <p:cNvSpPr txBox="true"/>
            <p:nvPr/>
          </p:nvSpPr>
          <p:spPr>
            <a:xfrm>
              <a:off x="0" y="0"/>
              <a:ext cx="2263664" cy="202496"/>
            </a:xfrm>
            <a:prstGeom prst="rect">
              <a:avLst/>
            </a:prstGeom>
          </p:spPr>
          <p:txBody>
            <a:bodyPr anchor="ctr" rtlCol="false" tIns="50800" lIns="50800" bIns="50800" rIns="50800"/>
            <a:lstStyle/>
            <a:p>
              <a:pPr algn="ctr">
                <a:lnSpc>
                  <a:spcPts val="2759"/>
                </a:lnSpc>
              </a:pPr>
              <a:r>
                <a:rPr lang="en-US" b="true" sz="2299">
                  <a:solidFill>
                    <a:srgbClr val="040606"/>
                  </a:solidFill>
                  <a:latin typeface="Open Sans Bold"/>
                  <a:ea typeface="Open Sans Bold"/>
                  <a:cs typeface="Open Sans Bold"/>
                  <a:sym typeface="Open Sans Bold"/>
                </a:rPr>
                <a:t>Beth Plant- Voice and Representation Coordinator</a:t>
              </a:r>
            </a:p>
          </p:txBody>
        </p:sp>
      </p:grpSp>
      <p:sp>
        <p:nvSpPr>
          <p:cNvPr name="AutoShape 24" id="24"/>
          <p:cNvSpPr/>
          <p:nvPr/>
        </p:nvSpPr>
        <p:spPr>
          <a:xfrm>
            <a:off x="8948966" y="5110725"/>
            <a:ext cx="490080" cy="0"/>
          </a:xfrm>
          <a:prstGeom prst="line">
            <a:avLst/>
          </a:prstGeom>
          <a:ln cap="flat" w="38100">
            <a:solidFill>
              <a:srgbClr val="000000"/>
            </a:solidFill>
            <a:prstDash val="solid"/>
            <a:headEnd type="none" len="sm" w="sm"/>
            <a:tailEnd type="none" len="sm" w="sm"/>
          </a:ln>
        </p:spPr>
      </p:sp>
      <p:grpSp>
        <p:nvGrpSpPr>
          <p:cNvPr name="Group 25" id="25"/>
          <p:cNvGrpSpPr/>
          <p:nvPr/>
        </p:nvGrpSpPr>
        <p:grpSpPr>
          <a:xfrm rot="0">
            <a:off x="1028700" y="5569754"/>
            <a:ext cx="7920266" cy="708507"/>
            <a:chOff x="0" y="0"/>
            <a:chExt cx="2263664" cy="202496"/>
          </a:xfrm>
        </p:grpSpPr>
        <p:sp>
          <p:nvSpPr>
            <p:cNvPr name="Freeform 26" id="26"/>
            <p:cNvSpPr/>
            <p:nvPr/>
          </p:nvSpPr>
          <p:spPr>
            <a:xfrm flipH="false" flipV="false" rot="0">
              <a:off x="0" y="0"/>
              <a:ext cx="2263664" cy="202496"/>
            </a:xfrm>
            <a:custGeom>
              <a:avLst/>
              <a:gdLst/>
              <a:ahLst/>
              <a:cxnLst/>
              <a:rect r="r" b="b" t="t" l="l"/>
              <a:pathLst>
                <a:path h="202496" w="2263664">
                  <a:moveTo>
                    <a:pt x="23460" y="0"/>
                  </a:moveTo>
                  <a:lnTo>
                    <a:pt x="2240205" y="0"/>
                  </a:lnTo>
                  <a:cubicBezTo>
                    <a:pt x="2246427" y="0"/>
                    <a:pt x="2252394" y="2472"/>
                    <a:pt x="2256793" y="6871"/>
                  </a:cubicBezTo>
                  <a:cubicBezTo>
                    <a:pt x="2261193" y="11271"/>
                    <a:pt x="2263664" y="17238"/>
                    <a:pt x="2263664" y="23460"/>
                  </a:cubicBezTo>
                  <a:lnTo>
                    <a:pt x="2263664" y="179036"/>
                  </a:lnTo>
                  <a:cubicBezTo>
                    <a:pt x="2263664" y="185258"/>
                    <a:pt x="2261193" y="191225"/>
                    <a:pt x="2256793" y="195625"/>
                  </a:cubicBezTo>
                  <a:cubicBezTo>
                    <a:pt x="2252394" y="200024"/>
                    <a:pt x="2246427" y="202496"/>
                    <a:pt x="2240205" y="202496"/>
                  </a:cubicBezTo>
                  <a:lnTo>
                    <a:pt x="23460" y="202496"/>
                  </a:lnTo>
                  <a:cubicBezTo>
                    <a:pt x="17238" y="202496"/>
                    <a:pt x="11271" y="200024"/>
                    <a:pt x="6871" y="195625"/>
                  </a:cubicBezTo>
                  <a:cubicBezTo>
                    <a:pt x="2472" y="191225"/>
                    <a:pt x="0" y="185258"/>
                    <a:pt x="0" y="179036"/>
                  </a:cubicBezTo>
                  <a:lnTo>
                    <a:pt x="0" y="23460"/>
                  </a:lnTo>
                  <a:cubicBezTo>
                    <a:pt x="0" y="17238"/>
                    <a:pt x="2472" y="11271"/>
                    <a:pt x="6871" y="6871"/>
                  </a:cubicBezTo>
                  <a:cubicBezTo>
                    <a:pt x="11271" y="2472"/>
                    <a:pt x="17238" y="0"/>
                    <a:pt x="23460" y="0"/>
                  </a:cubicBezTo>
                  <a:close/>
                </a:path>
              </a:pathLst>
            </a:custGeom>
            <a:solidFill>
              <a:srgbClr val="AADBC0"/>
            </a:solidFill>
            <a:ln w="19050" cap="rnd">
              <a:solidFill>
                <a:srgbClr val="3A3937"/>
              </a:solidFill>
              <a:prstDash val="solid"/>
              <a:round/>
            </a:ln>
          </p:spPr>
        </p:sp>
        <p:sp>
          <p:nvSpPr>
            <p:cNvPr name="TextBox 27" id="27"/>
            <p:cNvSpPr txBox="true"/>
            <p:nvPr/>
          </p:nvSpPr>
          <p:spPr>
            <a:xfrm>
              <a:off x="0" y="-19050"/>
              <a:ext cx="2263664" cy="221546"/>
            </a:xfrm>
            <a:prstGeom prst="rect">
              <a:avLst/>
            </a:prstGeom>
          </p:spPr>
          <p:txBody>
            <a:bodyPr anchor="ctr" rtlCol="false" tIns="50800" lIns="50800" bIns="50800" rIns="50800"/>
            <a:lstStyle/>
            <a:p>
              <a:pPr algn="ctr">
                <a:lnSpc>
                  <a:spcPts val="2879"/>
                </a:lnSpc>
              </a:pPr>
              <a:r>
                <a:rPr lang="en-US" b="true" sz="2399">
                  <a:solidFill>
                    <a:srgbClr val="000000"/>
                  </a:solidFill>
                  <a:latin typeface="Poppins Bold"/>
                  <a:ea typeface="Poppins Bold"/>
                  <a:cs typeface="Poppins Bold"/>
                  <a:sym typeface="Poppins Bold"/>
                </a:rPr>
                <a:t>Students of Colour</a:t>
              </a:r>
            </a:p>
          </p:txBody>
        </p:sp>
      </p:grpSp>
      <p:sp>
        <p:nvSpPr>
          <p:cNvPr name="AutoShape 28" id="28"/>
          <p:cNvSpPr/>
          <p:nvPr/>
        </p:nvSpPr>
        <p:spPr>
          <a:xfrm>
            <a:off x="8947363" y="5904957"/>
            <a:ext cx="490080" cy="0"/>
          </a:xfrm>
          <a:prstGeom prst="line">
            <a:avLst/>
          </a:prstGeom>
          <a:ln cap="flat" w="38100">
            <a:solidFill>
              <a:srgbClr val="000000"/>
            </a:solidFill>
            <a:prstDash val="solid"/>
            <a:headEnd type="none" len="sm" w="sm"/>
            <a:tailEnd type="none" len="sm" w="sm"/>
          </a:ln>
        </p:spPr>
      </p:sp>
      <p:grpSp>
        <p:nvGrpSpPr>
          <p:cNvPr name="Group 29" id="29"/>
          <p:cNvGrpSpPr/>
          <p:nvPr/>
        </p:nvGrpSpPr>
        <p:grpSpPr>
          <a:xfrm rot="0">
            <a:off x="1028700" y="6383036"/>
            <a:ext cx="7920266" cy="708507"/>
            <a:chOff x="0" y="0"/>
            <a:chExt cx="2263664" cy="202496"/>
          </a:xfrm>
        </p:grpSpPr>
        <p:sp>
          <p:nvSpPr>
            <p:cNvPr name="Freeform 30" id="30"/>
            <p:cNvSpPr/>
            <p:nvPr/>
          </p:nvSpPr>
          <p:spPr>
            <a:xfrm flipH="false" flipV="false" rot="0">
              <a:off x="0" y="0"/>
              <a:ext cx="2263664" cy="202496"/>
            </a:xfrm>
            <a:custGeom>
              <a:avLst/>
              <a:gdLst/>
              <a:ahLst/>
              <a:cxnLst/>
              <a:rect r="r" b="b" t="t" l="l"/>
              <a:pathLst>
                <a:path h="202496" w="2263664">
                  <a:moveTo>
                    <a:pt x="23460" y="0"/>
                  </a:moveTo>
                  <a:lnTo>
                    <a:pt x="2240205" y="0"/>
                  </a:lnTo>
                  <a:cubicBezTo>
                    <a:pt x="2246427" y="0"/>
                    <a:pt x="2252394" y="2472"/>
                    <a:pt x="2256793" y="6871"/>
                  </a:cubicBezTo>
                  <a:cubicBezTo>
                    <a:pt x="2261193" y="11271"/>
                    <a:pt x="2263664" y="17238"/>
                    <a:pt x="2263664" y="23460"/>
                  </a:cubicBezTo>
                  <a:lnTo>
                    <a:pt x="2263664" y="179036"/>
                  </a:lnTo>
                  <a:cubicBezTo>
                    <a:pt x="2263664" y="185258"/>
                    <a:pt x="2261193" y="191225"/>
                    <a:pt x="2256793" y="195625"/>
                  </a:cubicBezTo>
                  <a:cubicBezTo>
                    <a:pt x="2252394" y="200024"/>
                    <a:pt x="2246427" y="202496"/>
                    <a:pt x="2240205" y="202496"/>
                  </a:cubicBezTo>
                  <a:lnTo>
                    <a:pt x="23460" y="202496"/>
                  </a:lnTo>
                  <a:cubicBezTo>
                    <a:pt x="17238" y="202496"/>
                    <a:pt x="11271" y="200024"/>
                    <a:pt x="6871" y="195625"/>
                  </a:cubicBezTo>
                  <a:cubicBezTo>
                    <a:pt x="2472" y="191225"/>
                    <a:pt x="0" y="185258"/>
                    <a:pt x="0" y="179036"/>
                  </a:cubicBezTo>
                  <a:lnTo>
                    <a:pt x="0" y="23460"/>
                  </a:lnTo>
                  <a:cubicBezTo>
                    <a:pt x="0" y="17238"/>
                    <a:pt x="2472" y="11271"/>
                    <a:pt x="6871" y="6871"/>
                  </a:cubicBezTo>
                  <a:cubicBezTo>
                    <a:pt x="11271" y="2472"/>
                    <a:pt x="17238" y="0"/>
                    <a:pt x="23460" y="0"/>
                  </a:cubicBezTo>
                  <a:close/>
                </a:path>
              </a:pathLst>
            </a:custGeom>
            <a:solidFill>
              <a:srgbClr val="AADBC0"/>
            </a:solidFill>
            <a:ln w="19050" cap="rnd">
              <a:solidFill>
                <a:srgbClr val="3A3937"/>
              </a:solidFill>
              <a:prstDash val="solid"/>
              <a:round/>
            </a:ln>
          </p:spPr>
        </p:sp>
        <p:sp>
          <p:nvSpPr>
            <p:cNvPr name="TextBox 31" id="31"/>
            <p:cNvSpPr txBox="true"/>
            <p:nvPr/>
          </p:nvSpPr>
          <p:spPr>
            <a:xfrm>
              <a:off x="0" y="-19050"/>
              <a:ext cx="2263664" cy="221546"/>
            </a:xfrm>
            <a:prstGeom prst="rect">
              <a:avLst/>
            </a:prstGeom>
          </p:spPr>
          <p:txBody>
            <a:bodyPr anchor="ctr" rtlCol="false" tIns="50800" lIns="50800" bIns="50800" rIns="50800"/>
            <a:lstStyle/>
            <a:p>
              <a:pPr algn="ctr">
                <a:lnSpc>
                  <a:spcPts val="2879"/>
                </a:lnSpc>
              </a:pPr>
              <a:r>
                <a:rPr lang="en-US" b="true" sz="2399">
                  <a:solidFill>
                    <a:srgbClr val="000000"/>
                  </a:solidFill>
                  <a:latin typeface="Poppins Bold"/>
                  <a:ea typeface="Poppins Bold"/>
                  <a:cs typeface="Poppins Bold"/>
                  <a:sym typeface="Poppins Bold"/>
                </a:rPr>
                <a:t>Mature Students</a:t>
              </a:r>
            </a:p>
          </p:txBody>
        </p:sp>
      </p:grpSp>
      <p:sp>
        <p:nvSpPr>
          <p:cNvPr name="AutoShape 32" id="32"/>
          <p:cNvSpPr/>
          <p:nvPr/>
        </p:nvSpPr>
        <p:spPr>
          <a:xfrm>
            <a:off x="8947363" y="6718239"/>
            <a:ext cx="490080" cy="0"/>
          </a:xfrm>
          <a:prstGeom prst="line">
            <a:avLst/>
          </a:prstGeom>
          <a:ln cap="flat" w="38100">
            <a:solidFill>
              <a:srgbClr val="000000"/>
            </a:solidFill>
            <a:prstDash val="solid"/>
            <a:headEnd type="none" len="sm" w="sm"/>
            <a:tailEnd type="none" len="sm" w="sm"/>
          </a:ln>
        </p:spPr>
      </p:sp>
      <p:grpSp>
        <p:nvGrpSpPr>
          <p:cNvPr name="Group 33" id="33"/>
          <p:cNvGrpSpPr/>
          <p:nvPr/>
        </p:nvGrpSpPr>
        <p:grpSpPr>
          <a:xfrm rot="0">
            <a:off x="1028700" y="7196317"/>
            <a:ext cx="7920266" cy="708507"/>
            <a:chOff x="0" y="0"/>
            <a:chExt cx="2263664" cy="202496"/>
          </a:xfrm>
        </p:grpSpPr>
        <p:sp>
          <p:nvSpPr>
            <p:cNvPr name="Freeform 34" id="34"/>
            <p:cNvSpPr/>
            <p:nvPr/>
          </p:nvSpPr>
          <p:spPr>
            <a:xfrm flipH="false" flipV="false" rot="0">
              <a:off x="0" y="0"/>
              <a:ext cx="2263664" cy="202496"/>
            </a:xfrm>
            <a:custGeom>
              <a:avLst/>
              <a:gdLst/>
              <a:ahLst/>
              <a:cxnLst/>
              <a:rect r="r" b="b" t="t" l="l"/>
              <a:pathLst>
                <a:path h="202496" w="2263664">
                  <a:moveTo>
                    <a:pt x="23460" y="0"/>
                  </a:moveTo>
                  <a:lnTo>
                    <a:pt x="2240205" y="0"/>
                  </a:lnTo>
                  <a:cubicBezTo>
                    <a:pt x="2246427" y="0"/>
                    <a:pt x="2252394" y="2472"/>
                    <a:pt x="2256793" y="6871"/>
                  </a:cubicBezTo>
                  <a:cubicBezTo>
                    <a:pt x="2261193" y="11271"/>
                    <a:pt x="2263664" y="17238"/>
                    <a:pt x="2263664" y="23460"/>
                  </a:cubicBezTo>
                  <a:lnTo>
                    <a:pt x="2263664" y="179036"/>
                  </a:lnTo>
                  <a:cubicBezTo>
                    <a:pt x="2263664" y="185258"/>
                    <a:pt x="2261193" y="191225"/>
                    <a:pt x="2256793" y="195625"/>
                  </a:cubicBezTo>
                  <a:cubicBezTo>
                    <a:pt x="2252394" y="200024"/>
                    <a:pt x="2246427" y="202496"/>
                    <a:pt x="2240205" y="202496"/>
                  </a:cubicBezTo>
                  <a:lnTo>
                    <a:pt x="23460" y="202496"/>
                  </a:lnTo>
                  <a:cubicBezTo>
                    <a:pt x="17238" y="202496"/>
                    <a:pt x="11271" y="200024"/>
                    <a:pt x="6871" y="195625"/>
                  </a:cubicBezTo>
                  <a:cubicBezTo>
                    <a:pt x="2472" y="191225"/>
                    <a:pt x="0" y="185258"/>
                    <a:pt x="0" y="179036"/>
                  </a:cubicBezTo>
                  <a:lnTo>
                    <a:pt x="0" y="23460"/>
                  </a:lnTo>
                  <a:cubicBezTo>
                    <a:pt x="0" y="17238"/>
                    <a:pt x="2472" y="11271"/>
                    <a:pt x="6871" y="6871"/>
                  </a:cubicBezTo>
                  <a:cubicBezTo>
                    <a:pt x="11271" y="2472"/>
                    <a:pt x="17238" y="0"/>
                    <a:pt x="23460" y="0"/>
                  </a:cubicBezTo>
                  <a:close/>
                </a:path>
              </a:pathLst>
            </a:custGeom>
            <a:solidFill>
              <a:srgbClr val="AADBC0"/>
            </a:solidFill>
            <a:ln w="19050" cap="rnd">
              <a:solidFill>
                <a:srgbClr val="3A3937"/>
              </a:solidFill>
              <a:prstDash val="solid"/>
              <a:round/>
            </a:ln>
          </p:spPr>
        </p:sp>
        <p:sp>
          <p:nvSpPr>
            <p:cNvPr name="TextBox 35" id="35"/>
            <p:cNvSpPr txBox="true"/>
            <p:nvPr/>
          </p:nvSpPr>
          <p:spPr>
            <a:xfrm>
              <a:off x="0" y="-19050"/>
              <a:ext cx="2263664" cy="221546"/>
            </a:xfrm>
            <a:prstGeom prst="rect">
              <a:avLst/>
            </a:prstGeom>
          </p:spPr>
          <p:txBody>
            <a:bodyPr anchor="ctr" rtlCol="false" tIns="50800" lIns="50800" bIns="50800" rIns="50800"/>
            <a:lstStyle/>
            <a:p>
              <a:pPr algn="ctr">
                <a:lnSpc>
                  <a:spcPts val="2879"/>
                </a:lnSpc>
              </a:pPr>
              <a:r>
                <a:rPr lang="en-US" b="true" sz="2399">
                  <a:solidFill>
                    <a:srgbClr val="000000"/>
                  </a:solidFill>
                  <a:latin typeface="Poppins Bold"/>
                  <a:ea typeface="Poppins Bold"/>
                  <a:cs typeface="Poppins Bold"/>
                  <a:sym typeface="Poppins Bold"/>
                </a:rPr>
                <a:t>Environment Officer</a:t>
              </a:r>
            </a:p>
          </p:txBody>
        </p:sp>
      </p:grpSp>
      <p:grpSp>
        <p:nvGrpSpPr>
          <p:cNvPr name="Group 36" id="36"/>
          <p:cNvGrpSpPr/>
          <p:nvPr/>
        </p:nvGrpSpPr>
        <p:grpSpPr>
          <a:xfrm rot="0">
            <a:off x="9439046" y="7196317"/>
            <a:ext cx="7920266" cy="708507"/>
            <a:chOff x="0" y="0"/>
            <a:chExt cx="2263664" cy="202496"/>
          </a:xfrm>
        </p:grpSpPr>
        <p:sp>
          <p:nvSpPr>
            <p:cNvPr name="Freeform 37" id="37"/>
            <p:cNvSpPr/>
            <p:nvPr/>
          </p:nvSpPr>
          <p:spPr>
            <a:xfrm flipH="false" flipV="false" rot="0">
              <a:off x="0" y="0"/>
              <a:ext cx="2263664" cy="202496"/>
            </a:xfrm>
            <a:custGeom>
              <a:avLst/>
              <a:gdLst/>
              <a:ahLst/>
              <a:cxnLst/>
              <a:rect r="r" b="b" t="t" l="l"/>
              <a:pathLst>
                <a:path h="202496" w="2263664">
                  <a:moveTo>
                    <a:pt x="23460" y="0"/>
                  </a:moveTo>
                  <a:lnTo>
                    <a:pt x="2240205" y="0"/>
                  </a:lnTo>
                  <a:cubicBezTo>
                    <a:pt x="2246427" y="0"/>
                    <a:pt x="2252394" y="2472"/>
                    <a:pt x="2256793" y="6871"/>
                  </a:cubicBezTo>
                  <a:cubicBezTo>
                    <a:pt x="2261193" y="11271"/>
                    <a:pt x="2263664" y="17238"/>
                    <a:pt x="2263664" y="23460"/>
                  </a:cubicBezTo>
                  <a:lnTo>
                    <a:pt x="2263664" y="179036"/>
                  </a:lnTo>
                  <a:cubicBezTo>
                    <a:pt x="2263664" y="185258"/>
                    <a:pt x="2261193" y="191225"/>
                    <a:pt x="2256793" y="195625"/>
                  </a:cubicBezTo>
                  <a:cubicBezTo>
                    <a:pt x="2252394" y="200024"/>
                    <a:pt x="2246427" y="202496"/>
                    <a:pt x="2240205" y="202496"/>
                  </a:cubicBezTo>
                  <a:lnTo>
                    <a:pt x="23460" y="202496"/>
                  </a:lnTo>
                  <a:cubicBezTo>
                    <a:pt x="17238" y="202496"/>
                    <a:pt x="11271" y="200024"/>
                    <a:pt x="6871" y="195625"/>
                  </a:cubicBezTo>
                  <a:cubicBezTo>
                    <a:pt x="2472" y="191225"/>
                    <a:pt x="0" y="185258"/>
                    <a:pt x="0" y="179036"/>
                  </a:cubicBezTo>
                  <a:lnTo>
                    <a:pt x="0" y="23460"/>
                  </a:lnTo>
                  <a:cubicBezTo>
                    <a:pt x="0" y="17238"/>
                    <a:pt x="2472" y="11271"/>
                    <a:pt x="6871" y="6871"/>
                  </a:cubicBezTo>
                  <a:cubicBezTo>
                    <a:pt x="11271" y="2472"/>
                    <a:pt x="17238" y="0"/>
                    <a:pt x="23460" y="0"/>
                  </a:cubicBezTo>
                  <a:close/>
                </a:path>
              </a:pathLst>
            </a:custGeom>
            <a:solidFill>
              <a:srgbClr val="83C6A2"/>
            </a:solidFill>
            <a:ln w="19050" cap="rnd">
              <a:solidFill>
                <a:srgbClr val="3A3937"/>
              </a:solidFill>
              <a:prstDash val="solid"/>
              <a:round/>
            </a:ln>
          </p:spPr>
        </p:sp>
        <p:sp>
          <p:nvSpPr>
            <p:cNvPr name="TextBox 38" id="38"/>
            <p:cNvSpPr txBox="true"/>
            <p:nvPr/>
          </p:nvSpPr>
          <p:spPr>
            <a:xfrm>
              <a:off x="0" y="-9525"/>
              <a:ext cx="2263664" cy="212021"/>
            </a:xfrm>
            <a:prstGeom prst="rect">
              <a:avLst/>
            </a:prstGeom>
          </p:spPr>
          <p:txBody>
            <a:bodyPr anchor="ctr" rtlCol="false" tIns="50800" lIns="50800" bIns="50800" rIns="50800"/>
            <a:lstStyle/>
            <a:p>
              <a:pPr algn="ctr">
                <a:lnSpc>
                  <a:spcPts val="2400"/>
                </a:lnSpc>
              </a:pPr>
              <a:r>
                <a:rPr lang="en-US" b="true" sz="2000">
                  <a:solidFill>
                    <a:srgbClr val="040606"/>
                  </a:solidFill>
                  <a:latin typeface="Open Sans Bold"/>
                  <a:ea typeface="Open Sans Bold"/>
                  <a:cs typeface="Open Sans Bold"/>
                  <a:sym typeface="Open Sans Bold"/>
                </a:rPr>
                <a:t>Magda de Soissons- Voice and Representation Coordinator</a:t>
              </a:r>
            </a:p>
          </p:txBody>
        </p:sp>
      </p:grpSp>
      <p:sp>
        <p:nvSpPr>
          <p:cNvPr name="AutoShape 39" id="39"/>
          <p:cNvSpPr/>
          <p:nvPr/>
        </p:nvSpPr>
        <p:spPr>
          <a:xfrm>
            <a:off x="8947363" y="7531521"/>
            <a:ext cx="490080" cy="0"/>
          </a:xfrm>
          <a:prstGeom prst="line">
            <a:avLst/>
          </a:prstGeom>
          <a:ln cap="flat" w="38100">
            <a:solidFill>
              <a:srgbClr val="000000"/>
            </a:solidFill>
            <a:prstDash val="solid"/>
            <a:headEnd type="none" len="sm" w="sm"/>
            <a:tailEnd type="none" len="sm" w="sm"/>
          </a:ln>
        </p:spPr>
      </p:sp>
      <p:grpSp>
        <p:nvGrpSpPr>
          <p:cNvPr name="Group 40" id="40"/>
          <p:cNvGrpSpPr/>
          <p:nvPr/>
        </p:nvGrpSpPr>
        <p:grpSpPr>
          <a:xfrm rot="0">
            <a:off x="1028700" y="7994650"/>
            <a:ext cx="7920266" cy="708507"/>
            <a:chOff x="0" y="0"/>
            <a:chExt cx="2263664" cy="202496"/>
          </a:xfrm>
        </p:grpSpPr>
        <p:sp>
          <p:nvSpPr>
            <p:cNvPr name="Freeform 41" id="41"/>
            <p:cNvSpPr/>
            <p:nvPr/>
          </p:nvSpPr>
          <p:spPr>
            <a:xfrm flipH="false" flipV="false" rot="0">
              <a:off x="0" y="0"/>
              <a:ext cx="2263664" cy="202496"/>
            </a:xfrm>
            <a:custGeom>
              <a:avLst/>
              <a:gdLst/>
              <a:ahLst/>
              <a:cxnLst/>
              <a:rect r="r" b="b" t="t" l="l"/>
              <a:pathLst>
                <a:path h="202496" w="2263664">
                  <a:moveTo>
                    <a:pt x="23460" y="0"/>
                  </a:moveTo>
                  <a:lnTo>
                    <a:pt x="2240205" y="0"/>
                  </a:lnTo>
                  <a:cubicBezTo>
                    <a:pt x="2246427" y="0"/>
                    <a:pt x="2252394" y="2472"/>
                    <a:pt x="2256793" y="6871"/>
                  </a:cubicBezTo>
                  <a:cubicBezTo>
                    <a:pt x="2261193" y="11271"/>
                    <a:pt x="2263664" y="17238"/>
                    <a:pt x="2263664" y="23460"/>
                  </a:cubicBezTo>
                  <a:lnTo>
                    <a:pt x="2263664" y="179036"/>
                  </a:lnTo>
                  <a:cubicBezTo>
                    <a:pt x="2263664" y="185258"/>
                    <a:pt x="2261193" y="191225"/>
                    <a:pt x="2256793" y="195625"/>
                  </a:cubicBezTo>
                  <a:cubicBezTo>
                    <a:pt x="2252394" y="200024"/>
                    <a:pt x="2246427" y="202496"/>
                    <a:pt x="2240205" y="202496"/>
                  </a:cubicBezTo>
                  <a:lnTo>
                    <a:pt x="23460" y="202496"/>
                  </a:lnTo>
                  <a:cubicBezTo>
                    <a:pt x="17238" y="202496"/>
                    <a:pt x="11271" y="200024"/>
                    <a:pt x="6871" y="195625"/>
                  </a:cubicBezTo>
                  <a:cubicBezTo>
                    <a:pt x="2472" y="191225"/>
                    <a:pt x="0" y="185258"/>
                    <a:pt x="0" y="179036"/>
                  </a:cubicBezTo>
                  <a:lnTo>
                    <a:pt x="0" y="23460"/>
                  </a:lnTo>
                  <a:cubicBezTo>
                    <a:pt x="0" y="17238"/>
                    <a:pt x="2472" y="11271"/>
                    <a:pt x="6871" y="6871"/>
                  </a:cubicBezTo>
                  <a:cubicBezTo>
                    <a:pt x="11271" y="2472"/>
                    <a:pt x="17238" y="0"/>
                    <a:pt x="23460" y="0"/>
                  </a:cubicBezTo>
                  <a:close/>
                </a:path>
              </a:pathLst>
            </a:custGeom>
            <a:solidFill>
              <a:srgbClr val="AADBC0"/>
            </a:solidFill>
            <a:ln w="19050" cap="rnd">
              <a:solidFill>
                <a:srgbClr val="3A3937"/>
              </a:solidFill>
              <a:prstDash val="solid"/>
              <a:round/>
            </a:ln>
          </p:spPr>
        </p:sp>
        <p:sp>
          <p:nvSpPr>
            <p:cNvPr name="TextBox 42" id="42"/>
            <p:cNvSpPr txBox="true"/>
            <p:nvPr/>
          </p:nvSpPr>
          <p:spPr>
            <a:xfrm>
              <a:off x="0" y="-19050"/>
              <a:ext cx="2263664" cy="221546"/>
            </a:xfrm>
            <a:prstGeom prst="rect">
              <a:avLst/>
            </a:prstGeom>
          </p:spPr>
          <p:txBody>
            <a:bodyPr anchor="ctr" rtlCol="false" tIns="50800" lIns="50800" bIns="50800" rIns="50800"/>
            <a:lstStyle/>
            <a:p>
              <a:pPr algn="ctr">
                <a:lnSpc>
                  <a:spcPts val="2879"/>
                </a:lnSpc>
              </a:pPr>
              <a:r>
                <a:rPr lang="en-US" b="true" sz="2399">
                  <a:solidFill>
                    <a:srgbClr val="000000"/>
                  </a:solidFill>
                  <a:latin typeface="Poppins Bold"/>
                  <a:ea typeface="Poppins Bold"/>
                  <a:cs typeface="Poppins Bold"/>
                  <a:sym typeface="Poppins Bold"/>
                </a:rPr>
                <a:t>Ethical Issues</a:t>
              </a:r>
            </a:p>
          </p:txBody>
        </p:sp>
      </p:grpSp>
      <p:grpSp>
        <p:nvGrpSpPr>
          <p:cNvPr name="Group 43" id="43"/>
          <p:cNvGrpSpPr/>
          <p:nvPr/>
        </p:nvGrpSpPr>
        <p:grpSpPr>
          <a:xfrm rot="0">
            <a:off x="9439046" y="3129908"/>
            <a:ext cx="7920266" cy="748718"/>
            <a:chOff x="0" y="0"/>
            <a:chExt cx="2263664" cy="213988"/>
          </a:xfrm>
        </p:grpSpPr>
        <p:sp>
          <p:nvSpPr>
            <p:cNvPr name="Freeform 44" id="44"/>
            <p:cNvSpPr/>
            <p:nvPr/>
          </p:nvSpPr>
          <p:spPr>
            <a:xfrm flipH="false" flipV="false" rot="0">
              <a:off x="0" y="0"/>
              <a:ext cx="2263664" cy="213988"/>
            </a:xfrm>
            <a:custGeom>
              <a:avLst/>
              <a:gdLst/>
              <a:ahLst/>
              <a:cxnLst/>
              <a:rect r="r" b="b" t="t" l="l"/>
              <a:pathLst>
                <a:path h="213988" w="2263664">
                  <a:moveTo>
                    <a:pt x="23460" y="0"/>
                  </a:moveTo>
                  <a:lnTo>
                    <a:pt x="2240205" y="0"/>
                  </a:lnTo>
                  <a:cubicBezTo>
                    <a:pt x="2246427" y="0"/>
                    <a:pt x="2252394" y="2472"/>
                    <a:pt x="2256793" y="6871"/>
                  </a:cubicBezTo>
                  <a:cubicBezTo>
                    <a:pt x="2261193" y="11271"/>
                    <a:pt x="2263664" y="17238"/>
                    <a:pt x="2263664" y="23460"/>
                  </a:cubicBezTo>
                  <a:lnTo>
                    <a:pt x="2263664" y="190529"/>
                  </a:lnTo>
                  <a:cubicBezTo>
                    <a:pt x="2263664" y="196751"/>
                    <a:pt x="2261193" y="202718"/>
                    <a:pt x="2256793" y="207117"/>
                  </a:cubicBezTo>
                  <a:cubicBezTo>
                    <a:pt x="2252394" y="211517"/>
                    <a:pt x="2246427" y="213988"/>
                    <a:pt x="2240205" y="213988"/>
                  </a:cubicBezTo>
                  <a:lnTo>
                    <a:pt x="23460" y="213988"/>
                  </a:lnTo>
                  <a:cubicBezTo>
                    <a:pt x="17238" y="213988"/>
                    <a:pt x="11271" y="211517"/>
                    <a:pt x="6871" y="207117"/>
                  </a:cubicBezTo>
                  <a:cubicBezTo>
                    <a:pt x="2472" y="202718"/>
                    <a:pt x="0" y="196751"/>
                    <a:pt x="0" y="190529"/>
                  </a:cubicBezTo>
                  <a:lnTo>
                    <a:pt x="0" y="23460"/>
                  </a:lnTo>
                  <a:cubicBezTo>
                    <a:pt x="0" y="17238"/>
                    <a:pt x="2472" y="11271"/>
                    <a:pt x="6871" y="6871"/>
                  </a:cubicBezTo>
                  <a:cubicBezTo>
                    <a:pt x="11271" y="2472"/>
                    <a:pt x="17238" y="0"/>
                    <a:pt x="23460" y="0"/>
                  </a:cubicBezTo>
                  <a:close/>
                </a:path>
              </a:pathLst>
            </a:custGeom>
            <a:solidFill>
              <a:srgbClr val="83C6A2"/>
            </a:solidFill>
            <a:ln w="19050" cap="rnd">
              <a:solidFill>
                <a:srgbClr val="3A3937"/>
              </a:solidFill>
              <a:prstDash val="solid"/>
              <a:round/>
            </a:ln>
          </p:spPr>
        </p:sp>
        <p:sp>
          <p:nvSpPr>
            <p:cNvPr name="TextBox 45" id="45"/>
            <p:cNvSpPr txBox="true"/>
            <p:nvPr/>
          </p:nvSpPr>
          <p:spPr>
            <a:xfrm>
              <a:off x="0" y="0"/>
              <a:ext cx="2263664" cy="213988"/>
            </a:xfrm>
            <a:prstGeom prst="rect">
              <a:avLst/>
            </a:prstGeom>
          </p:spPr>
          <p:txBody>
            <a:bodyPr anchor="ctr" rtlCol="false" tIns="50800" lIns="50800" bIns="50800" rIns="50800"/>
            <a:lstStyle/>
            <a:p>
              <a:pPr algn="ctr">
                <a:lnSpc>
                  <a:spcPts val="2759"/>
                </a:lnSpc>
              </a:pPr>
              <a:r>
                <a:rPr lang="en-US" b="true" sz="2299">
                  <a:solidFill>
                    <a:srgbClr val="040606"/>
                  </a:solidFill>
                  <a:latin typeface="Open Sans Bold"/>
                  <a:ea typeface="Open Sans Bold"/>
                  <a:cs typeface="Open Sans Bold"/>
                  <a:sym typeface="Open Sans Bold"/>
                </a:rPr>
                <a:t>Matt Cullum- Equality and Inclusion Coordinator</a:t>
              </a:r>
            </a:p>
          </p:txBody>
        </p:sp>
      </p:grpSp>
      <p:sp>
        <p:nvSpPr>
          <p:cNvPr name="AutoShape 46" id="46"/>
          <p:cNvSpPr/>
          <p:nvPr/>
        </p:nvSpPr>
        <p:spPr>
          <a:xfrm>
            <a:off x="8947363" y="8329853"/>
            <a:ext cx="490080" cy="0"/>
          </a:xfrm>
          <a:prstGeom prst="line">
            <a:avLst/>
          </a:prstGeom>
          <a:ln cap="flat" w="38100">
            <a:solidFill>
              <a:srgbClr val="000000"/>
            </a:solidFill>
            <a:prstDash val="solid"/>
            <a:headEnd type="none" len="sm" w="sm"/>
            <a:tailEnd type="none" len="sm" w="sm"/>
          </a:ln>
        </p:spPr>
      </p:sp>
      <p:grpSp>
        <p:nvGrpSpPr>
          <p:cNvPr name="Group 47" id="47"/>
          <p:cNvGrpSpPr/>
          <p:nvPr/>
        </p:nvGrpSpPr>
        <p:grpSpPr>
          <a:xfrm rot="0">
            <a:off x="9439046" y="5550704"/>
            <a:ext cx="7920266" cy="708507"/>
            <a:chOff x="0" y="0"/>
            <a:chExt cx="2263664" cy="202496"/>
          </a:xfrm>
        </p:grpSpPr>
        <p:sp>
          <p:nvSpPr>
            <p:cNvPr name="Freeform 48" id="48"/>
            <p:cNvSpPr/>
            <p:nvPr/>
          </p:nvSpPr>
          <p:spPr>
            <a:xfrm flipH="false" flipV="false" rot="0">
              <a:off x="0" y="0"/>
              <a:ext cx="2263664" cy="202496"/>
            </a:xfrm>
            <a:custGeom>
              <a:avLst/>
              <a:gdLst/>
              <a:ahLst/>
              <a:cxnLst/>
              <a:rect r="r" b="b" t="t" l="l"/>
              <a:pathLst>
                <a:path h="202496" w="2263664">
                  <a:moveTo>
                    <a:pt x="23460" y="0"/>
                  </a:moveTo>
                  <a:lnTo>
                    <a:pt x="2240205" y="0"/>
                  </a:lnTo>
                  <a:cubicBezTo>
                    <a:pt x="2246427" y="0"/>
                    <a:pt x="2252394" y="2472"/>
                    <a:pt x="2256793" y="6871"/>
                  </a:cubicBezTo>
                  <a:cubicBezTo>
                    <a:pt x="2261193" y="11271"/>
                    <a:pt x="2263664" y="17238"/>
                    <a:pt x="2263664" y="23460"/>
                  </a:cubicBezTo>
                  <a:lnTo>
                    <a:pt x="2263664" y="179036"/>
                  </a:lnTo>
                  <a:cubicBezTo>
                    <a:pt x="2263664" y="185258"/>
                    <a:pt x="2261193" y="191225"/>
                    <a:pt x="2256793" y="195625"/>
                  </a:cubicBezTo>
                  <a:cubicBezTo>
                    <a:pt x="2252394" y="200024"/>
                    <a:pt x="2246427" y="202496"/>
                    <a:pt x="2240205" y="202496"/>
                  </a:cubicBezTo>
                  <a:lnTo>
                    <a:pt x="23460" y="202496"/>
                  </a:lnTo>
                  <a:cubicBezTo>
                    <a:pt x="17238" y="202496"/>
                    <a:pt x="11271" y="200024"/>
                    <a:pt x="6871" y="195625"/>
                  </a:cubicBezTo>
                  <a:cubicBezTo>
                    <a:pt x="2472" y="191225"/>
                    <a:pt x="0" y="185258"/>
                    <a:pt x="0" y="179036"/>
                  </a:cubicBezTo>
                  <a:lnTo>
                    <a:pt x="0" y="23460"/>
                  </a:lnTo>
                  <a:cubicBezTo>
                    <a:pt x="0" y="17238"/>
                    <a:pt x="2472" y="11271"/>
                    <a:pt x="6871" y="6871"/>
                  </a:cubicBezTo>
                  <a:cubicBezTo>
                    <a:pt x="11271" y="2472"/>
                    <a:pt x="17238" y="0"/>
                    <a:pt x="23460" y="0"/>
                  </a:cubicBezTo>
                  <a:close/>
                </a:path>
              </a:pathLst>
            </a:custGeom>
            <a:solidFill>
              <a:srgbClr val="83C6A2"/>
            </a:solidFill>
            <a:ln w="19050" cap="rnd">
              <a:solidFill>
                <a:srgbClr val="3A3937"/>
              </a:solidFill>
              <a:prstDash val="solid"/>
              <a:round/>
            </a:ln>
          </p:spPr>
        </p:sp>
        <p:sp>
          <p:nvSpPr>
            <p:cNvPr name="TextBox 49" id="49"/>
            <p:cNvSpPr txBox="true"/>
            <p:nvPr/>
          </p:nvSpPr>
          <p:spPr>
            <a:xfrm>
              <a:off x="0" y="0"/>
              <a:ext cx="2263664" cy="202496"/>
            </a:xfrm>
            <a:prstGeom prst="rect">
              <a:avLst/>
            </a:prstGeom>
          </p:spPr>
          <p:txBody>
            <a:bodyPr anchor="ctr" rtlCol="false" tIns="50800" lIns="50800" bIns="50800" rIns="50800"/>
            <a:lstStyle/>
            <a:p>
              <a:pPr algn="ctr">
                <a:lnSpc>
                  <a:spcPts val="2759"/>
                </a:lnSpc>
              </a:pPr>
              <a:r>
                <a:rPr lang="en-US" b="true" sz="2299">
                  <a:solidFill>
                    <a:srgbClr val="040606"/>
                  </a:solidFill>
                  <a:latin typeface="Open Sans Bold"/>
                  <a:ea typeface="Open Sans Bold"/>
                  <a:cs typeface="Open Sans Bold"/>
                  <a:sym typeface="Open Sans Bold"/>
                </a:rPr>
                <a:t>Beth Plant- Voice and Representation Coordinator</a:t>
              </a:r>
            </a:p>
          </p:txBody>
        </p:sp>
      </p:grpSp>
      <p:grpSp>
        <p:nvGrpSpPr>
          <p:cNvPr name="Group 50" id="50"/>
          <p:cNvGrpSpPr/>
          <p:nvPr/>
        </p:nvGrpSpPr>
        <p:grpSpPr>
          <a:xfrm rot="0">
            <a:off x="9439046" y="6363986"/>
            <a:ext cx="7920266" cy="708507"/>
            <a:chOff x="0" y="0"/>
            <a:chExt cx="2263664" cy="202496"/>
          </a:xfrm>
        </p:grpSpPr>
        <p:sp>
          <p:nvSpPr>
            <p:cNvPr name="Freeform 51" id="51"/>
            <p:cNvSpPr/>
            <p:nvPr/>
          </p:nvSpPr>
          <p:spPr>
            <a:xfrm flipH="false" flipV="false" rot="0">
              <a:off x="0" y="0"/>
              <a:ext cx="2263664" cy="202496"/>
            </a:xfrm>
            <a:custGeom>
              <a:avLst/>
              <a:gdLst/>
              <a:ahLst/>
              <a:cxnLst/>
              <a:rect r="r" b="b" t="t" l="l"/>
              <a:pathLst>
                <a:path h="202496" w="2263664">
                  <a:moveTo>
                    <a:pt x="23460" y="0"/>
                  </a:moveTo>
                  <a:lnTo>
                    <a:pt x="2240205" y="0"/>
                  </a:lnTo>
                  <a:cubicBezTo>
                    <a:pt x="2246427" y="0"/>
                    <a:pt x="2252394" y="2472"/>
                    <a:pt x="2256793" y="6871"/>
                  </a:cubicBezTo>
                  <a:cubicBezTo>
                    <a:pt x="2261193" y="11271"/>
                    <a:pt x="2263664" y="17238"/>
                    <a:pt x="2263664" y="23460"/>
                  </a:cubicBezTo>
                  <a:lnTo>
                    <a:pt x="2263664" y="179036"/>
                  </a:lnTo>
                  <a:cubicBezTo>
                    <a:pt x="2263664" y="185258"/>
                    <a:pt x="2261193" y="191225"/>
                    <a:pt x="2256793" y="195625"/>
                  </a:cubicBezTo>
                  <a:cubicBezTo>
                    <a:pt x="2252394" y="200024"/>
                    <a:pt x="2246427" y="202496"/>
                    <a:pt x="2240205" y="202496"/>
                  </a:cubicBezTo>
                  <a:lnTo>
                    <a:pt x="23460" y="202496"/>
                  </a:lnTo>
                  <a:cubicBezTo>
                    <a:pt x="17238" y="202496"/>
                    <a:pt x="11271" y="200024"/>
                    <a:pt x="6871" y="195625"/>
                  </a:cubicBezTo>
                  <a:cubicBezTo>
                    <a:pt x="2472" y="191225"/>
                    <a:pt x="0" y="185258"/>
                    <a:pt x="0" y="179036"/>
                  </a:cubicBezTo>
                  <a:lnTo>
                    <a:pt x="0" y="23460"/>
                  </a:lnTo>
                  <a:cubicBezTo>
                    <a:pt x="0" y="17238"/>
                    <a:pt x="2472" y="11271"/>
                    <a:pt x="6871" y="6871"/>
                  </a:cubicBezTo>
                  <a:cubicBezTo>
                    <a:pt x="11271" y="2472"/>
                    <a:pt x="17238" y="0"/>
                    <a:pt x="23460" y="0"/>
                  </a:cubicBezTo>
                  <a:close/>
                </a:path>
              </a:pathLst>
            </a:custGeom>
            <a:solidFill>
              <a:srgbClr val="83C6A2"/>
            </a:solidFill>
            <a:ln w="19050" cap="rnd">
              <a:solidFill>
                <a:srgbClr val="3A3937"/>
              </a:solidFill>
              <a:prstDash val="solid"/>
              <a:round/>
            </a:ln>
          </p:spPr>
        </p:sp>
        <p:sp>
          <p:nvSpPr>
            <p:cNvPr name="TextBox 52" id="52"/>
            <p:cNvSpPr txBox="true"/>
            <p:nvPr/>
          </p:nvSpPr>
          <p:spPr>
            <a:xfrm>
              <a:off x="0" y="0"/>
              <a:ext cx="2263664" cy="202496"/>
            </a:xfrm>
            <a:prstGeom prst="rect">
              <a:avLst/>
            </a:prstGeom>
          </p:spPr>
          <p:txBody>
            <a:bodyPr anchor="ctr" rtlCol="false" tIns="50800" lIns="50800" bIns="50800" rIns="50800"/>
            <a:lstStyle/>
            <a:p>
              <a:pPr algn="ctr">
                <a:lnSpc>
                  <a:spcPts val="2759"/>
                </a:lnSpc>
              </a:pPr>
              <a:r>
                <a:rPr lang="en-US" b="true" sz="2299">
                  <a:solidFill>
                    <a:srgbClr val="040606"/>
                  </a:solidFill>
                  <a:latin typeface="Open Sans Bold"/>
                  <a:ea typeface="Open Sans Bold"/>
                  <a:cs typeface="Open Sans Bold"/>
                  <a:sym typeface="Open Sans Bold"/>
                </a:rPr>
                <a:t>Vic Jackson- Student Events Programme Manager</a:t>
              </a:r>
            </a:p>
          </p:txBody>
        </p:sp>
      </p:grpSp>
      <p:grpSp>
        <p:nvGrpSpPr>
          <p:cNvPr name="Group 53" id="53"/>
          <p:cNvGrpSpPr/>
          <p:nvPr/>
        </p:nvGrpSpPr>
        <p:grpSpPr>
          <a:xfrm rot="0">
            <a:off x="9439046" y="7974544"/>
            <a:ext cx="7920266" cy="728612"/>
            <a:chOff x="0" y="0"/>
            <a:chExt cx="2263664" cy="208242"/>
          </a:xfrm>
        </p:grpSpPr>
        <p:sp>
          <p:nvSpPr>
            <p:cNvPr name="Freeform 54" id="54"/>
            <p:cNvSpPr/>
            <p:nvPr/>
          </p:nvSpPr>
          <p:spPr>
            <a:xfrm flipH="false" flipV="false" rot="0">
              <a:off x="0" y="0"/>
              <a:ext cx="2263664" cy="208242"/>
            </a:xfrm>
            <a:custGeom>
              <a:avLst/>
              <a:gdLst/>
              <a:ahLst/>
              <a:cxnLst/>
              <a:rect r="r" b="b" t="t" l="l"/>
              <a:pathLst>
                <a:path h="208242" w="2263664">
                  <a:moveTo>
                    <a:pt x="23460" y="0"/>
                  </a:moveTo>
                  <a:lnTo>
                    <a:pt x="2240205" y="0"/>
                  </a:lnTo>
                  <a:cubicBezTo>
                    <a:pt x="2246427" y="0"/>
                    <a:pt x="2252394" y="2472"/>
                    <a:pt x="2256793" y="6871"/>
                  </a:cubicBezTo>
                  <a:cubicBezTo>
                    <a:pt x="2261193" y="11271"/>
                    <a:pt x="2263664" y="17238"/>
                    <a:pt x="2263664" y="23460"/>
                  </a:cubicBezTo>
                  <a:lnTo>
                    <a:pt x="2263664" y="184783"/>
                  </a:lnTo>
                  <a:cubicBezTo>
                    <a:pt x="2263664" y="191004"/>
                    <a:pt x="2261193" y="196972"/>
                    <a:pt x="2256793" y="201371"/>
                  </a:cubicBezTo>
                  <a:cubicBezTo>
                    <a:pt x="2252394" y="205771"/>
                    <a:pt x="2246427" y="208242"/>
                    <a:pt x="2240205" y="208242"/>
                  </a:cubicBezTo>
                  <a:lnTo>
                    <a:pt x="23460" y="208242"/>
                  </a:lnTo>
                  <a:cubicBezTo>
                    <a:pt x="17238" y="208242"/>
                    <a:pt x="11271" y="205771"/>
                    <a:pt x="6871" y="201371"/>
                  </a:cubicBezTo>
                  <a:cubicBezTo>
                    <a:pt x="2472" y="196972"/>
                    <a:pt x="0" y="191004"/>
                    <a:pt x="0" y="184783"/>
                  </a:cubicBezTo>
                  <a:lnTo>
                    <a:pt x="0" y="23460"/>
                  </a:lnTo>
                  <a:cubicBezTo>
                    <a:pt x="0" y="17238"/>
                    <a:pt x="2472" y="11271"/>
                    <a:pt x="6871" y="6871"/>
                  </a:cubicBezTo>
                  <a:cubicBezTo>
                    <a:pt x="11271" y="2472"/>
                    <a:pt x="17238" y="0"/>
                    <a:pt x="23460" y="0"/>
                  </a:cubicBezTo>
                  <a:close/>
                </a:path>
              </a:pathLst>
            </a:custGeom>
            <a:solidFill>
              <a:srgbClr val="83C6A2"/>
            </a:solidFill>
            <a:ln w="19050" cap="rnd">
              <a:solidFill>
                <a:srgbClr val="3A3937"/>
              </a:solidFill>
              <a:prstDash val="solid"/>
              <a:round/>
            </a:ln>
          </p:spPr>
        </p:sp>
        <p:sp>
          <p:nvSpPr>
            <p:cNvPr name="TextBox 55" id="55"/>
            <p:cNvSpPr txBox="true"/>
            <p:nvPr/>
          </p:nvSpPr>
          <p:spPr>
            <a:xfrm>
              <a:off x="0" y="-9525"/>
              <a:ext cx="2263664" cy="217767"/>
            </a:xfrm>
            <a:prstGeom prst="rect">
              <a:avLst/>
            </a:prstGeom>
          </p:spPr>
          <p:txBody>
            <a:bodyPr anchor="ctr" rtlCol="false" tIns="50800" lIns="50800" bIns="50800" rIns="50800"/>
            <a:lstStyle/>
            <a:p>
              <a:pPr algn="ctr">
                <a:lnSpc>
                  <a:spcPts val="2400"/>
                </a:lnSpc>
              </a:pPr>
              <a:r>
                <a:rPr lang="en-US" b="true" sz="2000">
                  <a:solidFill>
                    <a:srgbClr val="040606"/>
                  </a:solidFill>
                  <a:latin typeface="Open Sans Bold"/>
                  <a:ea typeface="Open Sans Bold"/>
                  <a:cs typeface="Open Sans Bold"/>
                  <a:sym typeface="Open Sans Bold"/>
                </a:rPr>
                <a:t>Magda de Soissons- Voice and Representation Coordinator</a:t>
              </a:r>
            </a:p>
          </p:txBody>
        </p:sp>
      </p:grpSp>
      <p:grpSp>
        <p:nvGrpSpPr>
          <p:cNvPr name="Group 56" id="56"/>
          <p:cNvGrpSpPr/>
          <p:nvPr/>
        </p:nvGrpSpPr>
        <p:grpSpPr>
          <a:xfrm rot="0">
            <a:off x="1028700" y="8846032"/>
            <a:ext cx="7920266" cy="708507"/>
            <a:chOff x="0" y="0"/>
            <a:chExt cx="2263664" cy="202496"/>
          </a:xfrm>
        </p:grpSpPr>
        <p:sp>
          <p:nvSpPr>
            <p:cNvPr name="Freeform 57" id="57"/>
            <p:cNvSpPr/>
            <p:nvPr/>
          </p:nvSpPr>
          <p:spPr>
            <a:xfrm flipH="false" flipV="false" rot="0">
              <a:off x="0" y="0"/>
              <a:ext cx="2263664" cy="202496"/>
            </a:xfrm>
            <a:custGeom>
              <a:avLst/>
              <a:gdLst/>
              <a:ahLst/>
              <a:cxnLst/>
              <a:rect r="r" b="b" t="t" l="l"/>
              <a:pathLst>
                <a:path h="202496" w="2263664">
                  <a:moveTo>
                    <a:pt x="23460" y="0"/>
                  </a:moveTo>
                  <a:lnTo>
                    <a:pt x="2240205" y="0"/>
                  </a:lnTo>
                  <a:cubicBezTo>
                    <a:pt x="2246427" y="0"/>
                    <a:pt x="2252394" y="2472"/>
                    <a:pt x="2256793" y="6871"/>
                  </a:cubicBezTo>
                  <a:cubicBezTo>
                    <a:pt x="2261193" y="11271"/>
                    <a:pt x="2263664" y="17238"/>
                    <a:pt x="2263664" y="23460"/>
                  </a:cubicBezTo>
                  <a:lnTo>
                    <a:pt x="2263664" y="179036"/>
                  </a:lnTo>
                  <a:cubicBezTo>
                    <a:pt x="2263664" y="185258"/>
                    <a:pt x="2261193" y="191225"/>
                    <a:pt x="2256793" y="195625"/>
                  </a:cubicBezTo>
                  <a:cubicBezTo>
                    <a:pt x="2252394" y="200024"/>
                    <a:pt x="2246427" y="202496"/>
                    <a:pt x="2240205" y="202496"/>
                  </a:cubicBezTo>
                  <a:lnTo>
                    <a:pt x="23460" y="202496"/>
                  </a:lnTo>
                  <a:cubicBezTo>
                    <a:pt x="17238" y="202496"/>
                    <a:pt x="11271" y="200024"/>
                    <a:pt x="6871" y="195625"/>
                  </a:cubicBezTo>
                  <a:cubicBezTo>
                    <a:pt x="2472" y="191225"/>
                    <a:pt x="0" y="185258"/>
                    <a:pt x="0" y="179036"/>
                  </a:cubicBezTo>
                  <a:lnTo>
                    <a:pt x="0" y="23460"/>
                  </a:lnTo>
                  <a:cubicBezTo>
                    <a:pt x="0" y="17238"/>
                    <a:pt x="2472" y="11271"/>
                    <a:pt x="6871" y="6871"/>
                  </a:cubicBezTo>
                  <a:cubicBezTo>
                    <a:pt x="11271" y="2472"/>
                    <a:pt x="17238" y="0"/>
                    <a:pt x="23460" y="0"/>
                  </a:cubicBezTo>
                  <a:close/>
                </a:path>
              </a:pathLst>
            </a:custGeom>
            <a:solidFill>
              <a:srgbClr val="AADBC0"/>
            </a:solidFill>
            <a:ln w="19050" cap="rnd">
              <a:solidFill>
                <a:srgbClr val="3A3937"/>
              </a:solidFill>
              <a:prstDash val="solid"/>
              <a:round/>
            </a:ln>
          </p:spPr>
        </p:sp>
        <p:sp>
          <p:nvSpPr>
            <p:cNvPr name="TextBox 58" id="58"/>
            <p:cNvSpPr txBox="true"/>
            <p:nvPr/>
          </p:nvSpPr>
          <p:spPr>
            <a:xfrm>
              <a:off x="0" y="-19050"/>
              <a:ext cx="2263664" cy="221546"/>
            </a:xfrm>
            <a:prstGeom prst="rect">
              <a:avLst/>
            </a:prstGeom>
          </p:spPr>
          <p:txBody>
            <a:bodyPr anchor="ctr" rtlCol="false" tIns="50800" lIns="50800" bIns="50800" rIns="50800"/>
            <a:lstStyle/>
            <a:p>
              <a:pPr algn="ctr">
                <a:lnSpc>
                  <a:spcPts val="2879"/>
                </a:lnSpc>
              </a:pPr>
              <a:r>
                <a:rPr lang="en-US" b="true" sz="2399">
                  <a:solidFill>
                    <a:srgbClr val="000000"/>
                  </a:solidFill>
                  <a:latin typeface="Poppins Bold"/>
                  <a:ea typeface="Poppins Bold"/>
                  <a:cs typeface="Poppins Bold"/>
                  <a:sym typeface="Poppins Bold"/>
                </a:rPr>
                <a:t>Womens</a:t>
              </a:r>
            </a:p>
          </p:txBody>
        </p:sp>
      </p:grpSp>
      <p:sp>
        <p:nvSpPr>
          <p:cNvPr name="AutoShape 59" id="59"/>
          <p:cNvSpPr/>
          <p:nvPr/>
        </p:nvSpPr>
        <p:spPr>
          <a:xfrm>
            <a:off x="8947363" y="9181235"/>
            <a:ext cx="490080" cy="0"/>
          </a:xfrm>
          <a:prstGeom prst="line">
            <a:avLst/>
          </a:prstGeom>
          <a:ln cap="flat" w="38100">
            <a:solidFill>
              <a:srgbClr val="000000"/>
            </a:solidFill>
            <a:prstDash val="solid"/>
            <a:headEnd type="none" len="sm" w="sm"/>
            <a:tailEnd type="none" len="sm" w="sm"/>
          </a:ln>
        </p:spPr>
      </p:sp>
      <p:grpSp>
        <p:nvGrpSpPr>
          <p:cNvPr name="Group 60" id="60"/>
          <p:cNvGrpSpPr/>
          <p:nvPr/>
        </p:nvGrpSpPr>
        <p:grpSpPr>
          <a:xfrm rot="0">
            <a:off x="9439046" y="8826982"/>
            <a:ext cx="7920266" cy="708507"/>
            <a:chOff x="0" y="0"/>
            <a:chExt cx="2263664" cy="202496"/>
          </a:xfrm>
        </p:grpSpPr>
        <p:sp>
          <p:nvSpPr>
            <p:cNvPr name="Freeform 61" id="61"/>
            <p:cNvSpPr/>
            <p:nvPr/>
          </p:nvSpPr>
          <p:spPr>
            <a:xfrm flipH="false" flipV="false" rot="0">
              <a:off x="0" y="0"/>
              <a:ext cx="2263664" cy="202496"/>
            </a:xfrm>
            <a:custGeom>
              <a:avLst/>
              <a:gdLst/>
              <a:ahLst/>
              <a:cxnLst/>
              <a:rect r="r" b="b" t="t" l="l"/>
              <a:pathLst>
                <a:path h="202496" w="2263664">
                  <a:moveTo>
                    <a:pt x="23460" y="0"/>
                  </a:moveTo>
                  <a:lnTo>
                    <a:pt x="2240205" y="0"/>
                  </a:lnTo>
                  <a:cubicBezTo>
                    <a:pt x="2246427" y="0"/>
                    <a:pt x="2252394" y="2472"/>
                    <a:pt x="2256793" y="6871"/>
                  </a:cubicBezTo>
                  <a:cubicBezTo>
                    <a:pt x="2261193" y="11271"/>
                    <a:pt x="2263664" y="17238"/>
                    <a:pt x="2263664" y="23460"/>
                  </a:cubicBezTo>
                  <a:lnTo>
                    <a:pt x="2263664" y="179036"/>
                  </a:lnTo>
                  <a:cubicBezTo>
                    <a:pt x="2263664" y="185258"/>
                    <a:pt x="2261193" y="191225"/>
                    <a:pt x="2256793" y="195625"/>
                  </a:cubicBezTo>
                  <a:cubicBezTo>
                    <a:pt x="2252394" y="200024"/>
                    <a:pt x="2246427" y="202496"/>
                    <a:pt x="2240205" y="202496"/>
                  </a:cubicBezTo>
                  <a:lnTo>
                    <a:pt x="23460" y="202496"/>
                  </a:lnTo>
                  <a:cubicBezTo>
                    <a:pt x="17238" y="202496"/>
                    <a:pt x="11271" y="200024"/>
                    <a:pt x="6871" y="195625"/>
                  </a:cubicBezTo>
                  <a:cubicBezTo>
                    <a:pt x="2472" y="191225"/>
                    <a:pt x="0" y="185258"/>
                    <a:pt x="0" y="179036"/>
                  </a:cubicBezTo>
                  <a:lnTo>
                    <a:pt x="0" y="23460"/>
                  </a:lnTo>
                  <a:cubicBezTo>
                    <a:pt x="0" y="17238"/>
                    <a:pt x="2472" y="11271"/>
                    <a:pt x="6871" y="6871"/>
                  </a:cubicBezTo>
                  <a:cubicBezTo>
                    <a:pt x="11271" y="2472"/>
                    <a:pt x="17238" y="0"/>
                    <a:pt x="23460" y="0"/>
                  </a:cubicBezTo>
                  <a:close/>
                </a:path>
              </a:pathLst>
            </a:custGeom>
            <a:solidFill>
              <a:srgbClr val="83C6A2"/>
            </a:solidFill>
            <a:ln w="19050" cap="rnd">
              <a:solidFill>
                <a:srgbClr val="3A3937"/>
              </a:solidFill>
              <a:prstDash val="solid"/>
              <a:round/>
            </a:ln>
          </p:spPr>
        </p:sp>
        <p:sp>
          <p:nvSpPr>
            <p:cNvPr name="TextBox 62" id="62"/>
            <p:cNvSpPr txBox="true"/>
            <p:nvPr/>
          </p:nvSpPr>
          <p:spPr>
            <a:xfrm>
              <a:off x="0" y="0"/>
              <a:ext cx="2263664" cy="202496"/>
            </a:xfrm>
            <a:prstGeom prst="rect">
              <a:avLst/>
            </a:prstGeom>
          </p:spPr>
          <p:txBody>
            <a:bodyPr anchor="ctr" rtlCol="false" tIns="50800" lIns="50800" bIns="50800" rIns="50800"/>
            <a:lstStyle/>
            <a:p>
              <a:pPr algn="ctr">
                <a:lnSpc>
                  <a:spcPts val="2759"/>
                </a:lnSpc>
              </a:pPr>
              <a:r>
                <a:rPr lang="en-US" b="true" sz="2299">
                  <a:solidFill>
                    <a:srgbClr val="040606"/>
                  </a:solidFill>
                  <a:latin typeface="Open Sans Bold"/>
                  <a:ea typeface="Open Sans Bold"/>
                  <a:cs typeface="Open Sans Bold"/>
                  <a:sym typeface="Open Sans Bold"/>
                </a:rPr>
                <a:t>Vic Jackson- Student Events Programme Manager</a:t>
              </a:r>
            </a:p>
          </p:txBody>
        </p:sp>
      </p:gr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5111" r="0" b="-15111"/>
            </a:stretch>
          </a:blipFill>
        </p:spPr>
      </p:sp>
      <p:grpSp>
        <p:nvGrpSpPr>
          <p:cNvPr name="Group 3" id="3"/>
          <p:cNvGrpSpPr/>
          <p:nvPr/>
        </p:nvGrpSpPr>
        <p:grpSpPr>
          <a:xfrm rot="0">
            <a:off x="1028700" y="5402251"/>
            <a:ext cx="7920266" cy="2991887"/>
            <a:chOff x="0" y="0"/>
            <a:chExt cx="2263664" cy="855101"/>
          </a:xfrm>
        </p:grpSpPr>
        <p:sp>
          <p:nvSpPr>
            <p:cNvPr name="Freeform 4" id="4"/>
            <p:cNvSpPr/>
            <p:nvPr/>
          </p:nvSpPr>
          <p:spPr>
            <a:xfrm flipH="false" flipV="false" rot="0">
              <a:off x="0" y="0"/>
              <a:ext cx="2263664" cy="855101"/>
            </a:xfrm>
            <a:custGeom>
              <a:avLst/>
              <a:gdLst/>
              <a:ahLst/>
              <a:cxnLst/>
              <a:rect r="r" b="b" t="t" l="l"/>
              <a:pathLst>
                <a:path h="855101" w="2263664">
                  <a:moveTo>
                    <a:pt x="23460" y="0"/>
                  </a:moveTo>
                  <a:lnTo>
                    <a:pt x="2240205" y="0"/>
                  </a:lnTo>
                  <a:cubicBezTo>
                    <a:pt x="2246427" y="0"/>
                    <a:pt x="2252394" y="2472"/>
                    <a:pt x="2256793" y="6871"/>
                  </a:cubicBezTo>
                  <a:cubicBezTo>
                    <a:pt x="2261193" y="11271"/>
                    <a:pt x="2263664" y="17238"/>
                    <a:pt x="2263664" y="23460"/>
                  </a:cubicBezTo>
                  <a:lnTo>
                    <a:pt x="2263664" y="831641"/>
                  </a:lnTo>
                  <a:cubicBezTo>
                    <a:pt x="2263664" y="837863"/>
                    <a:pt x="2261193" y="843830"/>
                    <a:pt x="2256793" y="848230"/>
                  </a:cubicBezTo>
                  <a:cubicBezTo>
                    <a:pt x="2252394" y="852629"/>
                    <a:pt x="2246427" y="855101"/>
                    <a:pt x="2240205" y="855101"/>
                  </a:cubicBezTo>
                  <a:lnTo>
                    <a:pt x="23460" y="855101"/>
                  </a:lnTo>
                  <a:cubicBezTo>
                    <a:pt x="17238" y="855101"/>
                    <a:pt x="11271" y="852629"/>
                    <a:pt x="6871" y="848230"/>
                  </a:cubicBezTo>
                  <a:cubicBezTo>
                    <a:pt x="2472" y="843830"/>
                    <a:pt x="0" y="837863"/>
                    <a:pt x="0" y="831641"/>
                  </a:cubicBezTo>
                  <a:lnTo>
                    <a:pt x="0" y="23460"/>
                  </a:lnTo>
                  <a:cubicBezTo>
                    <a:pt x="0" y="17238"/>
                    <a:pt x="2472" y="11271"/>
                    <a:pt x="6871" y="6871"/>
                  </a:cubicBezTo>
                  <a:cubicBezTo>
                    <a:pt x="11271" y="2472"/>
                    <a:pt x="17238" y="0"/>
                    <a:pt x="23460" y="0"/>
                  </a:cubicBezTo>
                  <a:close/>
                </a:path>
              </a:pathLst>
            </a:custGeom>
            <a:solidFill>
              <a:srgbClr val="AADBC0"/>
            </a:solidFill>
            <a:ln w="19050" cap="rnd">
              <a:solidFill>
                <a:srgbClr val="3A3937"/>
              </a:solidFill>
              <a:prstDash val="solid"/>
              <a:round/>
            </a:ln>
          </p:spPr>
        </p:sp>
        <p:sp>
          <p:nvSpPr>
            <p:cNvPr name="TextBox 5" id="5"/>
            <p:cNvSpPr txBox="true"/>
            <p:nvPr/>
          </p:nvSpPr>
          <p:spPr>
            <a:xfrm>
              <a:off x="0" y="9525"/>
              <a:ext cx="2263664" cy="845576"/>
            </a:xfrm>
            <a:prstGeom prst="rect">
              <a:avLst/>
            </a:prstGeom>
          </p:spPr>
          <p:txBody>
            <a:bodyPr anchor="ctr" rtlCol="false" tIns="50800" lIns="50800" bIns="50800" rIns="50800"/>
            <a:lstStyle/>
            <a:p>
              <a:pPr algn="ctr">
                <a:lnSpc>
                  <a:spcPts val="2879"/>
                </a:lnSpc>
              </a:pPr>
            </a:p>
          </p:txBody>
        </p:sp>
      </p:grpSp>
      <p:sp>
        <p:nvSpPr>
          <p:cNvPr name="TextBox 6" id="6"/>
          <p:cNvSpPr txBox="true"/>
          <p:nvPr/>
        </p:nvSpPr>
        <p:spPr>
          <a:xfrm rot="0">
            <a:off x="1440346" y="6405546"/>
            <a:ext cx="7096975" cy="605664"/>
          </a:xfrm>
          <a:prstGeom prst="rect">
            <a:avLst/>
          </a:prstGeom>
        </p:spPr>
        <p:txBody>
          <a:bodyPr anchor="t" rtlCol="false" tIns="0" lIns="0" bIns="0" rIns="0">
            <a:spAutoFit/>
          </a:bodyPr>
          <a:lstStyle/>
          <a:p>
            <a:pPr algn="ctr" marL="0" indent="0" lvl="0">
              <a:lnSpc>
                <a:spcPts val="4066"/>
              </a:lnSpc>
              <a:spcBef>
                <a:spcPct val="0"/>
              </a:spcBef>
            </a:pPr>
            <a:r>
              <a:rPr lang="en-US" sz="3800">
                <a:solidFill>
                  <a:srgbClr val="000000"/>
                </a:solidFill>
                <a:latin typeface="Gotham 1"/>
                <a:ea typeface="Gotham 1"/>
                <a:cs typeface="Gotham 1"/>
                <a:sym typeface="Gotham 1"/>
              </a:rPr>
              <a:t>what helps you switch off?</a:t>
            </a:r>
          </a:p>
        </p:txBody>
      </p:sp>
      <p:sp>
        <p:nvSpPr>
          <p:cNvPr name="TextBox 7" id="7"/>
          <p:cNvSpPr txBox="true"/>
          <p:nvPr/>
        </p:nvSpPr>
        <p:spPr>
          <a:xfrm rot="0">
            <a:off x="1298531" y="1212306"/>
            <a:ext cx="16455788" cy="1083915"/>
          </a:xfrm>
          <a:prstGeom prst="rect">
            <a:avLst/>
          </a:prstGeom>
        </p:spPr>
        <p:txBody>
          <a:bodyPr anchor="t" rtlCol="false" tIns="0" lIns="0" bIns="0" rIns="0">
            <a:spAutoFit/>
          </a:bodyPr>
          <a:lstStyle/>
          <a:p>
            <a:pPr algn="ctr">
              <a:lnSpc>
                <a:spcPts val="7981"/>
              </a:lnSpc>
              <a:spcBef>
                <a:spcPct val="0"/>
              </a:spcBef>
            </a:pPr>
            <a:r>
              <a:rPr lang="en-US" sz="5701">
                <a:solidFill>
                  <a:srgbClr val="414141"/>
                </a:solidFill>
                <a:latin typeface="Gotham 1"/>
                <a:ea typeface="Gotham 1"/>
                <a:cs typeface="Gotham 1"/>
                <a:sym typeface="Gotham 1"/>
              </a:rPr>
              <a:t>switching off</a:t>
            </a:r>
          </a:p>
        </p:txBody>
      </p:sp>
      <p:grpSp>
        <p:nvGrpSpPr>
          <p:cNvPr name="Group 8" id="8"/>
          <p:cNvGrpSpPr/>
          <p:nvPr/>
        </p:nvGrpSpPr>
        <p:grpSpPr>
          <a:xfrm rot="0">
            <a:off x="9381896" y="5402251"/>
            <a:ext cx="7596140" cy="2991887"/>
            <a:chOff x="0" y="0"/>
            <a:chExt cx="2263664" cy="891588"/>
          </a:xfrm>
        </p:grpSpPr>
        <p:sp>
          <p:nvSpPr>
            <p:cNvPr name="Freeform 9" id="9"/>
            <p:cNvSpPr/>
            <p:nvPr/>
          </p:nvSpPr>
          <p:spPr>
            <a:xfrm flipH="false" flipV="false" rot="0">
              <a:off x="0" y="0"/>
              <a:ext cx="2263664" cy="891588"/>
            </a:xfrm>
            <a:custGeom>
              <a:avLst/>
              <a:gdLst/>
              <a:ahLst/>
              <a:cxnLst/>
              <a:rect r="r" b="b" t="t" l="l"/>
              <a:pathLst>
                <a:path h="891588" w="2263664">
                  <a:moveTo>
                    <a:pt x="24461" y="0"/>
                  </a:moveTo>
                  <a:lnTo>
                    <a:pt x="2239204" y="0"/>
                  </a:lnTo>
                  <a:cubicBezTo>
                    <a:pt x="2245691" y="0"/>
                    <a:pt x="2251913" y="2577"/>
                    <a:pt x="2256500" y="7164"/>
                  </a:cubicBezTo>
                  <a:cubicBezTo>
                    <a:pt x="2261087" y="11752"/>
                    <a:pt x="2263664" y="17973"/>
                    <a:pt x="2263664" y="24461"/>
                  </a:cubicBezTo>
                  <a:lnTo>
                    <a:pt x="2263664" y="867127"/>
                  </a:lnTo>
                  <a:cubicBezTo>
                    <a:pt x="2263664" y="873615"/>
                    <a:pt x="2261087" y="879836"/>
                    <a:pt x="2256500" y="884424"/>
                  </a:cubicBezTo>
                  <a:cubicBezTo>
                    <a:pt x="2251913" y="889011"/>
                    <a:pt x="2245691" y="891588"/>
                    <a:pt x="2239204" y="891588"/>
                  </a:cubicBezTo>
                  <a:lnTo>
                    <a:pt x="24461" y="891588"/>
                  </a:lnTo>
                  <a:cubicBezTo>
                    <a:pt x="17973" y="891588"/>
                    <a:pt x="11752" y="889011"/>
                    <a:pt x="7164" y="884424"/>
                  </a:cubicBezTo>
                  <a:cubicBezTo>
                    <a:pt x="2577" y="879836"/>
                    <a:pt x="0" y="873615"/>
                    <a:pt x="0" y="867127"/>
                  </a:cubicBezTo>
                  <a:lnTo>
                    <a:pt x="0" y="24461"/>
                  </a:lnTo>
                  <a:cubicBezTo>
                    <a:pt x="0" y="17973"/>
                    <a:pt x="2577" y="11752"/>
                    <a:pt x="7164" y="7164"/>
                  </a:cubicBezTo>
                  <a:cubicBezTo>
                    <a:pt x="11752" y="2577"/>
                    <a:pt x="17973" y="0"/>
                    <a:pt x="24461" y="0"/>
                  </a:cubicBezTo>
                  <a:close/>
                </a:path>
              </a:pathLst>
            </a:custGeom>
            <a:solidFill>
              <a:srgbClr val="83C6A2"/>
            </a:solidFill>
            <a:ln w="19050" cap="rnd">
              <a:solidFill>
                <a:srgbClr val="3A3937"/>
              </a:solidFill>
              <a:prstDash val="solid"/>
              <a:round/>
            </a:ln>
          </p:spPr>
        </p:sp>
        <p:sp>
          <p:nvSpPr>
            <p:cNvPr name="TextBox 10" id="10"/>
            <p:cNvSpPr txBox="true"/>
            <p:nvPr/>
          </p:nvSpPr>
          <p:spPr>
            <a:xfrm>
              <a:off x="0" y="9525"/>
              <a:ext cx="2263664" cy="882063"/>
            </a:xfrm>
            <a:prstGeom prst="rect">
              <a:avLst/>
            </a:prstGeom>
          </p:spPr>
          <p:txBody>
            <a:bodyPr anchor="ctr" rtlCol="false" tIns="48721" lIns="48721" bIns="48721" rIns="48721"/>
            <a:lstStyle/>
            <a:p>
              <a:pPr algn="ctr">
                <a:lnSpc>
                  <a:spcPts val="2879"/>
                </a:lnSpc>
              </a:pPr>
            </a:p>
          </p:txBody>
        </p:sp>
      </p:grpSp>
      <p:sp>
        <p:nvSpPr>
          <p:cNvPr name="TextBox 11" id="11"/>
          <p:cNvSpPr txBox="true"/>
          <p:nvPr/>
        </p:nvSpPr>
        <p:spPr>
          <a:xfrm rot="0">
            <a:off x="9776696" y="6094446"/>
            <a:ext cx="6806541" cy="1536547"/>
          </a:xfrm>
          <a:prstGeom prst="rect">
            <a:avLst/>
          </a:prstGeom>
        </p:spPr>
        <p:txBody>
          <a:bodyPr anchor="t" rtlCol="false" tIns="0" lIns="0" bIns="0" rIns="0">
            <a:spAutoFit/>
          </a:bodyPr>
          <a:lstStyle/>
          <a:p>
            <a:pPr algn="ctr" marL="0" indent="0" lvl="0">
              <a:lnSpc>
                <a:spcPts val="3899"/>
              </a:lnSpc>
              <a:spcBef>
                <a:spcPct val="0"/>
              </a:spcBef>
            </a:pPr>
            <a:r>
              <a:rPr lang="en-US" sz="3644">
                <a:solidFill>
                  <a:srgbClr val="000000"/>
                </a:solidFill>
                <a:latin typeface="Gotham 1"/>
                <a:ea typeface="Gotham 1"/>
                <a:cs typeface="Gotham 1"/>
                <a:sym typeface="Gotham 1"/>
              </a:rPr>
              <a:t>what are your personal signals that you need a break?</a:t>
            </a:r>
          </a:p>
        </p:txBody>
      </p:sp>
      <p:sp>
        <p:nvSpPr>
          <p:cNvPr name="Freeform 12" id="12"/>
          <p:cNvSpPr/>
          <p:nvPr/>
        </p:nvSpPr>
        <p:spPr>
          <a:xfrm flipH="false" flipV="false" rot="0">
            <a:off x="14395627" y="9258300"/>
            <a:ext cx="3632699" cy="934123"/>
          </a:xfrm>
          <a:custGeom>
            <a:avLst/>
            <a:gdLst/>
            <a:ahLst/>
            <a:cxnLst/>
            <a:rect r="r" b="b" t="t" l="l"/>
            <a:pathLst>
              <a:path h="934123" w="3632699">
                <a:moveTo>
                  <a:pt x="0" y="0"/>
                </a:moveTo>
                <a:lnTo>
                  <a:pt x="3632699" y="0"/>
                </a:lnTo>
                <a:lnTo>
                  <a:pt x="3632699" y="934123"/>
                </a:lnTo>
                <a:lnTo>
                  <a:pt x="0" y="934123"/>
                </a:lnTo>
                <a:lnTo>
                  <a:pt x="0" y="0"/>
                </a:lnTo>
                <a:close/>
              </a:path>
            </a:pathLst>
          </a:custGeom>
          <a:blipFill>
            <a:blip r:embed="rId3"/>
            <a:stretch>
              <a:fillRect l="0" t="0" r="0" b="0"/>
            </a:stretch>
          </a:blipFill>
        </p:spPr>
      </p:sp>
      <p:sp>
        <p:nvSpPr>
          <p:cNvPr name="TextBox 13" id="13"/>
          <p:cNvSpPr txBox="true"/>
          <p:nvPr/>
        </p:nvSpPr>
        <p:spPr>
          <a:xfrm rot="0">
            <a:off x="1298531" y="2332227"/>
            <a:ext cx="16455788" cy="1389349"/>
          </a:xfrm>
          <a:prstGeom prst="rect">
            <a:avLst/>
          </a:prstGeom>
        </p:spPr>
        <p:txBody>
          <a:bodyPr anchor="t" rtlCol="false" tIns="0" lIns="0" bIns="0" rIns="0">
            <a:spAutoFit/>
          </a:bodyPr>
          <a:lstStyle/>
          <a:p>
            <a:pPr algn="ctr">
              <a:lnSpc>
                <a:spcPts val="5321"/>
              </a:lnSpc>
              <a:spcBef>
                <a:spcPct val="0"/>
              </a:spcBef>
            </a:pPr>
            <a:r>
              <a:rPr lang="en-US" sz="3801">
                <a:solidFill>
                  <a:srgbClr val="414141"/>
                </a:solidFill>
                <a:latin typeface="Gotham 2"/>
                <a:ea typeface="Gotham 2"/>
                <a:cs typeface="Gotham 2"/>
                <a:sym typeface="Gotham 2"/>
              </a:rPr>
              <a:t>sometimes your roles can be very busy and feel all consuming- it’s important to know when and how to switch off</a:t>
            </a:r>
          </a:p>
        </p:txBody>
      </p:sp>
      <p:sp>
        <p:nvSpPr>
          <p:cNvPr name="TextBox 14" id="14"/>
          <p:cNvSpPr txBox="true"/>
          <p:nvPr/>
        </p:nvSpPr>
        <p:spPr>
          <a:xfrm rot="0">
            <a:off x="2310716" y="4546123"/>
            <a:ext cx="13666569" cy="597377"/>
          </a:xfrm>
          <a:prstGeom prst="rect">
            <a:avLst/>
          </a:prstGeom>
        </p:spPr>
        <p:txBody>
          <a:bodyPr anchor="t" rtlCol="false" tIns="0" lIns="0" bIns="0" rIns="0">
            <a:spAutoFit/>
          </a:bodyPr>
          <a:lstStyle/>
          <a:p>
            <a:pPr algn="ctr">
              <a:lnSpc>
                <a:spcPts val="4419"/>
              </a:lnSpc>
              <a:spcBef>
                <a:spcPct val="0"/>
              </a:spcBef>
            </a:pPr>
            <a:r>
              <a:rPr lang="en-US" sz="3156">
                <a:solidFill>
                  <a:srgbClr val="414141"/>
                </a:solidFill>
                <a:latin typeface="Gotham 2"/>
                <a:ea typeface="Gotham 2"/>
                <a:cs typeface="Gotham 2"/>
                <a:sym typeface="Gotham 2"/>
              </a:rPr>
              <a:t>answer the questions below on two post it notes</a:t>
            </a:r>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bg>
      <p:bgPr>
        <a:solidFill>
          <a:srgbClr val="FBF7F1"/>
        </a:solidFill>
      </p:bgPr>
    </p:bg>
    <p:spTree>
      <p:nvGrpSpPr>
        <p:cNvPr id="1" name=""/>
        <p:cNvGrpSpPr/>
        <p:nvPr/>
      </p:nvGrpSpPr>
      <p:grpSpPr>
        <a:xfrm>
          <a:off x="0" y="0"/>
          <a:ext cx="0" cy="0"/>
          <a:chOff x="0" y="0"/>
          <a:chExt cx="0" cy="0"/>
        </a:xfrm>
      </p:grpSpPr>
      <p:sp>
        <p:nvSpPr>
          <p:cNvPr name="Freeform 2" id="2"/>
          <p:cNvSpPr/>
          <p:nvPr/>
        </p:nvSpPr>
        <p:spPr>
          <a:xfrm flipH="true" flipV="false" rot="-10800000">
            <a:off x="9223231" y="8895219"/>
            <a:ext cx="11552272" cy="1596314"/>
          </a:xfrm>
          <a:custGeom>
            <a:avLst/>
            <a:gdLst/>
            <a:ahLst/>
            <a:cxnLst/>
            <a:rect r="r" b="b" t="t" l="l"/>
            <a:pathLst>
              <a:path h="1596314" w="11552272">
                <a:moveTo>
                  <a:pt x="11552272" y="0"/>
                </a:moveTo>
                <a:lnTo>
                  <a:pt x="0" y="0"/>
                </a:lnTo>
                <a:lnTo>
                  <a:pt x="0" y="1596314"/>
                </a:lnTo>
                <a:lnTo>
                  <a:pt x="11552272" y="1596314"/>
                </a:lnTo>
                <a:lnTo>
                  <a:pt x="11552272"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false" rot="0">
            <a:off x="-2649686" y="-149539"/>
            <a:ext cx="11546413" cy="1595504"/>
          </a:xfrm>
          <a:custGeom>
            <a:avLst/>
            <a:gdLst/>
            <a:ahLst/>
            <a:cxnLst/>
            <a:rect r="r" b="b" t="t" l="l"/>
            <a:pathLst>
              <a:path h="1595504" w="11546413">
                <a:moveTo>
                  <a:pt x="11546413" y="0"/>
                </a:moveTo>
                <a:lnTo>
                  <a:pt x="0" y="0"/>
                </a:lnTo>
                <a:lnTo>
                  <a:pt x="0" y="1595505"/>
                </a:lnTo>
                <a:lnTo>
                  <a:pt x="11546413" y="1595505"/>
                </a:lnTo>
                <a:lnTo>
                  <a:pt x="11546413"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347021" y="8895219"/>
            <a:ext cx="3632699" cy="934123"/>
          </a:xfrm>
          <a:custGeom>
            <a:avLst/>
            <a:gdLst/>
            <a:ahLst/>
            <a:cxnLst/>
            <a:rect r="r" b="b" t="t" l="l"/>
            <a:pathLst>
              <a:path h="934123" w="3632699">
                <a:moveTo>
                  <a:pt x="0" y="0"/>
                </a:moveTo>
                <a:lnTo>
                  <a:pt x="3632699" y="0"/>
                </a:lnTo>
                <a:lnTo>
                  <a:pt x="3632699" y="934122"/>
                </a:lnTo>
                <a:lnTo>
                  <a:pt x="0" y="934122"/>
                </a:lnTo>
                <a:lnTo>
                  <a:pt x="0" y="0"/>
                </a:lnTo>
                <a:close/>
              </a:path>
            </a:pathLst>
          </a:custGeom>
          <a:blipFill>
            <a:blip r:embed="rId6"/>
            <a:stretch>
              <a:fillRect l="0" t="0" r="0" b="0"/>
            </a:stretch>
          </a:blipFill>
        </p:spPr>
      </p:sp>
      <p:sp>
        <p:nvSpPr>
          <p:cNvPr name="Freeform 5" id="5"/>
          <p:cNvSpPr/>
          <p:nvPr/>
        </p:nvSpPr>
        <p:spPr>
          <a:xfrm flipH="false" flipV="false" rot="0">
            <a:off x="10639066" y="497445"/>
            <a:ext cx="5715000" cy="4114800"/>
          </a:xfrm>
          <a:custGeom>
            <a:avLst/>
            <a:gdLst/>
            <a:ahLst/>
            <a:cxnLst/>
            <a:rect r="r" b="b" t="t" l="l"/>
            <a:pathLst>
              <a:path h="4114800" w="5715000">
                <a:moveTo>
                  <a:pt x="0" y="0"/>
                </a:moveTo>
                <a:lnTo>
                  <a:pt x="5715000" y="0"/>
                </a:lnTo>
                <a:lnTo>
                  <a:pt x="571500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1680063" y="2312588"/>
            <a:ext cx="4599315" cy="4599315"/>
          </a:xfrm>
          <a:custGeom>
            <a:avLst/>
            <a:gdLst/>
            <a:ahLst/>
            <a:cxnLst/>
            <a:rect r="r" b="b" t="t" l="l"/>
            <a:pathLst>
              <a:path h="4599315" w="4599315">
                <a:moveTo>
                  <a:pt x="0" y="0"/>
                </a:moveTo>
                <a:lnTo>
                  <a:pt x="4599315" y="0"/>
                </a:lnTo>
                <a:lnTo>
                  <a:pt x="4599315" y="4599315"/>
                </a:lnTo>
                <a:lnTo>
                  <a:pt x="0" y="459931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7" id="7"/>
          <p:cNvSpPr txBox="true"/>
          <p:nvPr/>
        </p:nvSpPr>
        <p:spPr>
          <a:xfrm rot="0">
            <a:off x="10639066" y="5326887"/>
            <a:ext cx="5715000" cy="2767965"/>
          </a:xfrm>
          <a:prstGeom prst="rect">
            <a:avLst/>
          </a:prstGeom>
        </p:spPr>
        <p:txBody>
          <a:bodyPr anchor="t" rtlCol="false" tIns="0" lIns="0" bIns="0" rIns="0">
            <a:spAutoFit/>
          </a:bodyPr>
          <a:lstStyle/>
          <a:p>
            <a:pPr algn="ctr">
              <a:lnSpc>
                <a:spcPts val="4409"/>
              </a:lnSpc>
            </a:pPr>
            <a:r>
              <a:rPr lang="en-US" sz="3150">
                <a:solidFill>
                  <a:srgbClr val="000000"/>
                </a:solidFill>
                <a:latin typeface="Poppins"/>
                <a:ea typeface="Poppins"/>
                <a:cs typeface="Poppins"/>
                <a:sym typeface="Poppins"/>
              </a:rPr>
              <a:t>the office is </a:t>
            </a:r>
            <a:r>
              <a:rPr lang="en-US" sz="3150" b="true">
                <a:solidFill>
                  <a:srgbClr val="000000"/>
                </a:solidFill>
                <a:latin typeface="Poppins Bold"/>
                <a:ea typeface="Poppins Bold"/>
                <a:cs typeface="Poppins Bold"/>
                <a:sym typeface="Poppins Bold"/>
              </a:rPr>
              <a:t>YOUR</a:t>
            </a:r>
            <a:r>
              <a:rPr lang="en-US" sz="3150">
                <a:solidFill>
                  <a:srgbClr val="000000"/>
                </a:solidFill>
                <a:latin typeface="Poppins"/>
                <a:ea typeface="Poppins"/>
                <a:cs typeface="Poppins"/>
                <a:sym typeface="Poppins"/>
              </a:rPr>
              <a:t> space to use. walk in whenever you want! we have study spaces, spare desks, friendly faces and mediocre coffee </a:t>
            </a:r>
          </a:p>
        </p:txBody>
      </p:sp>
      <p:sp>
        <p:nvSpPr>
          <p:cNvPr name="TextBox 8" id="8"/>
          <p:cNvSpPr txBox="true"/>
          <p:nvPr/>
        </p:nvSpPr>
        <p:spPr>
          <a:xfrm rot="0">
            <a:off x="1028700" y="7313323"/>
            <a:ext cx="6039751" cy="1094751"/>
          </a:xfrm>
          <a:prstGeom prst="rect">
            <a:avLst/>
          </a:prstGeom>
        </p:spPr>
        <p:txBody>
          <a:bodyPr anchor="t" rtlCol="false" tIns="0" lIns="0" bIns="0" rIns="0">
            <a:spAutoFit/>
          </a:bodyPr>
          <a:lstStyle/>
          <a:p>
            <a:pPr algn="ctr">
              <a:lnSpc>
                <a:spcPts val="4285"/>
              </a:lnSpc>
            </a:pPr>
            <a:r>
              <a:rPr lang="en-US" sz="3061">
                <a:solidFill>
                  <a:srgbClr val="000000"/>
                </a:solidFill>
                <a:latin typeface="Poppins"/>
                <a:ea typeface="Poppins"/>
                <a:cs typeface="Poppins"/>
                <a:sym typeface="Poppins"/>
              </a:rPr>
              <a:t>How can we help you feel more at home in your space?</a:t>
            </a:r>
          </a:p>
        </p:txBody>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bg>
      <p:bgPr>
        <a:solidFill>
          <a:srgbClr val="FBF7F1"/>
        </a:solidFill>
      </p:bgPr>
    </p:bg>
    <p:spTree>
      <p:nvGrpSpPr>
        <p:cNvPr id="1" name=""/>
        <p:cNvGrpSpPr/>
        <p:nvPr/>
      </p:nvGrpSpPr>
      <p:grpSpPr>
        <a:xfrm>
          <a:off x="0" y="0"/>
          <a:ext cx="0" cy="0"/>
          <a:chOff x="0" y="0"/>
          <a:chExt cx="0" cy="0"/>
        </a:xfrm>
      </p:grpSpPr>
      <p:sp>
        <p:nvSpPr>
          <p:cNvPr name="Freeform 2" id="2"/>
          <p:cNvSpPr/>
          <p:nvPr/>
        </p:nvSpPr>
        <p:spPr>
          <a:xfrm flipH="true" flipV="false" rot="-10800000">
            <a:off x="9223231" y="8895219"/>
            <a:ext cx="11552272" cy="1596314"/>
          </a:xfrm>
          <a:custGeom>
            <a:avLst/>
            <a:gdLst/>
            <a:ahLst/>
            <a:cxnLst/>
            <a:rect r="r" b="b" t="t" l="l"/>
            <a:pathLst>
              <a:path h="1596314" w="11552272">
                <a:moveTo>
                  <a:pt x="11552272" y="0"/>
                </a:moveTo>
                <a:lnTo>
                  <a:pt x="0" y="0"/>
                </a:lnTo>
                <a:lnTo>
                  <a:pt x="0" y="1596314"/>
                </a:lnTo>
                <a:lnTo>
                  <a:pt x="11552272" y="1596314"/>
                </a:lnTo>
                <a:lnTo>
                  <a:pt x="11552272"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false" rot="0">
            <a:off x="-2649686" y="-149539"/>
            <a:ext cx="11546413" cy="1595504"/>
          </a:xfrm>
          <a:custGeom>
            <a:avLst/>
            <a:gdLst/>
            <a:ahLst/>
            <a:cxnLst/>
            <a:rect r="r" b="b" t="t" l="l"/>
            <a:pathLst>
              <a:path h="1595504" w="11546413">
                <a:moveTo>
                  <a:pt x="11546413" y="0"/>
                </a:moveTo>
                <a:lnTo>
                  <a:pt x="0" y="0"/>
                </a:lnTo>
                <a:lnTo>
                  <a:pt x="0" y="1595505"/>
                </a:lnTo>
                <a:lnTo>
                  <a:pt x="11546413" y="1595505"/>
                </a:lnTo>
                <a:lnTo>
                  <a:pt x="11546413"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347021" y="8895219"/>
            <a:ext cx="3632699" cy="934123"/>
          </a:xfrm>
          <a:custGeom>
            <a:avLst/>
            <a:gdLst/>
            <a:ahLst/>
            <a:cxnLst/>
            <a:rect r="r" b="b" t="t" l="l"/>
            <a:pathLst>
              <a:path h="934123" w="3632699">
                <a:moveTo>
                  <a:pt x="0" y="0"/>
                </a:moveTo>
                <a:lnTo>
                  <a:pt x="3632699" y="0"/>
                </a:lnTo>
                <a:lnTo>
                  <a:pt x="3632699" y="934122"/>
                </a:lnTo>
                <a:lnTo>
                  <a:pt x="0" y="934122"/>
                </a:lnTo>
                <a:lnTo>
                  <a:pt x="0" y="0"/>
                </a:lnTo>
                <a:close/>
              </a:path>
            </a:pathLst>
          </a:custGeom>
          <a:blipFill>
            <a:blip r:embed="rId6"/>
            <a:stretch>
              <a:fillRect l="0" t="0" r="0" b="0"/>
            </a:stretch>
          </a:blipFill>
        </p:spPr>
      </p:sp>
      <p:sp>
        <p:nvSpPr>
          <p:cNvPr name="Freeform 5" id="5"/>
          <p:cNvSpPr/>
          <p:nvPr/>
        </p:nvSpPr>
        <p:spPr>
          <a:xfrm flipH="false" flipV="false" rot="0">
            <a:off x="6039227" y="1445966"/>
            <a:ext cx="5715000" cy="4114800"/>
          </a:xfrm>
          <a:custGeom>
            <a:avLst/>
            <a:gdLst/>
            <a:ahLst/>
            <a:cxnLst/>
            <a:rect r="r" b="b" t="t" l="l"/>
            <a:pathLst>
              <a:path h="4114800" w="5715000">
                <a:moveTo>
                  <a:pt x="0" y="0"/>
                </a:moveTo>
                <a:lnTo>
                  <a:pt x="5715000" y="0"/>
                </a:lnTo>
                <a:lnTo>
                  <a:pt x="571500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6" id="6"/>
          <p:cNvSpPr txBox="true"/>
          <p:nvPr/>
        </p:nvSpPr>
        <p:spPr>
          <a:xfrm rot="0">
            <a:off x="3123521" y="5801147"/>
            <a:ext cx="11465553" cy="2767965"/>
          </a:xfrm>
          <a:prstGeom prst="rect">
            <a:avLst/>
          </a:prstGeom>
        </p:spPr>
        <p:txBody>
          <a:bodyPr anchor="t" rtlCol="false" tIns="0" lIns="0" bIns="0" rIns="0">
            <a:spAutoFit/>
          </a:bodyPr>
          <a:lstStyle/>
          <a:p>
            <a:pPr algn="ctr">
              <a:lnSpc>
                <a:spcPts val="4409"/>
              </a:lnSpc>
            </a:pPr>
            <a:r>
              <a:rPr lang="en-US" sz="3150">
                <a:solidFill>
                  <a:srgbClr val="000000"/>
                </a:solidFill>
                <a:latin typeface="Poppins"/>
                <a:ea typeface="Poppins"/>
                <a:cs typeface="Poppins"/>
                <a:sym typeface="Poppins"/>
              </a:rPr>
              <a:t>ALSO we will be running a series of skills workshops e.g CV writing, networking, leadership development, job huntnig etc over the next few months to help with your professional development (Skills bootcamp!) so watch out for those emails and please do come along!</a:t>
            </a:r>
          </a:p>
        </p:txBody>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bg>
      <p:bgPr>
        <a:solidFill>
          <a:srgbClr val="FBF7F1"/>
        </a:solidFill>
      </p:bgPr>
    </p:bg>
    <p:spTree>
      <p:nvGrpSpPr>
        <p:cNvPr id="1" name=""/>
        <p:cNvGrpSpPr/>
        <p:nvPr/>
      </p:nvGrpSpPr>
      <p:grpSpPr>
        <a:xfrm>
          <a:off x="0" y="0"/>
          <a:ext cx="0" cy="0"/>
          <a:chOff x="0" y="0"/>
          <a:chExt cx="0" cy="0"/>
        </a:xfrm>
      </p:grpSpPr>
      <p:sp>
        <p:nvSpPr>
          <p:cNvPr name="Freeform 2" id="2"/>
          <p:cNvSpPr/>
          <p:nvPr/>
        </p:nvSpPr>
        <p:spPr>
          <a:xfrm flipH="true" flipV="false" rot="-10800000">
            <a:off x="9223231" y="8895219"/>
            <a:ext cx="11552272" cy="1596314"/>
          </a:xfrm>
          <a:custGeom>
            <a:avLst/>
            <a:gdLst/>
            <a:ahLst/>
            <a:cxnLst/>
            <a:rect r="r" b="b" t="t" l="l"/>
            <a:pathLst>
              <a:path h="1596314" w="11552272">
                <a:moveTo>
                  <a:pt x="11552272" y="0"/>
                </a:moveTo>
                <a:lnTo>
                  <a:pt x="0" y="0"/>
                </a:lnTo>
                <a:lnTo>
                  <a:pt x="0" y="1596314"/>
                </a:lnTo>
                <a:lnTo>
                  <a:pt x="11552272" y="1596314"/>
                </a:lnTo>
                <a:lnTo>
                  <a:pt x="11552272"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false" rot="0">
            <a:off x="-2649686" y="-149539"/>
            <a:ext cx="11546413" cy="1595504"/>
          </a:xfrm>
          <a:custGeom>
            <a:avLst/>
            <a:gdLst/>
            <a:ahLst/>
            <a:cxnLst/>
            <a:rect r="r" b="b" t="t" l="l"/>
            <a:pathLst>
              <a:path h="1595504" w="11546413">
                <a:moveTo>
                  <a:pt x="11546413" y="0"/>
                </a:moveTo>
                <a:lnTo>
                  <a:pt x="0" y="0"/>
                </a:lnTo>
                <a:lnTo>
                  <a:pt x="0" y="1595505"/>
                </a:lnTo>
                <a:lnTo>
                  <a:pt x="11546413" y="1595505"/>
                </a:lnTo>
                <a:lnTo>
                  <a:pt x="11546413"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491967">
            <a:off x="4366081" y="1559751"/>
            <a:ext cx="1707111" cy="1555022"/>
          </a:xfrm>
          <a:custGeom>
            <a:avLst/>
            <a:gdLst/>
            <a:ahLst/>
            <a:cxnLst/>
            <a:rect r="r" b="b" t="t" l="l"/>
            <a:pathLst>
              <a:path h="1555022" w="1707111">
                <a:moveTo>
                  <a:pt x="0" y="0"/>
                </a:moveTo>
                <a:lnTo>
                  <a:pt x="1707110" y="0"/>
                </a:lnTo>
                <a:lnTo>
                  <a:pt x="1707110" y="1555023"/>
                </a:lnTo>
                <a:lnTo>
                  <a:pt x="0" y="155502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true" rot="1129629">
            <a:off x="1299704" y="3378742"/>
            <a:ext cx="3895386" cy="4128059"/>
          </a:xfrm>
          <a:custGeom>
            <a:avLst/>
            <a:gdLst/>
            <a:ahLst/>
            <a:cxnLst/>
            <a:rect r="r" b="b" t="t" l="l"/>
            <a:pathLst>
              <a:path h="4128059" w="3895386">
                <a:moveTo>
                  <a:pt x="0" y="4128059"/>
                </a:moveTo>
                <a:lnTo>
                  <a:pt x="3895387" y="4128059"/>
                </a:lnTo>
                <a:lnTo>
                  <a:pt x="3895387" y="0"/>
                </a:lnTo>
                <a:lnTo>
                  <a:pt x="0" y="0"/>
                </a:lnTo>
                <a:lnTo>
                  <a:pt x="0" y="4128059"/>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6" id="6"/>
          <p:cNvSpPr txBox="true"/>
          <p:nvPr/>
        </p:nvSpPr>
        <p:spPr>
          <a:xfrm rot="0">
            <a:off x="5756974" y="2792270"/>
            <a:ext cx="7285128" cy="4794745"/>
          </a:xfrm>
          <a:prstGeom prst="rect">
            <a:avLst/>
          </a:prstGeom>
        </p:spPr>
        <p:txBody>
          <a:bodyPr anchor="t" rtlCol="false" tIns="0" lIns="0" bIns="0" rIns="0">
            <a:spAutoFit/>
          </a:bodyPr>
          <a:lstStyle/>
          <a:p>
            <a:pPr algn="ctr">
              <a:lnSpc>
                <a:spcPts val="18829"/>
              </a:lnSpc>
            </a:pPr>
            <a:r>
              <a:rPr lang="en-US" sz="16093" spc="354">
                <a:solidFill>
                  <a:srgbClr val="000000"/>
                </a:solidFill>
                <a:latin typeface="Pompiere"/>
                <a:ea typeface="Pompiere"/>
                <a:cs typeface="Pompiere"/>
                <a:sym typeface="Pompiere"/>
              </a:rPr>
              <a:t>FEEDBACK FORMS</a:t>
            </a:r>
          </a:p>
        </p:txBody>
      </p:sp>
      <p:sp>
        <p:nvSpPr>
          <p:cNvPr name="Freeform 7" id="7"/>
          <p:cNvSpPr/>
          <p:nvPr/>
        </p:nvSpPr>
        <p:spPr>
          <a:xfrm flipH="false" flipV="false" rot="0">
            <a:off x="347021" y="8895219"/>
            <a:ext cx="3632699" cy="934123"/>
          </a:xfrm>
          <a:custGeom>
            <a:avLst/>
            <a:gdLst/>
            <a:ahLst/>
            <a:cxnLst/>
            <a:rect r="r" b="b" t="t" l="l"/>
            <a:pathLst>
              <a:path h="934123" w="3632699">
                <a:moveTo>
                  <a:pt x="0" y="0"/>
                </a:moveTo>
                <a:lnTo>
                  <a:pt x="3632699" y="0"/>
                </a:lnTo>
                <a:lnTo>
                  <a:pt x="3632699" y="934122"/>
                </a:lnTo>
                <a:lnTo>
                  <a:pt x="0" y="934122"/>
                </a:lnTo>
                <a:lnTo>
                  <a:pt x="0" y="0"/>
                </a:lnTo>
                <a:close/>
              </a:path>
            </a:pathLst>
          </a:custGeom>
          <a:blipFill>
            <a:blip r:embed="rId10"/>
            <a:stretch>
              <a:fillRect l="0" t="0" r="0" b="0"/>
            </a:stretch>
          </a:blipFill>
        </p:spPr>
      </p:sp>
      <p:sp>
        <p:nvSpPr>
          <p:cNvPr name="Freeform 8" id="8"/>
          <p:cNvSpPr/>
          <p:nvPr/>
        </p:nvSpPr>
        <p:spPr>
          <a:xfrm flipH="false" flipV="false" rot="0">
            <a:off x="13496566" y="6362040"/>
            <a:ext cx="3429396" cy="2668693"/>
          </a:xfrm>
          <a:custGeom>
            <a:avLst/>
            <a:gdLst/>
            <a:ahLst/>
            <a:cxnLst/>
            <a:rect r="r" b="b" t="t" l="l"/>
            <a:pathLst>
              <a:path h="2668693" w="3429396">
                <a:moveTo>
                  <a:pt x="0" y="0"/>
                </a:moveTo>
                <a:lnTo>
                  <a:pt x="3429395" y="0"/>
                </a:lnTo>
                <a:lnTo>
                  <a:pt x="3429395" y="2668693"/>
                </a:lnTo>
                <a:lnTo>
                  <a:pt x="0" y="2668693"/>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BF7F1"/>
        </a:solidFill>
      </p:bgPr>
    </p:bg>
    <p:spTree>
      <p:nvGrpSpPr>
        <p:cNvPr id="1" name=""/>
        <p:cNvGrpSpPr/>
        <p:nvPr/>
      </p:nvGrpSpPr>
      <p:grpSpPr>
        <a:xfrm>
          <a:off x="0" y="0"/>
          <a:ext cx="0" cy="0"/>
          <a:chOff x="0" y="0"/>
          <a:chExt cx="0" cy="0"/>
        </a:xfrm>
      </p:grpSpPr>
      <p:sp>
        <p:nvSpPr>
          <p:cNvPr name="Freeform 2" id="2"/>
          <p:cNvSpPr/>
          <p:nvPr/>
        </p:nvSpPr>
        <p:spPr>
          <a:xfrm flipH="true" flipV="false" rot="-10800000">
            <a:off x="9223231" y="8895219"/>
            <a:ext cx="11552272" cy="1596314"/>
          </a:xfrm>
          <a:custGeom>
            <a:avLst/>
            <a:gdLst/>
            <a:ahLst/>
            <a:cxnLst/>
            <a:rect r="r" b="b" t="t" l="l"/>
            <a:pathLst>
              <a:path h="1596314" w="11552272">
                <a:moveTo>
                  <a:pt x="11552272" y="0"/>
                </a:moveTo>
                <a:lnTo>
                  <a:pt x="0" y="0"/>
                </a:lnTo>
                <a:lnTo>
                  <a:pt x="0" y="1596314"/>
                </a:lnTo>
                <a:lnTo>
                  <a:pt x="11552272" y="1596314"/>
                </a:lnTo>
                <a:lnTo>
                  <a:pt x="11552272"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false" rot="0">
            <a:off x="-2649686" y="-149539"/>
            <a:ext cx="11546413" cy="1595504"/>
          </a:xfrm>
          <a:custGeom>
            <a:avLst/>
            <a:gdLst/>
            <a:ahLst/>
            <a:cxnLst/>
            <a:rect r="r" b="b" t="t" l="l"/>
            <a:pathLst>
              <a:path h="1595504" w="11546413">
                <a:moveTo>
                  <a:pt x="11546413" y="0"/>
                </a:moveTo>
                <a:lnTo>
                  <a:pt x="0" y="0"/>
                </a:lnTo>
                <a:lnTo>
                  <a:pt x="0" y="1595505"/>
                </a:lnTo>
                <a:lnTo>
                  <a:pt x="11546413" y="1595505"/>
                </a:lnTo>
                <a:lnTo>
                  <a:pt x="11546413"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491967">
            <a:off x="821311" y="1559751"/>
            <a:ext cx="1707111" cy="1555022"/>
          </a:xfrm>
          <a:custGeom>
            <a:avLst/>
            <a:gdLst/>
            <a:ahLst/>
            <a:cxnLst/>
            <a:rect r="r" b="b" t="t" l="l"/>
            <a:pathLst>
              <a:path h="1555022" w="1707111">
                <a:moveTo>
                  <a:pt x="0" y="0"/>
                </a:moveTo>
                <a:lnTo>
                  <a:pt x="1707111" y="0"/>
                </a:lnTo>
                <a:lnTo>
                  <a:pt x="1707111" y="1555023"/>
                </a:lnTo>
                <a:lnTo>
                  <a:pt x="0" y="155502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true" rot="1129629">
            <a:off x="17044" y="5833818"/>
            <a:ext cx="2023311" cy="2144164"/>
          </a:xfrm>
          <a:custGeom>
            <a:avLst/>
            <a:gdLst/>
            <a:ahLst/>
            <a:cxnLst/>
            <a:rect r="r" b="b" t="t" l="l"/>
            <a:pathLst>
              <a:path h="2144164" w="2023311">
                <a:moveTo>
                  <a:pt x="0" y="2144165"/>
                </a:moveTo>
                <a:lnTo>
                  <a:pt x="2023312" y="2144165"/>
                </a:lnTo>
                <a:lnTo>
                  <a:pt x="2023312" y="0"/>
                </a:lnTo>
                <a:lnTo>
                  <a:pt x="0" y="0"/>
                </a:lnTo>
                <a:lnTo>
                  <a:pt x="0" y="2144165"/>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0">
            <a:off x="347021" y="8895219"/>
            <a:ext cx="3632699" cy="934123"/>
          </a:xfrm>
          <a:custGeom>
            <a:avLst/>
            <a:gdLst/>
            <a:ahLst/>
            <a:cxnLst/>
            <a:rect r="r" b="b" t="t" l="l"/>
            <a:pathLst>
              <a:path h="934123" w="3632699">
                <a:moveTo>
                  <a:pt x="0" y="0"/>
                </a:moveTo>
                <a:lnTo>
                  <a:pt x="3632699" y="0"/>
                </a:lnTo>
                <a:lnTo>
                  <a:pt x="3632699" y="934122"/>
                </a:lnTo>
                <a:lnTo>
                  <a:pt x="0" y="934122"/>
                </a:lnTo>
                <a:lnTo>
                  <a:pt x="0" y="0"/>
                </a:lnTo>
                <a:close/>
              </a:path>
            </a:pathLst>
          </a:custGeom>
          <a:blipFill>
            <a:blip r:embed="rId10"/>
            <a:stretch>
              <a:fillRect l="0" t="0" r="0" b="0"/>
            </a:stretch>
          </a:blipFill>
        </p:spPr>
      </p:sp>
      <p:sp>
        <p:nvSpPr>
          <p:cNvPr name="Freeform 7" id="7"/>
          <p:cNvSpPr/>
          <p:nvPr/>
        </p:nvSpPr>
        <p:spPr>
          <a:xfrm flipH="false" flipV="false" rot="0">
            <a:off x="10588703" y="2449059"/>
            <a:ext cx="7319763" cy="5177069"/>
          </a:xfrm>
          <a:custGeom>
            <a:avLst/>
            <a:gdLst/>
            <a:ahLst/>
            <a:cxnLst/>
            <a:rect r="r" b="b" t="t" l="l"/>
            <a:pathLst>
              <a:path h="5177069" w="7319763">
                <a:moveTo>
                  <a:pt x="0" y="0"/>
                </a:moveTo>
                <a:lnTo>
                  <a:pt x="7319763" y="0"/>
                </a:lnTo>
                <a:lnTo>
                  <a:pt x="7319763" y="5177069"/>
                </a:lnTo>
                <a:lnTo>
                  <a:pt x="0" y="5177069"/>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8" id="8"/>
          <p:cNvSpPr txBox="true"/>
          <p:nvPr/>
        </p:nvSpPr>
        <p:spPr>
          <a:xfrm rot="0">
            <a:off x="1552218" y="2648566"/>
            <a:ext cx="8722012" cy="6380270"/>
          </a:xfrm>
          <a:prstGeom prst="rect">
            <a:avLst/>
          </a:prstGeom>
        </p:spPr>
        <p:txBody>
          <a:bodyPr anchor="t" rtlCol="false" tIns="0" lIns="0" bIns="0" rIns="0">
            <a:spAutoFit/>
          </a:bodyPr>
          <a:lstStyle/>
          <a:p>
            <a:pPr algn="ctr">
              <a:lnSpc>
                <a:spcPts val="16738"/>
              </a:lnSpc>
            </a:pPr>
            <a:r>
              <a:rPr lang="en-US" sz="14306" spc="314">
                <a:solidFill>
                  <a:srgbClr val="000000"/>
                </a:solidFill>
                <a:latin typeface="Pompiere"/>
                <a:ea typeface="Pompiere"/>
                <a:cs typeface="Pompiere"/>
                <a:sym typeface="Pompiere"/>
              </a:rPr>
              <a:t>MAKE SURE YOU COME ALONG!</a:t>
            </a:r>
          </a:p>
        </p:txBody>
      </p:sp>
      <p:sp>
        <p:nvSpPr>
          <p:cNvPr name="Freeform 9" id="9"/>
          <p:cNvSpPr/>
          <p:nvPr/>
        </p:nvSpPr>
        <p:spPr>
          <a:xfrm flipH="false" flipV="false" rot="0">
            <a:off x="10956135" y="2728580"/>
            <a:ext cx="999959" cy="999959"/>
          </a:xfrm>
          <a:custGeom>
            <a:avLst/>
            <a:gdLst/>
            <a:ahLst/>
            <a:cxnLst/>
            <a:rect r="r" b="b" t="t" l="l"/>
            <a:pathLst>
              <a:path h="999959" w="999959">
                <a:moveTo>
                  <a:pt x="0" y="0"/>
                </a:moveTo>
                <a:lnTo>
                  <a:pt x="999959" y="0"/>
                </a:lnTo>
                <a:lnTo>
                  <a:pt x="999959" y="999959"/>
                </a:lnTo>
                <a:lnTo>
                  <a:pt x="0" y="999959"/>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0" id="10"/>
          <p:cNvSpPr/>
          <p:nvPr/>
        </p:nvSpPr>
        <p:spPr>
          <a:xfrm flipH="false" flipV="false" rot="0">
            <a:off x="10924812" y="4455399"/>
            <a:ext cx="1031282" cy="1031282"/>
          </a:xfrm>
          <a:custGeom>
            <a:avLst/>
            <a:gdLst/>
            <a:ahLst/>
            <a:cxnLst/>
            <a:rect r="r" b="b" t="t" l="l"/>
            <a:pathLst>
              <a:path h="1031282" w="1031282">
                <a:moveTo>
                  <a:pt x="0" y="0"/>
                </a:moveTo>
                <a:lnTo>
                  <a:pt x="1031282" y="0"/>
                </a:lnTo>
                <a:lnTo>
                  <a:pt x="1031282" y="1031282"/>
                </a:lnTo>
                <a:lnTo>
                  <a:pt x="0" y="1031282"/>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1" id="11"/>
          <p:cNvSpPr/>
          <p:nvPr/>
        </p:nvSpPr>
        <p:spPr>
          <a:xfrm flipH="false" flipV="false" rot="0">
            <a:off x="10936310" y="6213540"/>
            <a:ext cx="1035445" cy="1035445"/>
          </a:xfrm>
          <a:custGeom>
            <a:avLst/>
            <a:gdLst/>
            <a:ahLst/>
            <a:cxnLst/>
            <a:rect r="r" b="b" t="t" l="l"/>
            <a:pathLst>
              <a:path h="1035445" w="1035445">
                <a:moveTo>
                  <a:pt x="0" y="0"/>
                </a:moveTo>
                <a:lnTo>
                  <a:pt x="1035445" y="0"/>
                </a:lnTo>
                <a:lnTo>
                  <a:pt x="1035445" y="1035445"/>
                </a:lnTo>
                <a:lnTo>
                  <a:pt x="0" y="1035445"/>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TextBox 12" id="12"/>
          <p:cNvSpPr txBox="true"/>
          <p:nvPr/>
        </p:nvSpPr>
        <p:spPr>
          <a:xfrm rot="0">
            <a:off x="10588703" y="657738"/>
            <a:ext cx="7327595" cy="1791321"/>
          </a:xfrm>
          <a:prstGeom prst="rect">
            <a:avLst/>
          </a:prstGeom>
        </p:spPr>
        <p:txBody>
          <a:bodyPr anchor="t" rtlCol="false" tIns="0" lIns="0" bIns="0" rIns="0">
            <a:spAutoFit/>
          </a:bodyPr>
          <a:lstStyle/>
          <a:p>
            <a:pPr algn="ctr">
              <a:lnSpc>
                <a:spcPts val="7025"/>
              </a:lnSpc>
            </a:pPr>
            <a:r>
              <a:rPr lang="en-US" sz="6004" spc="132">
                <a:solidFill>
                  <a:srgbClr val="000000"/>
                </a:solidFill>
                <a:latin typeface="Pompiere"/>
                <a:ea typeface="Pompiere"/>
                <a:cs typeface="Pompiere"/>
                <a:sym typeface="Pompiere"/>
              </a:rPr>
              <a:t>WHY IS ATTENDANCE IMPORTANT?</a:t>
            </a:r>
          </a:p>
        </p:txBody>
      </p:sp>
      <p:sp>
        <p:nvSpPr>
          <p:cNvPr name="TextBox 13" id="13"/>
          <p:cNvSpPr txBox="true"/>
          <p:nvPr/>
        </p:nvSpPr>
        <p:spPr>
          <a:xfrm rot="0">
            <a:off x="12301042" y="2515216"/>
            <a:ext cx="5243339" cy="1382307"/>
          </a:xfrm>
          <a:prstGeom prst="rect">
            <a:avLst/>
          </a:prstGeom>
        </p:spPr>
        <p:txBody>
          <a:bodyPr anchor="t" rtlCol="false" tIns="0" lIns="0" bIns="0" rIns="0">
            <a:spAutoFit/>
          </a:bodyPr>
          <a:lstStyle/>
          <a:p>
            <a:pPr algn="l">
              <a:lnSpc>
                <a:spcPts val="3602"/>
              </a:lnSpc>
            </a:pPr>
            <a:r>
              <a:rPr lang="en-US" sz="2573">
                <a:solidFill>
                  <a:srgbClr val="F1F0EC"/>
                </a:solidFill>
                <a:latin typeface="Gotham 1"/>
                <a:ea typeface="Gotham 1"/>
                <a:cs typeface="Gotham 1"/>
                <a:sym typeface="Gotham 1"/>
              </a:rPr>
              <a:t>The students who elected you will be represented in any decisions made</a:t>
            </a:r>
          </a:p>
        </p:txBody>
      </p:sp>
      <p:sp>
        <p:nvSpPr>
          <p:cNvPr name="TextBox 14" id="14"/>
          <p:cNvSpPr txBox="true"/>
          <p:nvPr/>
        </p:nvSpPr>
        <p:spPr>
          <a:xfrm rot="0">
            <a:off x="12301042" y="4334313"/>
            <a:ext cx="5050244" cy="1301787"/>
          </a:xfrm>
          <a:prstGeom prst="rect">
            <a:avLst/>
          </a:prstGeom>
        </p:spPr>
        <p:txBody>
          <a:bodyPr anchor="t" rtlCol="false" tIns="0" lIns="0" bIns="0" rIns="0">
            <a:spAutoFit/>
          </a:bodyPr>
          <a:lstStyle/>
          <a:p>
            <a:pPr algn="l">
              <a:lnSpc>
                <a:spcPts val="3322"/>
              </a:lnSpc>
            </a:pPr>
            <a:r>
              <a:rPr lang="en-US" sz="2373">
                <a:solidFill>
                  <a:srgbClr val="F1F0EC"/>
                </a:solidFill>
                <a:latin typeface="Gotham 1"/>
                <a:ea typeface="Gotham 1"/>
                <a:cs typeface="Gotham 1"/>
                <a:sym typeface="Gotham 1"/>
              </a:rPr>
              <a:t>An opportunity to touch base with your fellow Officers and seek help for projects</a:t>
            </a:r>
          </a:p>
        </p:txBody>
      </p:sp>
      <p:sp>
        <p:nvSpPr>
          <p:cNvPr name="TextBox 15" id="15"/>
          <p:cNvSpPr txBox="true"/>
          <p:nvPr/>
        </p:nvSpPr>
        <p:spPr>
          <a:xfrm rot="0">
            <a:off x="12272257" y="5989043"/>
            <a:ext cx="5300909" cy="1398715"/>
          </a:xfrm>
          <a:prstGeom prst="rect">
            <a:avLst/>
          </a:prstGeom>
        </p:spPr>
        <p:txBody>
          <a:bodyPr anchor="t" rtlCol="false" tIns="0" lIns="0" bIns="0" rIns="0">
            <a:spAutoFit/>
          </a:bodyPr>
          <a:lstStyle/>
          <a:p>
            <a:pPr algn="l">
              <a:lnSpc>
                <a:spcPts val="2740"/>
              </a:lnSpc>
            </a:pPr>
            <a:r>
              <a:rPr lang="en-US" sz="1957">
                <a:solidFill>
                  <a:srgbClr val="F1F0EC"/>
                </a:solidFill>
                <a:latin typeface="Gotham 1"/>
                <a:ea typeface="Gotham 1"/>
                <a:cs typeface="Gotham 1"/>
                <a:sym typeface="Gotham 1"/>
              </a:rPr>
              <a:t>If you miss three SOCs in a row without sending apologies, we will organise a conversation about how better we can support you in your role</a:t>
            </a:r>
          </a:p>
        </p:txBody>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bg>
      <p:bgPr>
        <a:solidFill>
          <a:srgbClr val="FBF7F1"/>
        </a:solidFill>
      </p:bgPr>
    </p:bg>
    <p:spTree>
      <p:nvGrpSpPr>
        <p:cNvPr id="1" name=""/>
        <p:cNvGrpSpPr/>
        <p:nvPr/>
      </p:nvGrpSpPr>
      <p:grpSpPr>
        <a:xfrm>
          <a:off x="0" y="0"/>
          <a:ext cx="0" cy="0"/>
          <a:chOff x="0" y="0"/>
          <a:chExt cx="0" cy="0"/>
        </a:xfrm>
      </p:grpSpPr>
      <p:sp>
        <p:nvSpPr>
          <p:cNvPr name="Freeform 2" id="2"/>
          <p:cNvSpPr/>
          <p:nvPr/>
        </p:nvSpPr>
        <p:spPr>
          <a:xfrm flipH="true" flipV="false" rot="-10800000">
            <a:off x="9223231" y="8895219"/>
            <a:ext cx="11552272" cy="1596314"/>
          </a:xfrm>
          <a:custGeom>
            <a:avLst/>
            <a:gdLst/>
            <a:ahLst/>
            <a:cxnLst/>
            <a:rect r="r" b="b" t="t" l="l"/>
            <a:pathLst>
              <a:path h="1596314" w="11552272">
                <a:moveTo>
                  <a:pt x="11552272" y="0"/>
                </a:moveTo>
                <a:lnTo>
                  <a:pt x="0" y="0"/>
                </a:lnTo>
                <a:lnTo>
                  <a:pt x="0" y="1596314"/>
                </a:lnTo>
                <a:lnTo>
                  <a:pt x="11552272" y="1596314"/>
                </a:lnTo>
                <a:lnTo>
                  <a:pt x="11552272"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false" rot="0">
            <a:off x="-2649686" y="-149539"/>
            <a:ext cx="11546413" cy="1595504"/>
          </a:xfrm>
          <a:custGeom>
            <a:avLst/>
            <a:gdLst/>
            <a:ahLst/>
            <a:cxnLst/>
            <a:rect r="r" b="b" t="t" l="l"/>
            <a:pathLst>
              <a:path h="1595504" w="11546413">
                <a:moveTo>
                  <a:pt x="11546413" y="0"/>
                </a:moveTo>
                <a:lnTo>
                  <a:pt x="0" y="0"/>
                </a:lnTo>
                <a:lnTo>
                  <a:pt x="0" y="1595505"/>
                </a:lnTo>
                <a:lnTo>
                  <a:pt x="11546413" y="1595505"/>
                </a:lnTo>
                <a:lnTo>
                  <a:pt x="11546413"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491967">
            <a:off x="4725910" y="1274070"/>
            <a:ext cx="1707111" cy="1555022"/>
          </a:xfrm>
          <a:custGeom>
            <a:avLst/>
            <a:gdLst/>
            <a:ahLst/>
            <a:cxnLst/>
            <a:rect r="r" b="b" t="t" l="l"/>
            <a:pathLst>
              <a:path h="1555022" w="1707111">
                <a:moveTo>
                  <a:pt x="0" y="0"/>
                </a:moveTo>
                <a:lnTo>
                  <a:pt x="1707111" y="0"/>
                </a:lnTo>
                <a:lnTo>
                  <a:pt x="1707111" y="1555022"/>
                </a:lnTo>
                <a:lnTo>
                  <a:pt x="0" y="155502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13189144" y="1445966"/>
            <a:ext cx="3525432" cy="4270897"/>
          </a:xfrm>
          <a:custGeom>
            <a:avLst/>
            <a:gdLst/>
            <a:ahLst/>
            <a:cxnLst/>
            <a:rect r="r" b="b" t="t" l="l"/>
            <a:pathLst>
              <a:path h="4270897" w="3525432">
                <a:moveTo>
                  <a:pt x="0" y="0"/>
                </a:moveTo>
                <a:lnTo>
                  <a:pt x="3525431" y="0"/>
                </a:lnTo>
                <a:lnTo>
                  <a:pt x="3525431" y="4270897"/>
                </a:lnTo>
                <a:lnTo>
                  <a:pt x="0" y="427089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0">
            <a:off x="347021" y="8895219"/>
            <a:ext cx="3632699" cy="934123"/>
          </a:xfrm>
          <a:custGeom>
            <a:avLst/>
            <a:gdLst/>
            <a:ahLst/>
            <a:cxnLst/>
            <a:rect r="r" b="b" t="t" l="l"/>
            <a:pathLst>
              <a:path h="934123" w="3632699">
                <a:moveTo>
                  <a:pt x="0" y="0"/>
                </a:moveTo>
                <a:lnTo>
                  <a:pt x="3632699" y="0"/>
                </a:lnTo>
                <a:lnTo>
                  <a:pt x="3632699" y="934122"/>
                </a:lnTo>
                <a:lnTo>
                  <a:pt x="0" y="934122"/>
                </a:lnTo>
                <a:lnTo>
                  <a:pt x="0" y="0"/>
                </a:lnTo>
                <a:close/>
              </a:path>
            </a:pathLst>
          </a:custGeom>
          <a:blipFill>
            <a:blip r:embed="rId10"/>
            <a:stretch>
              <a:fillRect l="0" t="0" r="0" b="0"/>
            </a:stretch>
          </a:blipFill>
        </p:spPr>
      </p:sp>
      <p:sp>
        <p:nvSpPr>
          <p:cNvPr name="Freeform 7" id="7"/>
          <p:cNvSpPr/>
          <p:nvPr/>
        </p:nvSpPr>
        <p:spPr>
          <a:xfrm flipH="false" flipV="false" rot="0">
            <a:off x="12904577" y="7129478"/>
            <a:ext cx="3809998" cy="2862261"/>
          </a:xfrm>
          <a:custGeom>
            <a:avLst/>
            <a:gdLst/>
            <a:ahLst/>
            <a:cxnLst/>
            <a:rect r="r" b="b" t="t" l="l"/>
            <a:pathLst>
              <a:path h="2862261" w="3809998">
                <a:moveTo>
                  <a:pt x="0" y="0"/>
                </a:moveTo>
                <a:lnTo>
                  <a:pt x="3809998" y="0"/>
                </a:lnTo>
                <a:lnTo>
                  <a:pt x="3809998" y="2862262"/>
                </a:lnTo>
                <a:lnTo>
                  <a:pt x="0" y="2862262"/>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8" id="8"/>
          <p:cNvSpPr txBox="true"/>
          <p:nvPr/>
        </p:nvSpPr>
        <p:spPr>
          <a:xfrm rot="0">
            <a:off x="5241815" y="2150519"/>
            <a:ext cx="6634524" cy="4363144"/>
          </a:xfrm>
          <a:prstGeom prst="rect">
            <a:avLst/>
          </a:prstGeom>
        </p:spPr>
        <p:txBody>
          <a:bodyPr anchor="t" rtlCol="false" tIns="0" lIns="0" bIns="0" rIns="0">
            <a:spAutoFit/>
          </a:bodyPr>
          <a:lstStyle/>
          <a:p>
            <a:pPr algn="ctr">
              <a:lnSpc>
                <a:spcPts val="17147"/>
              </a:lnSpc>
            </a:pPr>
            <a:r>
              <a:rPr lang="en-US" sz="14656" spc="322">
                <a:solidFill>
                  <a:srgbClr val="000000"/>
                </a:solidFill>
                <a:latin typeface="Pompiere"/>
                <a:ea typeface="Pompiere"/>
                <a:cs typeface="Pompiere"/>
                <a:sym typeface="Pompiere"/>
              </a:rPr>
              <a:t>THANK</a:t>
            </a:r>
          </a:p>
          <a:p>
            <a:pPr algn="ctr">
              <a:lnSpc>
                <a:spcPts val="17147"/>
              </a:lnSpc>
            </a:pPr>
            <a:r>
              <a:rPr lang="en-US" sz="14656" spc="322">
                <a:solidFill>
                  <a:srgbClr val="000000"/>
                </a:solidFill>
                <a:latin typeface="Pompiere"/>
                <a:ea typeface="Pompiere"/>
                <a:cs typeface="Pompiere"/>
                <a:sym typeface="Pompiere"/>
              </a:rPr>
              <a:t>YOU!</a:t>
            </a:r>
          </a:p>
        </p:txBody>
      </p:sp>
      <p:sp>
        <p:nvSpPr>
          <p:cNvPr name="TextBox 9" id="9"/>
          <p:cNvSpPr txBox="true"/>
          <p:nvPr/>
        </p:nvSpPr>
        <p:spPr>
          <a:xfrm rot="0">
            <a:off x="347021" y="4719439"/>
            <a:ext cx="4988746" cy="705247"/>
          </a:xfrm>
          <a:prstGeom prst="rect">
            <a:avLst/>
          </a:prstGeom>
        </p:spPr>
        <p:txBody>
          <a:bodyPr anchor="t" rtlCol="false" tIns="0" lIns="0" bIns="0" rIns="0">
            <a:spAutoFit/>
          </a:bodyPr>
          <a:lstStyle/>
          <a:p>
            <a:pPr algn="ctr" marL="0" indent="0" lvl="0">
              <a:lnSpc>
                <a:spcPts val="5685"/>
              </a:lnSpc>
              <a:spcBef>
                <a:spcPct val="0"/>
              </a:spcBef>
            </a:pPr>
            <a:r>
              <a:rPr lang="en-US" b="true" sz="3740" spc="-115">
                <a:solidFill>
                  <a:srgbClr val="000000"/>
                </a:solidFill>
                <a:latin typeface="Poppins Bold"/>
                <a:ea typeface="Poppins Bold"/>
                <a:cs typeface="Poppins Bold"/>
                <a:sym typeface="Poppins Bold"/>
              </a:rPr>
              <a:t>su.voice@uea.ac.uk</a:t>
            </a:r>
          </a:p>
        </p:txBody>
      </p:sp>
      <p:sp>
        <p:nvSpPr>
          <p:cNvPr name="TextBox 10" id="10"/>
          <p:cNvSpPr txBox="true"/>
          <p:nvPr/>
        </p:nvSpPr>
        <p:spPr>
          <a:xfrm rot="0">
            <a:off x="3661558" y="6304114"/>
            <a:ext cx="10470338" cy="1590042"/>
          </a:xfrm>
          <a:prstGeom prst="rect">
            <a:avLst/>
          </a:prstGeom>
        </p:spPr>
        <p:txBody>
          <a:bodyPr anchor="t" rtlCol="false" tIns="0" lIns="0" bIns="0" rIns="0">
            <a:spAutoFit/>
          </a:bodyPr>
          <a:lstStyle/>
          <a:p>
            <a:pPr algn="ctr" marL="0" indent="0" lvl="0">
              <a:lnSpc>
                <a:spcPts val="6079"/>
              </a:lnSpc>
              <a:spcBef>
                <a:spcPct val="0"/>
              </a:spcBef>
            </a:pPr>
            <a:r>
              <a:rPr lang="en-US" sz="3999" spc="-123">
                <a:solidFill>
                  <a:srgbClr val="000000"/>
                </a:solidFill>
                <a:latin typeface="Gotham 2"/>
                <a:ea typeface="Gotham 2"/>
                <a:cs typeface="Gotham 2"/>
                <a:sym typeface="Gotham 2"/>
              </a:rPr>
              <a:t>remember that you are all invited to the Volunteer Picnic on Friday September 13th!</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301" r="-1828" b="-16301"/>
            </a:stretch>
          </a:blipFill>
        </p:spPr>
      </p:sp>
      <p:grpSp>
        <p:nvGrpSpPr>
          <p:cNvPr name="Group 3" id="3"/>
          <p:cNvGrpSpPr/>
          <p:nvPr/>
        </p:nvGrpSpPr>
        <p:grpSpPr>
          <a:xfrm rot="0">
            <a:off x="8111199" y="1170261"/>
            <a:ext cx="9148101" cy="2561528"/>
            <a:chOff x="0" y="0"/>
            <a:chExt cx="3062402" cy="857492"/>
          </a:xfrm>
        </p:grpSpPr>
        <p:sp>
          <p:nvSpPr>
            <p:cNvPr name="Freeform 4" id="4"/>
            <p:cNvSpPr/>
            <p:nvPr/>
          </p:nvSpPr>
          <p:spPr>
            <a:xfrm flipH="false" flipV="false" rot="0">
              <a:off x="0" y="0"/>
              <a:ext cx="3062402" cy="857492"/>
            </a:xfrm>
            <a:custGeom>
              <a:avLst/>
              <a:gdLst/>
              <a:ahLst/>
              <a:cxnLst/>
              <a:rect r="r" b="b" t="t" l="l"/>
              <a:pathLst>
                <a:path h="857492" w="3062402">
                  <a:moveTo>
                    <a:pt x="12694" y="0"/>
                  </a:moveTo>
                  <a:lnTo>
                    <a:pt x="3049708" y="0"/>
                  </a:lnTo>
                  <a:cubicBezTo>
                    <a:pt x="3056719" y="0"/>
                    <a:pt x="3062402" y="5683"/>
                    <a:pt x="3062402" y="12694"/>
                  </a:cubicBezTo>
                  <a:lnTo>
                    <a:pt x="3062402" y="844798"/>
                  </a:lnTo>
                  <a:cubicBezTo>
                    <a:pt x="3062402" y="848165"/>
                    <a:pt x="3061065" y="851394"/>
                    <a:pt x="3058684" y="853774"/>
                  </a:cubicBezTo>
                  <a:cubicBezTo>
                    <a:pt x="3056303" y="856155"/>
                    <a:pt x="3053074" y="857492"/>
                    <a:pt x="3049708" y="857492"/>
                  </a:cubicBezTo>
                  <a:lnTo>
                    <a:pt x="12694" y="857492"/>
                  </a:lnTo>
                  <a:cubicBezTo>
                    <a:pt x="5683" y="857492"/>
                    <a:pt x="0" y="851809"/>
                    <a:pt x="0" y="844798"/>
                  </a:cubicBezTo>
                  <a:lnTo>
                    <a:pt x="0" y="12694"/>
                  </a:lnTo>
                  <a:cubicBezTo>
                    <a:pt x="0" y="5683"/>
                    <a:pt x="5683" y="0"/>
                    <a:pt x="12694" y="0"/>
                  </a:cubicBezTo>
                  <a:close/>
                </a:path>
              </a:pathLst>
            </a:custGeom>
            <a:solidFill>
              <a:srgbClr val="5DB98F"/>
            </a:solidFill>
          </p:spPr>
        </p:sp>
        <p:sp>
          <p:nvSpPr>
            <p:cNvPr name="TextBox 5" id="5"/>
            <p:cNvSpPr txBox="true"/>
            <p:nvPr/>
          </p:nvSpPr>
          <p:spPr>
            <a:xfrm>
              <a:off x="0" y="85725"/>
              <a:ext cx="3062402" cy="771767"/>
            </a:xfrm>
            <a:prstGeom prst="rect">
              <a:avLst/>
            </a:prstGeom>
          </p:spPr>
          <p:txBody>
            <a:bodyPr anchor="ctr" rtlCol="false" tIns="50800" lIns="50800" bIns="50800" rIns="50800"/>
            <a:lstStyle/>
            <a:p>
              <a:pPr algn="ctr">
                <a:lnSpc>
                  <a:spcPts val="1925"/>
                </a:lnSpc>
              </a:pPr>
            </a:p>
          </p:txBody>
        </p:sp>
      </p:grpSp>
      <p:grpSp>
        <p:nvGrpSpPr>
          <p:cNvPr name="Group 6" id="6"/>
          <p:cNvGrpSpPr/>
          <p:nvPr/>
        </p:nvGrpSpPr>
        <p:grpSpPr>
          <a:xfrm rot="0">
            <a:off x="8111199" y="3862348"/>
            <a:ext cx="9148101" cy="2561528"/>
            <a:chOff x="0" y="0"/>
            <a:chExt cx="3062402" cy="857492"/>
          </a:xfrm>
        </p:grpSpPr>
        <p:sp>
          <p:nvSpPr>
            <p:cNvPr name="Freeform 7" id="7"/>
            <p:cNvSpPr/>
            <p:nvPr/>
          </p:nvSpPr>
          <p:spPr>
            <a:xfrm flipH="false" flipV="false" rot="0">
              <a:off x="0" y="0"/>
              <a:ext cx="3062402" cy="857492"/>
            </a:xfrm>
            <a:custGeom>
              <a:avLst/>
              <a:gdLst/>
              <a:ahLst/>
              <a:cxnLst/>
              <a:rect r="r" b="b" t="t" l="l"/>
              <a:pathLst>
                <a:path h="857492" w="3062402">
                  <a:moveTo>
                    <a:pt x="12694" y="0"/>
                  </a:moveTo>
                  <a:lnTo>
                    <a:pt x="3049708" y="0"/>
                  </a:lnTo>
                  <a:cubicBezTo>
                    <a:pt x="3056719" y="0"/>
                    <a:pt x="3062402" y="5683"/>
                    <a:pt x="3062402" y="12694"/>
                  </a:cubicBezTo>
                  <a:lnTo>
                    <a:pt x="3062402" y="844798"/>
                  </a:lnTo>
                  <a:cubicBezTo>
                    <a:pt x="3062402" y="848165"/>
                    <a:pt x="3061065" y="851394"/>
                    <a:pt x="3058684" y="853774"/>
                  </a:cubicBezTo>
                  <a:cubicBezTo>
                    <a:pt x="3056303" y="856155"/>
                    <a:pt x="3053074" y="857492"/>
                    <a:pt x="3049708" y="857492"/>
                  </a:cubicBezTo>
                  <a:lnTo>
                    <a:pt x="12694" y="857492"/>
                  </a:lnTo>
                  <a:cubicBezTo>
                    <a:pt x="5683" y="857492"/>
                    <a:pt x="0" y="851809"/>
                    <a:pt x="0" y="844798"/>
                  </a:cubicBezTo>
                  <a:lnTo>
                    <a:pt x="0" y="12694"/>
                  </a:lnTo>
                  <a:cubicBezTo>
                    <a:pt x="0" y="5683"/>
                    <a:pt x="5683" y="0"/>
                    <a:pt x="12694" y="0"/>
                  </a:cubicBezTo>
                  <a:close/>
                </a:path>
              </a:pathLst>
            </a:custGeom>
            <a:solidFill>
              <a:srgbClr val="56B48C"/>
            </a:solidFill>
          </p:spPr>
        </p:sp>
        <p:sp>
          <p:nvSpPr>
            <p:cNvPr name="TextBox 8" id="8"/>
            <p:cNvSpPr txBox="true"/>
            <p:nvPr/>
          </p:nvSpPr>
          <p:spPr>
            <a:xfrm>
              <a:off x="0" y="85725"/>
              <a:ext cx="3062402" cy="771767"/>
            </a:xfrm>
            <a:prstGeom prst="rect">
              <a:avLst/>
            </a:prstGeom>
          </p:spPr>
          <p:txBody>
            <a:bodyPr anchor="ctr" rtlCol="false" tIns="50800" lIns="50800" bIns="50800" rIns="50800"/>
            <a:lstStyle/>
            <a:p>
              <a:pPr algn="ctr">
                <a:lnSpc>
                  <a:spcPts val="1925"/>
                </a:lnSpc>
              </a:pPr>
            </a:p>
          </p:txBody>
        </p:sp>
      </p:grpSp>
      <p:grpSp>
        <p:nvGrpSpPr>
          <p:cNvPr name="Group 9" id="9"/>
          <p:cNvGrpSpPr/>
          <p:nvPr/>
        </p:nvGrpSpPr>
        <p:grpSpPr>
          <a:xfrm rot="0">
            <a:off x="8111199" y="6557226"/>
            <a:ext cx="9148101" cy="2561528"/>
            <a:chOff x="0" y="0"/>
            <a:chExt cx="3062402" cy="857492"/>
          </a:xfrm>
        </p:grpSpPr>
        <p:sp>
          <p:nvSpPr>
            <p:cNvPr name="Freeform 10" id="10"/>
            <p:cNvSpPr/>
            <p:nvPr/>
          </p:nvSpPr>
          <p:spPr>
            <a:xfrm flipH="false" flipV="false" rot="0">
              <a:off x="0" y="0"/>
              <a:ext cx="3062402" cy="857492"/>
            </a:xfrm>
            <a:custGeom>
              <a:avLst/>
              <a:gdLst/>
              <a:ahLst/>
              <a:cxnLst/>
              <a:rect r="r" b="b" t="t" l="l"/>
              <a:pathLst>
                <a:path h="857492" w="3062402">
                  <a:moveTo>
                    <a:pt x="12694" y="0"/>
                  </a:moveTo>
                  <a:lnTo>
                    <a:pt x="3049708" y="0"/>
                  </a:lnTo>
                  <a:cubicBezTo>
                    <a:pt x="3056719" y="0"/>
                    <a:pt x="3062402" y="5683"/>
                    <a:pt x="3062402" y="12694"/>
                  </a:cubicBezTo>
                  <a:lnTo>
                    <a:pt x="3062402" y="844798"/>
                  </a:lnTo>
                  <a:cubicBezTo>
                    <a:pt x="3062402" y="848165"/>
                    <a:pt x="3061065" y="851394"/>
                    <a:pt x="3058684" y="853774"/>
                  </a:cubicBezTo>
                  <a:cubicBezTo>
                    <a:pt x="3056303" y="856155"/>
                    <a:pt x="3053074" y="857492"/>
                    <a:pt x="3049708" y="857492"/>
                  </a:cubicBezTo>
                  <a:lnTo>
                    <a:pt x="12694" y="857492"/>
                  </a:lnTo>
                  <a:cubicBezTo>
                    <a:pt x="5683" y="857492"/>
                    <a:pt x="0" y="851809"/>
                    <a:pt x="0" y="844798"/>
                  </a:cubicBezTo>
                  <a:lnTo>
                    <a:pt x="0" y="12694"/>
                  </a:lnTo>
                  <a:cubicBezTo>
                    <a:pt x="0" y="5683"/>
                    <a:pt x="5683" y="0"/>
                    <a:pt x="12694" y="0"/>
                  </a:cubicBezTo>
                  <a:close/>
                </a:path>
              </a:pathLst>
            </a:custGeom>
            <a:solidFill>
              <a:srgbClr val="56B48C"/>
            </a:solidFill>
          </p:spPr>
        </p:sp>
        <p:sp>
          <p:nvSpPr>
            <p:cNvPr name="TextBox 11" id="11"/>
            <p:cNvSpPr txBox="true"/>
            <p:nvPr/>
          </p:nvSpPr>
          <p:spPr>
            <a:xfrm>
              <a:off x="0" y="85725"/>
              <a:ext cx="3062402" cy="771767"/>
            </a:xfrm>
            <a:prstGeom prst="rect">
              <a:avLst/>
            </a:prstGeom>
          </p:spPr>
          <p:txBody>
            <a:bodyPr anchor="ctr" rtlCol="false" tIns="50800" lIns="50800" bIns="50800" rIns="50800"/>
            <a:lstStyle/>
            <a:p>
              <a:pPr algn="ctr">
                <a:lnSpc>
                  <a:spcPts val="1925"/>
                </a:lnSpc>
              </a:pPr>
            </a:p>
          </p:txBody>
        </p:sp>
      </p:grpSp>
      <p:sp>
        <p:nvSpPr>
          <p:cNvPr name="Freeform 12" id="12"/>
          <p:cNvSpPr/>
          <p:nvPr/>
        </p:nvSpPr>
        <p:spPr>
          <a:xfrm flipH="false" flipV="false" rot="0">
            <a:off x="152794" y="9305252"/>
            <a:ext cx="3632699" cy="934123"/>
          </a:xfrm>
          <a:custGeom>
            <a:avLst/>
            <a:gdLst/>
            <a:ahLst/>
            <a:cxnLst/>
            <a:rect r="r" b="b" t="t" l="l"/>
            <a:pathLst>
              <a:path h="934123" w="3632699">
                <a:moveTo>
                  <a:pt x="0" y="0"/>
                </a:moveTo>
                <a:lnTo>
                  <a:pt x="3632699" y="0"/>
                </a:lnTo>
                <a:lnTo>
                  <a:pt x="3632699" y="934123"/>
                </a:lnTo>
                <a:lnTo>
                  <a:pt x="0" y="934123"/>
                </a:lnTo>
                <a:lnTo>
                  <a:pt x="0" y="0"/>
                </a:lnTo>
                <a:close/>
              </a:path>
            </a:pathLst>
          </a:custGeom>
          <a:blipFill>
            <a:blip r:embed="rId3"/>
            <a:stretch>
              <a:fillRect l="0" t="0" r="0" b="0"/>
            </a:stretch>
          </a:blipFill>
        </p:spPr>
      </p:sp>
      <p:sp>
        <p:nvSpPr>
          <p:cNvPr name="Freeform 13" id="13"/>
          <p:cNvSpPr/>
          <p:nvPr/>
        </p:nvSpPr>
        <p:spPr>
          <a:xfrm flipH="false" flipV="false" rot="0">
            <a:off x="756329" y="642079"/>
            <a:ext cx="1615017" cy="2437762"/>
          </a:xfrm>
          <a:custGeom>
            <a:avLst/>
            <a:gdLst/>
            <a:ahLst/>
            <a:cxnLst/>
            <a:rect r="r" b="b" t="t" l="l"/>
            <a:pathLst>
              <a:path h="2437762" w="1615017">
                <a:moveTo>
                  <a:pt x="0" y="0"/>
                </a:moveTo>
                <a:lnTo>
                  <a:pt x="1615017" y="0"/>
                </a:lnTo>
                <a:lnTo>
                  <a:pt x="1615017" y="2437762"/>
                </a:lnTo>
                <a:lnTo>
                  <a:pt x="0" y="243776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4" id="14"/>
          <p:cNvSpPr/>
          <p:nvPr/>
        </p:nvSpPr>
        <p:spPr>
          <a:xfrm flipH="false" flipV="false" rot="0">
            <a:off x="4342840" y="7181624"/>
            <a:ext cx="2805691" cy="1799150"/>
          </a:xfrm>
          <a:custGeom>
            <a:avLst/>
            <a:gdLst/>
            <a:ahLst/>
            <a:cxnLst/>
            <a:rect r="r" b="b" t="t" l="l"/>
            <a:pathLst>
              <a:path h="1799150" w="2805691">
                <a:moveTo>
                  <a:pt x="0" y="0"/>
                </a:moveTo>
                <a:lnTo>
                  <a:pt x="2805691" y="0"/>
                </a:lnTo>
                <a:lnTo>
                  <a:pt x="2805691" y="1799150"/>
                </a:lnTo>
                <a:lnTo>
                  <a:pt x="0" y="179915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5" id="15"/>
          <p:cNvSpPr txBox="true"/>
          <p:nvPr/>
        </p:nvSpPr>
        <p:spPr>
          <a:xfrm rot="0">
            <a:off x="1227093" y="3437376"/>
            <a:ext cx="5383885" cy="3440046"/>
          </a:xfrm>
          <a:prstGeom prst="rect">
            <a:avLst/>
          </a:prstGeom>
        </p:spPr>
        <p:txBody>
          <a:bodyPr anchor="t" rtlCol="false" tIns="0" lIns="0" bIns="0" rIns="0">
            <a:spAutoFit/>
          </a:bodyPr>
          <a:lstStyle/>
          <a:p>
            <a:pPr algn="ctr">
              <a:lnSpc>
                <a:spcPts val="8447"/>
              </a:lnSpc>
            </a:pPr>
            <a:r>
              <a:rPr lang="en-US" sz="8799" spc="-721">
                <a:solidFill>
                  <a:srgbClr val="33A685"/>
                </a:solidFill>
                <a:latin typeface="Gotham 1"/>
                <a:ea typeface="Gotham 1"/>
                <a:cs typeface="Gotham 1"/>
                <a:sym typeface="Gotham 1"/>
              </a:rPr>
              <a:t>How do I send apologies?</a:t>
            </a:r>
          </a:p>
        </p:txBody>
      </p:sp>
      <p:sp>
        <p:nvSpPr>
          <p:cNvPr name="TextBox 16" id="16"/>
          <p:cNvSpPr txBox="true"/>
          <p:nvPr/>
        </p:nvSpPr>
        <p:spPr>
          <a:xfrm rot="0">
            <a:off x="8259965" y="1429431"/>
            <a:ext cx="8850570" cy="2243213"/>
          </a:xfrm>
          <a:prstGeom prst="rect">
            <a:avLst/>
          </a:prstGeom>
        </p:spPr>
        <p:txBody>
          <a:bodyPr anchor="t" rtlCol="false" tIns="0" lIns="0" bIns="0" rIns="0">
            <a:spAutoFit/>
          </a:bodyPr>
          <a:lstStyle/>
          <a:p>
            <a:pPr algn="ctr">
              <a:lnSpc>
                <a:spcPts val="8552"/>
              </a:lnSpc>
            </a:pPr>
            <a:r>
              <a:rPr lang="en-US" b="true" sz="8908" spc="-730">
                <a:solidFill>
                  <a:srgbClr val="F1F0EC"/>
                </a:solidFill>
                <a:latin typeface="Public Sans Bold"/>
                <a:ea typeface="Public Sans Bold"/>
                <a:cs typeface="Public Sans Bold"/>
                <a:sym typeface="Public Sans Bold"/>
              </a:rPr>
              <a:t>Say ‘No’ to the calendar invite</a:t>
            </a:r>
          </a:p>
        </p:txBody>
      </p:sp>
      <p:sp>
        <p:nvSpPr>
          <p:cNvPr name="TextBox 17" id="17"/>
          <p:cNvSpPr txBox="true"/>
          <p:nvPr/>
        </p:nvSpPr>
        <p:spPr>
          <a:xfrm rot="0">
            <a:off x="8111199" y="3940599"/>
            <a:ext cx="9148101" cy="2550691"/>
          </a:xfrm>
          <a:prstGeom prst="rect">
            <a:avLst/>
          </a:prstGeom>
        </p:spPr>
        <p:txBody>
          <a:bodyPr anchor="t" rtlCol="false" tIns="0" lIns="0" bIns="0" rIns="0">
            <a:spAutoFit/>
          </a:bodyPr>
          <a:lstStyle/>
          <a:p>
            <a:pPr algn="ctr">
              <a:lnSpc>
                <a:spcPts val="6536"/>
              </a:lnSpc>
            </a:pPr>
            <a:r>
              <a:rPr lang="en-US" b="true" sz="6809" spc="-558">
                <a:solidFill>
                  <a:srgbClr val="F1F0EC"/>
                </a:solidFill>
                <a:latin typeface="Public Sans Bold"/>
                <a:ea typeface="Public Sans Bold"/>
                <a:cs typeface="Public Sans Bold"/>
                <a:sym typeface="Public Sans Bold"/>
              </a:rPr>
              <a:t>Email the  meeting host and tell them you can’t make it</a:t>
            </a:r>
          </a:p>
        </p:txBody>
      </p:sp>
      <p:sp>
        <p:nvSpPr>
          <p:cNvPr name="TextBox 18" id="18"/>
          <p:cNvSpPr txBox="true"/>
          <p:nvPr/>
        </p:nvSpPr>
        <p:spPr>
          <a:xfrm rot="0">
            <a:off x="8216117" y="6634165"/>
            <a:ext cx="8938265" cy="2583443"/>
          </a:xfrm>
          <a:prstGeom prst="rect">
            <a:avLst/>
          </a:prstGeom>
        </p:spPr>
        <p:txBody>
          <a:bodyPr anchor="t" rtlCol="false" tIns="0" lIns="0" bIns="0" rIns="0">
            <a:spAutoFit/>
          </a:bodyPr>
          <a:lstStyle/>
          <a:p>
            <a:pPr algn="ctr">
              <a:lnSpc>
                <a:spcPts val="6668"/>
              </a:lnSpc>
            </a:pPr>
            <a:r>
              <a:rPr lang="en-US" b="true" sz="6946" spc="-569">
                <a:solidFill>
                  <a:srgbClr val="F1F0EC"/>
                </a:solidFill>
                <a:latin typeface="Public Sans Bold"/>
                <a:ea typeface="Public Sans Bold"/>
                <a:cs typeface="Public Sans Bold"/>
                <a:sym typeface="Public Sans Bold"/>
              </a:rPr>
              <a:t>Let someone else in the meeting know you won’t be there</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301" r="-1828" b="-16301"/>
            </a:stretch>
          </a:blipFill>
        </p:spPr>
      </p:sp>
      <p:sp>
        <p:nvSpPr>
          <p:cNvPr name="Freeform 3" id="3"/>
          <p:cNvSpPr/>
          <p:nvPr/>
        </p:nvSpPr>
        <p:spPr>
          <a:xfrm flipH="false" flipV="false" rot="0">
            <a:off x="152794" y="9305252"/>
            <a:ext cx="3632699" cy="934123"/>
          </a:xfrm>
          <a:custGeom>
            <a:avLst/>
            <a:gdLst/>
            <a:ahLst/>
            <a:cxnLst/>
            <a:rect r="r" b="b" t="t" l="l"/>
            <a:pathLst>
              <a:path h="934123" w="3632699">
                <a:moveTo>
                  <a:pt x="0" y="0"/>
                </a:moveTo>
                <a:lnTo>
                  <a:pt x="3632699" y="0"/>
                </a:lnTo>
                <a:lnTo>
                  <a:pt x="3632699" y="934123"/>
                </a:lnTo>
                <a:lnTo>
                  <a:pt x="0" y="934123"/>
                </a:lnTo>
                <a:lnTo>
                  <a:pt x="0" y="0"/>
                </a:lnTo>
                <a:close/>
              </a:path>
            </a:pathLst>
          </a:custGeom>
          <a:blipFill>
            <a:blip r:embed="rId3"/>
            <a:stretch>
              <a:fillRect l="0" t="0" r="0" b="0"/>
            </a:stretch>
          </a:blipFill>
        </p:spPr>
      </p:sp>
      <p:sp>
        <p:nvSpPr>
          <p:cNvPr name="Freeform 4" id="4"/>
          <p:cNvSpPr/>
          <p:nvPr/>
        </p:nvSpPr>
        <p:spPr>
          <a:xfrm flipH="false" flipV="false" rot="0">
            <a:off x="1502249" y="505289"/>
            <a:ext cx="13260163" cy="2306582"/>
          </a:xfrm>
          <a:custGeom>
            <a:avLst/>
            <a:gdLst/>
            <a:ahLst/>
            <a:cxnLst/>
            <a:rect r="r" b="b" t="t" l="l"/>
            <a:pathLst>
              <a:path h="2306582" w="13260163">
                <a:moveTo>
                  <a:pt x="0" y="0"/>
                </a:moveTo>
                <a:lnTo>
                  <a:pt x="13260164" y="0"/>
                </a:lnTo>
                <a:lnTo>
                  <a:pt x="13260164" y="2306582"/>
                </a:lnTo>
                <a:lnTo>
                  <a:pt x="0" y="2306582"/>
                </a:lnTo>
                <a:lnTo>
                  <a:pt x="0" y="0"/>
                </a:lnTo>
                <a:close/>
              </a:path>
            </a:pathLst>
          </a:custGeom>
          <a:blipFill>
            <a:blip r:embed="rId4"/>
            <a:stretch>
              <a:fillRect l="0" t="0" r="0" b="0"/>
            </a:stretch>
          </a:blipFill>
        </p:spPr>
      </p:sp>
      <p:sp>
        <p:nvSpPr>
          <p:cNvPr name="Freeform 5" id="5"/>
          <p:cNvSpPr/>
          <p:nvPr/>
        </p:nvSpPr>
        <p:spPr>
          <a:xfrm flipH="false" flipV="false" rot="0">
            <a:off x="9880068" y="91986"/>
            <a:ext cx="5206204" cy="3133188"/>
          </a:xfrm>
          <a:custGeom>
            <a:avLst/>
            <a:gdLst/>
            <a:ahLst/>
            <a:cxnLst/>
            <a:rect r="r" b="b" t="t" l="l"/>
            <a:pathLst>
              <a:path h="3133188" w="5206204">
                <a:moveTo>
                  <a:pt x="0" y="0"/>
                </a:moveTo>
                <a:lnTo>
                  <a:pt x="5206204" y="0"/>
                </a:lnTo>
                <a:lnTo>
                  <a:pt x="5206204" y="3133189"/>
                </a:lnTo>
                <a:lnTo>
                  <a:pt x="0" y="313318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true" rot="5313473">
            <a:off x="8346272" y="3050159"/>
            <a:ext cx="2607661" cy="668213"/>
          </a:xfrm>
          <a:custGeom>
            <a:avLst/>
            <a:gdLst/>
            <a:ahLst/>
            <a:cxnLst/>
            <a:rect r="r" b="b" t="t" l="l"/>
            <a:pathLst>
              <a:path h="668213" w="2607661">
                <a:moveTo>
                  <a:pt x="0" y="668213"/>
                </a:moveTo>
                <a:lnTo>
                  <a:pt x="2607661" y="668213"/>
                </a:lnTo>
                <a:lnTo>
                  <a:pt x="2607661" y="0"/>
                </a:lnTo>
                <a:lnTo>
                  <a:pt x="0" y="0"/>
                </a:lnTo>
                <a:lnTo>
                  <a:pt x="0" y="668213"/>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1065410">
            <a:off x="14844306" y="8074515"/>
            <a:ext cx="2684690" cy="956421"/>
          </a:xfrm>
          <a:custGeom>
            <a:avLst/>
            <a:gdLst/>
            <a:ahLst/>
            <a:cxnLst/>
            <a:rect r="r" b="b" t="t" l="l"/>
            <a:pathLst>
              <a:path h="956421" w="2684690">
                <a:moveTo>
                  <a:pt x="0" y="0"/>
                </a:moveTo>
                <a:lnTo>
                  <a:pt x="2684690" y="0"/>
                </a:lnTo>
                <a:lnTo>
                  <a:pt x="2684690" y="956421"/>
                </a:lnTo>
                <a:lnTo>
                  <a:pt x="0" y="956421"/>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8" id="8"/>
          <p:cNvSpPr/>
          <p:nvPr/>
        </p:nvSpPr>
        <p:spPr>
          <a:xfrm flipH="false" flipV="false" rot="-1168548">
            <a:off x="2040411" y="3857357"/>
            <a:ext cx="2396966" cy="1286372"/>
          </a:xfrm>
          <a:custGeom>
            <a:avLst/>
            <a:gdLst/>
            <a:ahLst/>
            <a:cxnLst/>
            <a:rect r="r" b="b" t="t" l="l"/>
            <a:pathLst>
              <a:path h="1286372" w="2396966">
                <a:moveTo>
                  <a:pt x="0" y="0"/>
                </a:moveTo>
                <a:lnTo>
                  <a:pt x="2396966" y="0"/>
                </a:lnTo>
                <a:lnTo>
                  <a:pt x="2396966" y="1286372"/>
                </a:lnTo>
                <a:lnTo>
                  <a:pt x="0" y="1286372"/>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9" id="9"/>
          <p:cNvSpPr/>
          <p:nvPr/>
        </p:nvSpPr>
        <p:spPr>
          <a:xfrm flipH="false" flipV="false" rot="0">
            <a:off x="8607781" y="7798442"/>
            <a:ext cx="1409136" cy="1210976"/>
          </a:xfrm>
          <a:custGeom>
            <a:avLst/>
            <a:gdLst/>
            <a:ahLst/>
            <a:cxnLst/>
            <a:rect r="r" b="b" t="t" l="l"/>
            <a:pathLst>
              <a:path h="1210976" w="1409136">
                <a:moveTo>
                  <a:pt x="0" y="0"/>
                </a:moveTo>
                <a:lnTo>
                  <a:pt x="1409136" y="0"/>
                </a:lnTo>
                <a:lnTo>
                  <a:pt x="1409136" y="1210977"/>
                </a:lnTo>
                <a:lnTo>
                  <a:pt x="0" y="1210977"/>
                </a:lnTo>
                <a:lnTo>
                  <a:pt x="0" y="0"/>
                </a:lnTo>
                <a:close/>
              </a:path>
            </a:pathLst>
          </a:custGeom>
          <a:blipFill>
            <a:blip r:embed="rId13"/>
            <a:stretch>
              <a:fillRect l="0" t="0" r="0" b="0"/>
            </a:stretch>
          </a:blipFill>
        </p:spPr>
      </p:sp>
      <p:sp>
        <p:nvSpPr>
          <p:cNvPr name="Freeform 10" id="10"/>
          <p:cNvSpPr/>
          <p:nvPr/>
        </p:nvSpPr>
        <p:spPr>
          <a:xfrm flipH="false" flipV="false" rot="854477">
            <a:off x="2892369" y="8259272"/>
            <a:ext cx="1786247" cy="1002531"/>
          </a:xfrm>
          <a:custGeom>
            <a:avLst/>
            <a:gdLst/>
            <a:ahLst/>
            <a:cxnLst/>
            <a:rect r="r" b="b" t="t" l="l"/>
            <a:pathLst>
              <a:path h="1002531" w="1786247">
                <a:moveTo>
                  <a:pt x="0" y="0"/>
                </a:moveTo>
                <a:lnTo>
                  <a:pt x="1786247" y="0"/>
                </a:lnTo>
                <a:lnTo>
                  <a:pt x="1786247" y="1002531"/>
                </a:lnTo>
                <a:lnTo>
                  <a:pt x="0" y="1002531"/>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1" id="11"/>
          <p:cNvSpPr txBox="true"/>
          <p:nvPr/>
        </p:nvSpPr>
        <p:spPr>
          <a:xfrm rot="0">
            <a:off x="4583246" y="4899456"/>
            <a:ext cx="10179167" cy="902336"/>
          </a:xfrm>
          <a:prstGeom prst="rect">
            <a:avLst/>
          </a:prstGeom>
        </p:spPr>
        <p:txBody>
          <a:bodyPr anchor="t" rtlCol="false" tIns="0" lIns="0" bIns="0" rIns="0">
            <a:spAutoFit/>
          </a:bodyPr>
          <a:lstStyle/>
          <a:p>
            <a:pPr algn="ctr">
              <a:lnSpc>
                <a:spcPts val="7025"/>
              </a:lnSpc>
            </a:pPr>
            <a:r>
              <a:rPr lang="en-US" sz="6004" spc="132">
                <a:solidFill>
                  <a:srgbClr val="000000"/>
                </a:solidFill>
                <a:latin typeface="Pompiere"/>
                <a:ea typeface="Pompiere"/>
                <a:cs typeface="Pompiere"/>
                <a:sym typeface="Pompiere"/>
              </a:rPr>
              <a:t>SIMPLY CLICK ‘YES’, ‘NO’ OR ‘MAYBE’</a:t>
            </a:r>
          </a:p>
        </p:txBody>
      </p:sp>
      <p:sp>
        <p:nvSpPr>
          <p:cNvPr name="TextBox 12" id="12"/>
          <p:cNvSpPr txBox="true"/>
          <p:nvPr/>
        </p:nvSpPr>
        <p:spPr>
          <a:xfrm rot="0">
            <a:off x="4287859" y="6198740"/>
            <a:ext cx="10474554" cy="1038770"/>
          </a:xfrm>
          <a:prstGeom prst="rect">
            <a:avLst/>
          </a:prstGeom>
        </p:spPr>
        <p:txBody>
          <a:bodyPr anchor="t" rtlCol="false" tIns="0" lIns="0" bIns="0" rIns="0">
            <a:spAutoFit/>
          </a:bodyPr>
          <a:lstStyle/>
          <a:p>
            <a:pPr algn="ctr">
              <a:lnSpc>
                <a:spcPts val="4089"/>
              </a:lnSpc>
            </a:pPr>
            <a:r>
              <a:rPr lang="en-US" sz="3495" spc="76">
                <a:solidFill>
                  <a:srgbClr val="000000"/>
                </a:solidFill>
                <a:latin typeface="Pompiere"/>
                <a:ea typeface="Pompiere"/>
                <a:cs typeface="Pompiere"/>
                <a:sym typeface="Pompiere"/>
              </a:rPr>
              <a:t>IT’S GOOD OFFICE ETIQUETTE, AND MAKES YOU COME ACROSS AS POLITE AND PUT TOGETHER</a:t>
            </a:r>
          </a:p>
        </p:txBody>
      </p:sp>
      <p:sp>
        <p:nvSpPr>
          <p:cNvPr name="TextBox 13" id="13"/>
          <p:cNvSpPr txBox="true"/>
          <p:nvPr/>
        </p:nvSpPr>
        <p:spPr>
          <a:xfrm rot="0">
            <a:off x="4435552" y="8056849"/>
            <a:ext cx="10474554" cy="703689"/>
          </a:xfrm>
          <a:prstGeom prst="rect">
            <a:avLst/>
          </a:prstGeom>
        </p:spPr>
        <p:txBody>
          <a:bodyPr anchor="t" rtlCol="false" tIns="0" lIns="0" bIns="0" rIns="0">
            <a:spAutoFit/>
          </a:bodyPr>
          <a:lstStyle/>
          <a:p>
            <a:pPr algn="ctr">
              <a:lnSpc>
                <a:spcPts val="5493"/>
              </a:lnSpc>
            </a:pPr>
            <a:r>
              <a:rPr lang="en-US" sz="4695" spc="103">
                <a:solidFill>
                  <a:srgbClr val="000000"/>
                </a:solidFill>
                <a:latin typeface="Pompiere"/>
                <a:ea typeface="Pompiere"/>
                <a:cs typeface="Pompiere"/>
                <a:sym typeface="Pompiere"/>
              </a:rPr>
              <a:t>STAFF WILL </a:t>
            </a:r>
            <a:r>
              <a:rPr lang="en-US" sz="4695" spc="103">
                <a:solidFill>
                  <a:srgbClr val="FA3A2F"/>
                </a:solidFill>
                <a:latin typeface="Pompiere"/>
                <a:ea typeface="Pompiere"/>
                <a:cs typeface="Pompiere"/>
                <a:sym typeface="Pompiere"/>
              </a:rPr>
              <a:t>LOVE </a:t>
            </a:r>
            <a:r>
              <a:rPr lang="en-US" sz="4695" spc="103">
                <a:solidFill>
                  <a:srgbClr val="000000"/>
                </a:solidFill>
                <a:latin typeface="Pompiere"/>
                <a:ea typeface="Pompiere"/>
                <a:cs typeface="Pompiere"/>
                <a:sym typeface="Pompiere"/>
              </a:rPr>
              <a:t>YOU FOR THIS!</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301" r="-1828" b="-16301"/>
            </a:stretch>
          </a:blipFill>
        </p:spPr>
      </p:sp>
      <p:grpSp>
        <p:nvGrpSpPr>
          <p:cNvPr name="Group 3" id="3"/>
          <p:cNvGrpSpPr/>
          <p:nvPr/>
        </p:nvGrpSpPr>
        <p:grpSpPr>
          <a:xfrm rot="0">
            <a:off x="2225136" y="4664011"/>
            <a:ext cx="6747024" cy="2529480"/>
            <a:chOff x="0" y="0"/>
            <a:chExt cx="1974687" cy="740316"/>
          </a:xfrm>
        </p:grpSpPr>
        <p:sp>
          <p:nvSpPr>
            <p:cNvPr name="Freeform 4" id="4"/>
            <p:cNvSpPr/>
            <p:nvPr/>
          </p:nvSpPr>
          <p:spPr>
            <a:xfrm flipH="false" flipV="false" rot="0">
              <a:off x="0" y="0"/>
              <a:ext cx="1974687" cy="740316"/>
            </a:xfrm>
            <a:custGeom>
              <a:avLst/>
              <a:gdLst/>
              <a:ahLst/>
              <a:cxnLst/>
              <a:rect r="r" b="b" t="t" l="l"/>
              <a:pathLst>
                <a:path h="740316" w="1974687">
                  <a:moveTo>
                    <a:pt x="27539" y="0"/>
                  </a:moveTo>
                  <a:lnTo>
                    <a:pt x="1947148" y="0"/>
                  </a:lnTo>
                  <a:cubicBezTo>
                    <a:pt x="1962358" y="0"/>
                    <a:pt x="1974687" y="12330"/>
                    <a:pt x="1974687" y="27539"/>
                  </a:cubicBezTo>
                  <a:lnTo>
                    <a:pt x="1974687" y="712778"/>
                  </a:lnTo>
                  <a:cubicBezTo>
                    <a:pt x="1974687" y="727987"/>
                    <a:pt x="1962358" y="740316"/>
                    <a:pt x="1947148" y="740316"/>
                  </a:cubicBezTo>
                  <a:lnTo>
                    <a:pt x="27539" y="740316"/>
                  </a:lnTo>
                  <a:cubicBezTo>
                    <a:pt x="12330" y="740316"/>
                    <a:pt x="0" y="727987"/>
                    <a:pt x="0" y="712778"/>
                  </a:cubicBezTo>
                  <a:lnTo>
                    <a:pt x="0" y="27539"/>
                  </a:lnTo>
                  <a:cubicBezTo>
                    <a:pt x="0" y="12330"/>
                    <a:pt x="12330" y="0"/>
                    <a:pt x="27539" y="0"/>
                  </a:cubicBezTo>
                  <a:close/>
                </a:path>
              </a:pathLst>
            </a:custGeom>
            <a:solidFill>
              <a:srgbClr val="AADBC0"/>
            </a:solidFill>
            <a:ln w="19050" cap="rnd">
              <a:solidFill>
                <a:srgbClr val="3A3937"/>
              </a:solidFill>
              <a:prstDash val="solid"/>
              <a:round/>
            </a:ln>
          </p:spPr>
        </p:sp>
        <p:sp>
          <p:nvSpPr>
            <p:cNvPr name="TextBox 5" id="5"/>
            <p:cNvSpPr txBox="true"/>
            <p:nvPr/>
          </p:nvSpPr>
          <p:spPr>
            <a:xfrm>
              <a:off x="0" y="9525"/>
              <a:ext cx="1974687" cy="730791"/>
            </a:xfrm>
            <a:prstGeom prst="rect">
              <a:avLst/>
            </a:prstGeom>
          </p:spPr>
          <p:txBody>
            <a:bodyPr anchor="ctr" rtlCol="false" tIns="50800" lIns="50800" bIns="50800" rIns="50800"/>
            <a:lstStyle/>
            <a:p>
              <a:pPr algn="ctr">
                <a:lnSpc>
                  <a:spcPts val="2879"/>
                </a:lnSpc>
              </a:pPr>
            </a:p>
          </p:txBody>
        </p:sp>
      </p:grpSp>
      <p:grpSp>
        <p:nvGrpSpPr>
          <p:cNvPr name="Group 6" id="6"/>
          <p:cNvGrpSpPr/>
          <p:nvPr/>
        </p:nvGrpSpPr>
        <p:grpSpPr>
          <a:xfrm rot="0">
            <a:off x="2225136" y="3540616"/>
            <a:ext cx="6747024" cy="1056721"/>
            <a:chOff x="0" y="0"/>
            <a:chExt cx="1974687" cy="309276"/>
          </a:xfrm>
        </p:grpSpPr>
        <p:sp>
          <p:nvSpPr>
            <p:cNvPr name="Freeform 7" id="7"/>
            <p:cNvSpPr/>
            <p:nvPr/>
          </p:nvSpPr>
          <p:spPr>
            <a:xfrm flipH="false" flipV="false" rot="0">
              <a:off x="0" y="0"/>
              <a:ext cx="1974687" cy="309276"/>
            </a:xfrm>
            <a:custGeom>
              <a:avLst/>
              <a:gdLst/>
              <a:ahLst/>
              <a:cxnLst/>
              <a:rect r="r" b="b" t="t" l="l"/>
              <a:pathLst>
                <a:path h="309276" w="1974687">
                  <a:moveTo>
                    <a:pt x="27539" y="0"/>
                  </a:moveTo>
                  <a:lnTo>
                    <a:pt x="1947148" y="0"/>
                  </a:lnTo>
                  <a:cubicBezTo>
                    <a:pt x="1962358" y="0"/>
                    <a:pt x="1974687" y="12330"/>
                    <a:pt x="1974687" y="27539"/>
                  </a:cubicBezTo>
                  <a:lnTo>
                    <a:pt x="1974687" y="281737"/>
                  </a:lnTo>
                  <a:cubicBezTo>
                    <a:pt x="1974687" y="296946"/>
                    <a:pt x="1962358" y="309276"/>
                    <a:pt x="1947148" y="309276"/>
                  </a:cubicBezTo>
                  <a:lnTo>
                    <a:pt x="27539" y="309276"/>
                  </a:lnTo>
                  <a:cubicBezTo>
                    <a:pt x="12330" y="309276"/>
                    <a:pt x="0" y="296946"/>
                    <a:pt x="0" y="281737"/>
                  </a:cubicBezTo>
                  <a:lnTo>
                    <a:pt x="0" y="27539"/>
                  </a:lnTo>
                  <a:cubicBezTo>
                    <a:pt x="0" y="12330"/>
                    <a:pt x="12330" y="0"/>
                    <a:pt x="27539" y="0"/>
                  </a:cubicBezTo>
                  <a:close/>
                </a:path>
              </a:pathLst>
            </a:custGeom>
            <a:solidFill>
              <a:srgbClr val="AADBC0"/>
            </a:solidFill>
            <a:ln w="19050" cap="rnd">
              <a:solidFill>
                <a:srgbClr val="3A3937"/>
              </a:solidFill>
              <a:prstDash val="solid"/>
              <a:round/>
            </a:ln>
          </p:spPr>
        </p:sp>
        <p:sp>
          <p:nvSpPr>
            <p:cNvPr name="TextBox 8" id="8"/>
            <p:cNvSpPr txBox="true"/>
            <p:nvPr/>
          </p:nvSpPr>
          <p:spPr>
            <a:xfrm>
              <a:off x="0" y="9525"/>
              <a:ext cx="1974687" cy="299751"/>
            </a:xfrm>
            <a:prstGeom prst="rect">
              <a:avLst/>
            </a:prstGeom>
          </p:spPr>
          <p:txBody>
            <a:bodyPr anchor="ctr" rtlCol="false" tIns="50800" lIns="50800" bIns="50800" rIns="50800"/>
            <a:lstStyle/>
            <a:p>
              <a:pPr algn="ctr">
                <a:lnSpc>
                  <a:spcPts val="2879"/>
                </a:lnSpc>
              </a:pPr>
            </a:p>
          </p:txBody>
        </p:sp>
      </p:grpSp>
      <p:grpSp>
        <p:nvGrpSpPr>
          <p:cNvPr name="Group 9" id="9"/>
          <p:cNvGrpSpPr/>
          <p:nvPr/>
        </p:nvGrpSpPr>
        <p:grpSpPr>
          <a:xfrm rot="0">
            <a:off x="9125340" y="4995333"/>
            <a:ext cx="6747024" cy="2898191"/>
            <a:chOff x="0" y="0"/>
            <a:chExt cx="1974687" cy="848229"/>
          </a:xfrm>
        </p:grpSpPr>
        <p:sp>
          <p:nvSpPr>
            <p:cNvPr name="Freeform 10" id="10"/>
            <p:cNvSpPr/>
            <p:nvPr/>
          </p:nvSpPr>
          <p:spPr>
            <a:xfrm flipH="false" flipV="false" rot="0">
              <a:off x="0" y="0"/>
              <a:ext cx="1974687" cy="848229"/>
            </a:xfrm>
            <a:custGeom>
              <a:avLst/>
              <a:gdLst/>
              <a:ahLst/>
              <a:cxnLst/>
              <a:rect r="r" b="b" t="t" l="l"/>
              <a:pathLst>
                <a:path h="848229" w="1974687">
                  <a:moveTo>
                    <a:pt x="27539" y="0"/>
                  </a:moveTo>
                  <a:lnTo>
                    <a:pt x="1947148" y="0"/>
                  </a:lnTo>
                  <a:cubicBezTo>
                    <a:pt x="1962358" y="0"/>
                    <a:pt x="1974687" y="12330"/>
                    <a:pt x="1974687" y="27539"/>
                  </a:cubicBezTo>
                  <a:lnTo>
                    <a:pt x="1974687" y="820690"/>
                  </a:lnTo>
                  <a:cubicBezTo>
                    <a:pt x="1974687" y="835900"/>
                    <a:pt x="1962358" y="848229"/>
                    <a:pt x="1947148" y="848229"/>
                  </a:cubicBezTo>
                  <a:lnTo>
                    <a:pt x="27539" y="848229"/>
                  </a:lnTo>
                  <a:cubicBezTo>
                    <a:pt x="12330" y="848229"/>
                    <a:pt x="0" y="835900"/>
                    <a:pt x="0" y="820690"/>
                  </a:cubicBezTo>
                  <a:lnTo>
                    <a:pt x="0" y="27539"/>
                  </a:lnTo>
                  <a:cubicBezTo>
                    <a:pt x="0" y="12330"/>
                    <a:pt x="12330" y="0"/>
                    <a:pt x="27539" y="0"/>
                  </a:cubicBezTo>
                  <a:close/>
                </a:path>
              </a:pathLst>
            </a:custGeom>
            <a:solidFill>
              <a:srgbClr val="8BBD94"/>
            </a:solidFill>
            <a:ln w="19050" cap="rnd">
              <a:solidFill>
                <a:srgbClr val="3A3937"/>
              </a:solidFill>
              <a:prstDash val="solid"/>
              <a:round/>
            </a:ln>
          </p:spPr>
        </p:sp>
        <p:sp>
          <p:nvSpPr>
            <p:cNvPr name="TextBox 11" id="11"/>
            <p:cNvSpPr txBox="true"/>
            <p:nvPr/>
          </p:nvSpPr>
          <p:spPr>
            <a:xfrm>
              <a:off x="0" y="9525"/>
              <a:ext cx="1974687" cy="838704"/>
            </a:xfrm>
            <a:prstGeom prst="rect">
              <a:avLst/>
            </a:prstGeom>
          </p:spPr>
          <p:txBody>
            <a:bodyPr anchor="ctr" rtlCol="false" tIns="50800" lIns="50800" bIns="50800" rIns="50800"/>
            <a:lstStyle/>
            <a:p>
              <a:pPr algn="ctr">
                <a:lnSpc>
                  <a:spcPts val="2879"/>
                </a:lnSpc>
              </a:pPr>
            </a:p>
          </p:txBody>
        </p:sp>
      </p:grpSp>
      <p:grpSp>
        <p:nvGrpSpPr>
          <p:cNvPr name="Group 12" id="12"/>
          <p:cNvGrpSpPr/>
          <p:nvPr/>
        </p:nvGrpSpPr>
        <p:grpSpPr>
          <a:xfrm rot="0">
            <a:off x="9125340" y="3540616"/>
            <a:ext cx="6747024" cy="1323119"/>
            <a:chOff x="0" y="0"/>
            <a:chExt cx="1974687" cy="387244"/>
          </a:xfrm>
        </p:grpSpPr>
        <p:sp>
          <p:nvSpPr>
            <p:cNvPr name="Freeform 13" id="13"/>
            <p:cNvSpPr/>
            <p:nvPr/>
          </p:nvSpPr>
          <p:spPr>
            <a:xfrm flipH="false" flipV="false" rot="0">
              <a:off x="0" y="0"/>
              <a:ext cx="1974687" cy="387244"/>
            </a:xfrm>
            <a:custGeom>
              <a:avLst/>
              <a:gdLst/>
              <a:ahLst/>
              <a:cxnLst/>
              <a:rect r="r" b="b" t="t" l="l"/>
              <a:pathLst>
                <a:path h="387244" w="1974687">
                  <a:moveTo>
                    <a:pt x="27539" y="0"/>
                  </a:moveTo>
                  <a:lnTo>
                    <a:pt x="1947148" y="0"/>
                  </a:lnTo>
                  <a:cubicBezTo>
                    <a:pt x="1962358" y="0"/>
                    <a:pt x="1974687" y="12330"/>
                    <a:pt x="1974687" y="27539"/>
                  </a:cubicBezTo>
                  <a:lnTo>
                    <a:pt x="1974687" y="359705"/>
                  </a:lnTo>
                  <a:cubicBezTo>
                    <a:pt x="1974687" y="374915"/>
                    <a:pt x="1962358" y="387244"/>
                    <a:pt x="1947148" y="387244"/>
                  </a:cubicBezTo>
                  <a:lnTo>
                    <a:pt x="27539" y="387244"/>
                  </a:lnTo>
                  <a:cubicBezTo>
                    <a:pt x="12330" y="387244"/>
                    <a:pt x="0" y="374915"/>
                    <a:pt x="0" y="359705"/>
                  </a:cubicBezTo>
                  <a:lnTo>
                    <a:pt x="0" y="27539"/>
                  </a:lnTo>
                  <a:cubicBezTo>
                    <a:pt x="0" y="12330"/>
                    <a:pt x="12330" y="0"/>
                    <a:pt x="27539" y="0"/>
                  </a:cubicBezTo>
                  <a:close/>
                </a:path>
              </a:pathLst>
            </a:custGeom>
            <a:solidFill>
              <a:srgbClr val="8BBD94"/>
            </a:solidFill>
            <a:ln w="19050" cap="rnd">
              <a:solidFill>
                <a:srgbClr val="3A3937"/>
              </a:solidFill>
              <a:prstDash val="solid"/>
              <a:round/>
            </a:ln>
          </p:spPr>
        </p:sp>
        <p:sp>
          <p:nvSpPr>
            <p:cNvPr name="TextBox 14" id="14"/>
            <p:cNvSpPr txBox="true"/>
            <p:nvPr/>
          </p:nvSpPr>
          <p:spPr>
            <a:xfrm>
              <a:off x="0" y="9525"/>
              <a:ext cx="1974687" cy="377719"/>
            </a:xfrm>
            <a:prstGeom prst="rect">
              <a:avLst/>
            </a:prstGeom>
          </p:spPr>
          <p:txBody>
            <a:bodyPr anchor="ctr" rtlCol="false" tIns="50800" lIns="50800" bIns="50800" rIns="50800"/>
            <a:lstStyle/>
            <a:p>
              <a:pPr algn="ctr">
                <a:lnSpc>
                  <a:spcPts val="2879"/>
                </a:lnSpc>
              </a:pPr>
            </a:p>
          </p:txBody>
        </p:sp>
      </p:grpSp>
      <p:sp>
        <p:nvSpPr>
          <p:cNvPr name="Freeform 15" id="15"/>
          <p:cNvSpPr/>
          <p:nvPr/>
        </p:nvSpPr>
        <p:spPr>
          <a:xfrm flipH="false" flipV="false" rot="0">
            <a:off x="188027" y="9327769"/>
            <a:ext cx="3075100" cy="790740"/>
          </a:xfrm>
          <a:custGeom>
            <a:avLst/>
            <a:gdLst/>
            <a:ahLst/>
            <a:cxnLst/>
            <a:rect r="r" b="b" t="t" l="l"/>
            <a:pathLst>
              <a:path h="790740" w="3075100">
                <a:moveTo>
                  <a:pt x="0" y="0"/>
                </a:moveTo>
                <a:lnTo>
                  <a:pt x="3075099" y="0"/>
                </a:lnTo>
                <a:lnTo>
                  <a:pt x="3075099" y="790740"/>
                </a:lnTo>
                <a:lnTo>
                  <a:pt x="0" y="790740"/>
                </a:lnTo>
                <a:lnTo>
                  <a:pt x="0" y="0"/>
                </a:lnTo>
                <a:close/>
              </a:path>
            </a:pathLst>
          </a:custGeom>
          <a:blipFill>
            <a:blip r:embed="rId3"/>
            <a:stretch>
              <a:fillRect l="0" t="0" r="0" b="0"/>
            </a:stretch>
          </a:blipFill>
        </p:spPr>
      </p:sp>
      <p:sp>
        <p:nvSpPr>
          <p:cNvPr name="Freeform 16" id="16"/>
          <p:cNvSpPr/>
          <p:nvPr/>
        </p:nvSpPr>
        <p:spPr>
          <a:xfrm flipH="false" flipV="false" rot="456544">
            <a:off x="14662450" y="632637"/>
            <a:ext cx="2596850" cy="2337165"/>
          </a:xfrm>
          <a:custGeom>
            <a:avLst/>
            <a:gdLst/>
            <a:ahLst/>
            <a:cxnLst/>
            <a:rect r="r" b="b" t="t" l="l"/>
            <a:pathLst>
              <a:path h="2337165" w="2596850">
                <a:moveTo>
                  <a:pt x="0" y="0"/>
                </a:moveTo>
                <a:lnTo>
                  <a:pt x="2596850" y="0"/>
                </a:lnTo>
                <a:lnTo>
                  <a:pt x="2596850" y="2337165"/>
                </a:lnTo>
                <a:lnTo>
                  <a:pt x="0" y="23371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7" id="17"/>
          <p:cNvSpPr txBox="true"/>
          <p:nvPr/>
        </p:nvSpPr>
        <p:spPr>
          <a:xfrm rot="0">
            <a:off x="2685060" y="4115773"/>
            <a:ext cx="5827176" cy="2934843"/>
          </a:xfrm>
          <a:prstGeom prst="rect">
            <a:avLst/>
          </a:prstGeom>
        </p:spPr>
        <p:txBody>
          <a:bodyPr anchor="t" rtlCol="false" tIns="0" lIns="0" bIns="0" rIns="0">
            <a:spAutoFit/>
          </a:bodyPr>
          <a:lstStyle/>
          <a:p>
            <a:pPr algn="ctr">
              <a:lnSpc>
                <a:spcPts val="4711"/>
              </a:lnSpc>
            </a:pPr>
          </a:p>
          <a:p>
            <a:pPr algn="ctr">
              <a:lnSpc>
                <a:spcPts val="3040"/>
              </a:lnSpc>
            </a:pPr>
            <a:r>
              <a:rPr lang="en-US" sz="2000" spc="-62">
                <a:solidFill>
                  <a:srgbClr val="000000"/>
                </a:solidFill>
                <a:latin typeface="Gotham 2"/>
                <a:ea typeface="Gotham 2"/>
                <a:cs typeface="Gotham 2"/>
                <a:sym typeface="Gotham 2"/>
              </a:rPr>
              <a:t>hey magda and beth not coming lol </a:t>
            </a:r>
          </a:p>
          <a:p>
            <a:pPr algn="ctr">
              <a:lnSpc>
                <a:spcPts val="3040"/>
              </a:lnSpc>
            </a:pPr>
            <a:r>
              <a:rPr lang="en-US" sz="2000" spc="-62">
                <a:solidFill>
                  <a:srgbClr val="000000"/>
                </a:solidFill>
                <a:latin typeface="Gotham 2"/>
                <a:ea typeface="Gotham 2"/>
                <a:cs typeface="Gotham 2"/>
                <a:sym typeface="Gotham 2"/>
              </a:rPr>
              <a:t>can’t be arsed</a:t>
            </a:r>
          </a:p>
          <a:p>
            <a:pPr algn="ctr">
              <a:lnSpc>
                <a:spcPts val="3040"/>
              </a:lnSpc>
            </a:pPr>
            <a:r>
              <a:rPr lang="en-US" sz="2000" spc="-62">
                <a:solidFill>
                  <a:srgbClr val="000000"/>
                </a:solidFill>
                <a:latin typeface="Gotham 2"/>
                <a:ea typeface="Gotham 2"/>
                <a:cs typeface="Gotham 2"/>
                <a:sym typeface="Gotham 2"/>
              </a:rPr>
              <a:t>will be at the bar three snakebites in so I can forget about my summatives (cry)</a:t>
            </a:r>
          </a:p>
          <a:p>
            <a:pPr algn="ctr" marL="0" indent="0" lvl="0">
              <a:lnSpc>
                <a:spcPts val="3040"/>
              </a:lnSpc>
              <a:spcBef>
                <a:spcPct val="0"/>
              </a:spcBef>
            </a:pPr>
            <a:r>
              <a:rPr lang="en-US" sz="2000" spc="-62">
                <a:solidFill>
                  <a:srgbClr val="000000"/>
                </a:solidFill>
                <a:latin typeface="Gotham 2"/>
                <a:ea typeface="Gotham 2"/>
                <a:cs typeface="Gotham 2"/>
                <a:sym typeface="Gotham 2"/>
              </a:rPr>
              <a:t>maybe see you next week probably not though i’ll be sure not to let you know</a:t>
            </a:r>
          </a:p>
        </p:txBody>
      </p:sp>
      <p:sp>
        <p:nvSpPr>
          <p:cNvPr name="TextBox 18" id="18"/>
          <p:cNvSpPr txBox="true"/>
          <p:nvPr/>
        </p:nvSpPr>
        <p:spPr>
          <a:xfrm rot="0">
            <a:off x="9879340" y="4888824"/>
            <a:ext cx="5239025" cy="3238661"/>
          </a:xfrm>
          <a:prstGeom prst="rect">
            <a:avLst/>
          </a:prstGeom>
        </p:spPr>
        <p:txBody>
          <a:bodyPr anchor="t" rtlCol="false" tIns="0" lIns="0" bIns="0" rIns="0">
            <a:spAutoFit/>
          </a:bodyPr>
          <a:lstStyle/>
          <a:p>
            <a:pPr algn="ctr">
              <a:lnSpc>
                <a:spcPts val="3201"/>
              </a:lnSpc>
            </a:pPr>
          </a:p>
          <a:p>
            <a:pPr algn="ctr">
              <a:lnSpc>
                <a:spcPts val="3201"/>
              </a:lnSpc>
            </a:pPr>
            <a:r>
              <a:rPr lang="en-US" sz="2106" spc="-65">
                <a:solidFill>
                  <a:srgbClr val="000000"/>
                </a:solidFill>
                <a:latin typeface="Gotham 2"/>
                <a:ea typeface="Gotham 2"/>
                <a:cs typeface="Gotham 2"/>
                <a:sym typeface="Gotham 2"/>
              </a:rPr>
              <a:t>hey vice chancellor my guy </a:t>
            </a:r>
          </a:p>
          <a:p>
            <a:pPr algn="ctr">
              <a:lnSpc>
                <a:spcPts val="3201"/>
              </a:lnSpc>
            </a:pPr>
            <a:r>
              <a:rPr lang="en-US" sz="2106" spc="-65">
                <a:solidFill>
                  <a:srgbClr val="000000"/>
                </a:solidFill>
                <a:latin typeface="Gotham 2"/>
                <a:ea typeface="Gotham 2"/>
                <a:cs typeface="Gotham 2"/>
                <a:sym typeface="Gotham 2"/>
              </a:rPr>
              <a:t>think what you’re doing is disgusting and shit </a:t>
            </a:r>
          </a:p>
          <a:p>
            <a:pPr algn="ctr">
              <a:lnSpc>
                <a:spcPts val="3201"/>
              </a:lnSpc>
            </a:pPr>
            <a:r>
              <a:rPr lang="en-US" sz="2106" spc="-65">
                <a:solidFill>
                  <a:srgbClr val="000000"/>
                </a:solidFill>
                <a:latin typeface="Gotham 2"/>
                <a:ea typeface="Gotham 2"/>
                <a:cs typeface="Gotham 2"/>
                <a:sym typeface="Gotham 2"/>
              </a:rPr>
              <a:t>maybe don’t do that </a:t>
            </a:r>
          </a:p>
          <a:p>
            <a:pPr algn="ctr">
              <a:lnSpc>
                <a:spcPts val="3201"/>
              </a:lnSpc>
            </a:pPr>
            <a:r>
              <a:rPr lang="en-US" sz="2106" spc="-65">
                <a:solidFill>
                  <a:srgbClr val="000000"/>
                </a:solidFill>
                <a:latin typeface="Gotham 2"/>
                <a:ea typeface="Gotham 2"/>
                <a:cs typeface="Gotham 2"/>
                <a:sym typeface="Gotham 2"/>
              </a:rPr>
              <a:t>yours unfaithfully</a:t>
            </a:r>
          </a:p>
          <a:p>
            <a:pPr algn="ctr">
              <a:lnSpc>
                <a:spcPts val="3201"/>
              </a:lnSpc>
            </a:pPr>
          </a:p>
          <a:p>
            <a:pPr algn="ctr" marL="0" indent="0" lvl="0">
              <a:lnSpc>
                <a:spcPts val="3201"/>
              </a:lnSpc>
              <a:spcBef>
                <a:spcPct val="0"/>
              </a:spcBef>
            </a:pPr>
          </a:p>
        </p:txBody>
      </p:sp>
      <p:sp>
        <p:nvSpPr>
          <p:cNvPr name="TextBox 19" id="19"/>
          <p:cNvSpPr txBox="true"/>
          <p:nvPr/>
        </p:nvSpPr>
        <p:spPr>
          <a:xfrm rot="0">
            <a:off x="2401307" y="1357103"/>
            <a:ext cx="13818656" cy="1211963"/>
          </a:xfrm>
          <a:prstGeom prst="rect">
            <a:avLst/>
          </a:prstGeom>
        </p:spPr>
        <p:txBody>
          <a:bodyPr anchor="t" rtlCol="false" tIns="0" lIns="0" bIns="0" rIns="0">
            <a:spAutoFit/>
          </a:bodyPr>
          <a:lstStyle/>
          <a:p>
            <a:pPr algn="ctr">
              <a:lnSpc>
                <a:spcPts val="7872"/>
              </a:lnSpc>
            </a:pPr>
            <a:r>
              <a:rPr lang="en-US" sz="8200" spc="-672">
                <a:solidFill>
                  <a:srgbClr val="33A685"/>
                </a:solidFill>
                <a:latin typeface="Gotham 1"/>
                <a:ea typeface="Gotham 1"/>
                <a:cs typeface="Gotham 1"/>
                <a:sym typeface="Gotham 1"/>
              </a:rPr>
              <a:t>Email rewrite tasks</a:t>
            </a:r>
          </a:p>
        </p:txBody>
      </p:sp>
      <p:grpSp>
        <p:nvGrpSpPr>
          <p:cNvPr name="Group 20" id="20"/>
          <p:cNvGrpSpPr/>
          <p:nvPr/>
        </p:nvGrpSpPr>
        <p:grpSpPr>
          <a:xfrm rot="0">
            <a:off x="2225136" y="7260166"/>
            <a:ext cx="6747024" cy="2131484"/>
            <a:chOff x="0" y="0"/>
            <a:chExt cx="1974687" cy="623833"/>
          </a:xfrm>
        </p:grpSpPr>
        <p:sp>
          <p:nvSpPr>
            <p:cNvPr name="Freeform 21" id="21"/>
            <p:cNvSpPr/>
            <p:nvPr/>
          </p:nvSpPr>
          <p:spPr>
            <a:xfrm flipH="false" flipV="false" rot="0">
              <a:off x="0" y="0"/>
              <a:ext cx="1974687" cy="623833"/>
            </a:xfrm>
            <a:custGeom>
              <a:avLst/>
              <a:gdLst/>
              <a:ahLst/>
              <a:cxnLst/>
              <a:rect r="r" b="b" t="t" l="l"/>
              <a:pathLst>
                <a:path h="623833" w="1974687">
                  <a:moveTo>
                    <a:pt x="27539" y="0"/>
                  </a:moveTo>
                  <a:lnTo>
                    <a:pt x="1947148" y="0"/>
                  </a:lnTo>
                  <a:cubicBezTo>
                    <a:pt x="1962358" y="0"/>
                    <a:pt x="1974687" y="12330"/>
                    <a:pt x="1974687" y="27539"/>
                  </a:cubicBezTo>
                  <a:lnTo>
                    <a:pt x="1974687" y="596294"/>
                  </a:lnTo>
                  <a:cubicBezTo>
                    <a:pt x="1974687" y="611503"/>
                    <a:pt x="1962358" y="623833"/>
                    <a:pt x="1947148" y="623833"/>
                  </a:cubicBezTo>
                  <a:lnTo>
                    <a:pt x="27539" y="623833"/>
                  </a:lnTo>
                  <a:cubicBezTo>
                    <a:pt x="12330" y="623833"/>
                    <a:pt x="0" y="611503"/>
                    <a:pt x="0" y="596294"/>
                  </a:cubicBezTo>
                  <a:lnTo>
                    <a:pt x="0" y="27539"/>
                  </a:lnTo>
                  <a:cubicBezTo>
                    <a:pt x="0" y="12330"/>
                    <a:pt x="12330" y="0"/>
                    <a:pt x="27539" y="0"/>
                  </a:cubicBezTo>
                  <a:close/>
                </a:path>
              </a:pathLst>
            </a:custGeom>
            <a:solidFill>
              <a:srgbClr val="AADBC0"/>
            </a:solidFill>
            <a:ln w="19050" cap="rnd">
              <a:solidFill>
                <a:srgbClr val="3A3937"/>
              </a:solidFill>
              <a:prstDash val="solid"/>
              <a:round/>
            </a:ln>
          </p:spPr>
        </p:sp>
        <p:sp>
          <p:nvSpPr>
            <p:cNvPr name="TextBox 22" id="22"/>
            <p:cNvSpPr txBox="true"/>
            <p:nvPr/>
          </p:nvSpPr>
          <p:spPr>
            <a:xfrm>
              <a:off x="0" y="9525"/>
              <a:ext cx="1974687" cy="614308"/>
            </a:xfrm>
            <a:prstGeom prst="rect">
              <a:avLst/>
            </a:prstGeom>
          </p:spPr>
          <p:txBody>
            <a:bodyPr anchor="ctr" rtlCol="false" tIns="50800" lIns="50800" bIns="50800" rIns="50800"/>
            <a:lstStyle/>
            <a:p>
              <a:pPr algn="ctr">
                <a:lnSpc>
                  <a:spcPts val="2879"/>
                </a:lnSpc>
              </a:pPr>
            </a:p>
          </p:txBody>
        </p:sp>
      </p:grpSp>
      <p:sp>
        <p:nvSpPr>
          <p:cNvPr name="TextBox 23" id="23"/>
          <p:cNvSpPr txBox="true"/>
          <p:nvPr/>
        </p:nvSpPr>
        <p:spPr>
          <a:xfrm rot="0">
            <a:off x="2685060" y="7412566"/>
            <a:ext cx="5827176" cy="1701292"/>
          </a:xfrm>
          <a:prstGeom prst="rect">
            <a:avLst/>
          </a:prstGeom>
        </p:spPr>
        <p:txBody>
          <a:bodyPr anchor="t" rtlCol="false" tIns="0" lIns="0" bIns="0" rIns="0">
            <a:spAutoFit/>
          </a:bodyPr>
          <a:lstStyle/>
          <a:p>
            <a:pPr algn="ctr">
              <a:lnSpc>
                <a:spcPts val="3344"/>
              </a:lnSpc>
            </a:pPr>
            <a:r>
              <a:rPr lang="en-US" sz="2200" spc="-68">
                <a:solidFill>
                  <a:srgbClr val="000000"/>
                </a:solidFill>
                <a:latin typeface="Gotham 2"/>
                <a:ea typeface="Gotham 2"/>
                <a:cs typeface="Gotham 2"/>
                <a:sym typeface="Gotham 2"/>
              </a:rPr>
              <a:t>hi random student</a:t>
            </a:r>
          </a:p>
          <a:p>
            <a:pPr algn="ctr">
              <a:lnSpc>
                <a:spcPts val="3344"/>
              </a:lnSpc>
            </a:pPr>
            <a:r>
              <a:rPr lang="en-US" sz="2200" spc="-68">
                <a:solidFill>
                  <a:srgbClr val="000000"/>
                </a:solidFill>
                <a:latin typeface="Gotham 2"/>
                <a:ea typeface="Gotham 2"/>
                <a:cs typeface="Gotham 2"/>
                <a:sym typeface="Gotham 2"/>
              </a:rPr>
              <a:t>I am the wrong person to contact as I do not care</a:t>
            </a:r>
          </a:p>
          <a:p>
            <a:pPr algn="ctr" marL="0" indent="0" lvl="0">
              <a:lnSpc>
                <a:spcPts val="3344"/>
              </a:lnSpc>
              <a:spcBef>
                <a:spcPct val="0"/>
              </a:spcBef>
            </a:pPr>
            <a:r>
              <a:rPr lang="en-US" sz="2200" spc="-68">
                <a:solidFill>
                  <a:srgbClr val="000000"/>
                </a:solidFill>
                <a:latin typeface="Gotham 2"/>
                <a:ea typeface="Gotham 2"/>
                <a:cs typeface="Gotham 2"/>
                <a:sym typeface="Gotham 2"/>
              </a:rPr>
              <a:t>save the tears for your pillow </a:t>
            </a:r>
          </a:p>
        </p:txBody>
      </p:sp>
      <p:grpSp>
        <p:nvGrpSpPr>
          <p:cNvPr name="Group 24" id="24"/>
          <p:cNvGrpSpPr/>
          <p:nvPr/>
        </p:nvGrpSpPr>
        <p:grpSpPr>
          <a:xfrm rot="0">
            <a:off x="9125340" y="8068531"/>
            <a:ext cx="6747024" cy="1323119"/>
            <a:chOff x="0" y="0"/>
            <a:chExt cx="1974687" cy="387244"/>
          </a:xfrm>
        </p:grpSpPr>
        <p:sp>
          <p:nvSpPr>
            <p:cNvPr name="Freeform 25" id="25"/>
            <p:cNvSpPr/>
            <p:nvPr/>
          </p:nvSpPr>
          <p:spPr>
            <a:xfrm flipH="false" flipV="false" rot="0">
              <a:off x="0" y="0"/>
              <a:ext cx="1974687" cy="387244"/>
            </a:xfrm>
            <a:custGeom>
              <a:avLst/>
              <a:gdLst/>
              <a:ahLst/>
              <a:cxnLst/>
              <a:rect r="r" b="b" t="t" l="l"/>
              <a:pathLst>
                <a:path h="387244" w="1974687">
                  <a:moveTo>
                    <a:pt x="27539" y="0"/>
                  </a:moveTo>
                  <a:lnTo>
                    <a:pt x="1947148" y="0"/>
                  </a:lnTo>
                  <a:cubicBezTo>
                    <a:pt x="1962358" y="0"/>
                    <a:pt x="1974687" y="12330"/>
                    <a:pt x="1974687" y="27539"/>
                  </a:cubicBezTo>
                  <a:lnTo>
                    <a:pt x="1974687" y="359705"/>
                  </a:lnTo>
                  <a:cubicBezTo>
                    <a:pt x="1974687" y="374915"/>
                    <a:pt x="1962358" y="387244"/>
                    <a:pt x="1947148" y="387244"/>
                  </a:cubicBezTo>
                  <a:lnTo>
                    <a:pt x="27539" y="387244"/>
                  </a:lnTo>
                  <a:cubicBezTo>
                    <a:pt x="12330" y="387244"/>
                    <a:pt x="0" y="374915"/>
                    <a:pt x="0" y="359705"/>
                  </a:cubicBezTo>
                  <a:lnTo>
                    <a:pt x="0" y="27539"/>
                  </a:lnTo>
                  <a:cubicBezTo>
                    <a:pt x="0" y="12330"/>
                    <a:pt x="12330" y="0"/>
                    <a:pt x="27539" y="0"/>
                  </a:cubicBezTo>
                  <a:close/>
                </a:path>
              </a:pathLst>
            </a:custGeom>
            <a:solidFill>
              <a:srgbClr val="8BBD94"/>
            </a:solidFill>
            <a:ln w="19050" cap="rnd">
              <a:solidFill>
                <a:srgbClr val="3A3937"/>
              </a:solidFill>
              <a:prstDash val="solid"/>
              <a:round/>
            </a:ln>
          </p:spPr>
        </p:sp>
        <p:sp>
          <p:nvSpPr>
            <p:cNvPr name="TextBox 26" id="26"/>
            <p:cNvSpPr txBox="true"/>
            <p:nvPr/>
          </p:nvSpPr>
          <p:spPr>
            <a:xfrm>
              <a:off x="0" y="9525"/>
              <a:ext cx="1974687" cy="377719"/>
            </a:xfrm>
            <a:prstGeom prst="rect">
              <a:avLst/>
            </a:prstGeom>
          </p:spPr>
          <p:txBody>
            <a:bodyPr anchor="ctr" rtlCol="false" tIns="50800" lIns="50800" bIns="50800" rIns="50800"/>
            <a:lstStyle/>
            <a:p>
              <a:pPr algn="ctr">
                <a:lnSpc>
                  <a:spcPts val="2879"/>
                </a:lnSpc>
              </a:pPr>
            </a:p>
          </p:txBody>
        </p:sp>
      </p:grpSp>
      <p:sp>
        <p:nvSpPr>
          <p:cNvPr name="TextBox 27" id="27"/>
          <p:cNvSpPr txBox="true"/>
          <p:nvPr/>
        </p:nvSpPr>
        <p:spPr>
          <a:xfrm rot="0">
            <a:off x="9144000" y="7688213"/>
            <a:ext cx="6681788" cy="1633681"/>
          </a:xfrm>
          <a:prstGeom prst="rect">
            <a:avLst/>
          </a:prstGeom>
        </p:spPr>
        <p:txBody>
          <a:bodyPr anchor="t" rtlCol="false" tIns="0" lIns="0" bIns="0" rIns="0">
            <a:spAutoFit/>
          </a:bodyPr>
          <a:lstStyle/>
          <a:p>
            <a:pPr algn="ctr">
              <a:lnSpc>
                <a:spcPts val="3201"/>
              </a:lnSpc>
            </a:pPr>
          </a:p>
          <a:p>
            <a:pPr algn="ctr">
              <a:lnSpc>
                <a:spcPts val="3201"/>
              </a:lnSpc>
            </a:pPr>
            <a:r>
              <a:rPr lang="en-US" sz="2106" spc="-65">
                <a:solidFill>
                  <a:srgbClr val="000000"/>
                </a:solidFill>
                <a:latin typeface="Gotham 2"/>
                <a:ea typeface="Gotham 2"/>
                <a:cs typeface="Gotham 2"/>
                <a:sym typeface="Gotham 2"/>
              </a:rPr>
              <a:t>dear head of science</a:t>
            </a:r>
          </a:p>
          <a:p>
            <a:pPr algn="ctr" marL="0" indent="0" lvl="0">
              <a:lnSpc>
                <a:spcPts val="3201"/>
              </a:lnSpc>
              <a:spcBef>
                <a:spcPct val="0"/>
              </a:spcBef>
            </a:pPr>
            <a:r>
              <a:rPr lang="en-US" sz="2106" spc="-65">
                <a:solidFill>
                  <a:srgbClr val="000000"/>
                </a:solidFill>
                <a:latin typeface="Gotham 2"/>
                <a:ea typeface="Gotham 2"/>
                <a:cs typeface="Gotham 2"/>
                <a:sym typeface="Gotham 2"/>
              </a:rPr>
              <a:t>can’t wait for our meeting lad just checking we’re still on yeah?</a:t>
            </a:r>
          </a:p>
        </p:txBody>
      </p:sp>
      <p:sp>
        <p:nvSpPr>
          <p:cNvPr name="TextBox 28" id="28"/>
          <p:cNvSpPr txBox="true"/>
          <p:nvPr/>
        </p:nvSpPr>
        <p:spPr>
          <a:xfrm rot="0">
            <a:off x="3440869" y="3766545"/>
            <a:ext cx="4480599" cy="481037"/>
          </a:xfrm>
          <a:prstGeom prst="rect">
            <a:avLst/>
          </a:prstGeom>
        </p:spPr>
        <p:txBody>
          <a:bodyPr anchor="t" rtlCol="false" tIns="0" lIns="0" bIns="0" rIns="0">
            <a:spAutoFit/>
          </a:bodyPr>
          <a:lstStyle/>
          <a:p>
            <a:pPr algn="ctr" marL="0" indent="0" lvl="0">
              <a:lnSpc>
                <a:spcPts val="3623"/>
              </a:lnSpc>
              <a:spcBef>
                <a:spcPct val="0"/>
              </a:spcBef>
            </a:pPr>
            <a:r>
              <a:rPr lang="en-US" sz="2383" spc="-73">
                <a:solidFill>
                  <a:srgbClr val="000000"/>
                </a:solidFill>
                <a:latin typeface="Gotham 2"/>
                <a:ea typeface="Gotham 2"/>
                <a:cs typeface="Gotham 2"/>
                <a:sym typeface="Gotham 2"/>
              </a:rPr>
              <a:t>please stop emailing me</a:t>
            </a:r>
          </a:p>
        </p:txBody>
      </p:sp>
      <p:sp>
        <p:nvSpPr>
          <p:cNvPr name="TextBox 29" id="29"/>
          <p:cNvSpPr txBox="true"/>
          <p:nvPr/>
        </p:nvSpPr>
        <p:spPr>
          <a:xfrm rot="0">
            <a:off x="9310635" y="3627149"/>
            <a:ext cx="6452406" cy="1136091"/>
          </a:xfrm>
          <a:prstGeom prst="rect">
            <a:avLst/>
          </a:prstGeom>
        </p:spPr>
        <p:txBody>
          <a:bodyPr anchor="t" rtlCol="false" tIns="0" lIns="0" bIns="0" rIns="0">
            <a:spAutoFit/>
          </a:bodyPr>
          <a:lstStyle/>
          <a:p>
            <a:pPr algn="ctr">
              <a:lnSpc>
                <a:spcPts val="2952"/>
              </a:lnSpc>
            </a:pPr>
            <a:r>
              <a:rPr lang="en-US" sz="1942" spc="-60">
                <a:solidFill>
                  <a:srgbClr val="000000"/>
                </a:solidFill>
                <a:latin typeface="Gotham 2"/>
                <a:ea typeface="Gotham 2"/>
                <a:cs typeface="Gotham 2"/>
                <a:sym typeface="Gotham 2"/>
              </a:rPr>
              <a:t>hi i missed this because i forgot  and i am overworked</a:t>
            </a:r>
          </a:p>
          <a:p>
            <a:pPr algn="ctr" marL="0" indent="0" lvl="0">
              <a:lnSpc>
                <a:spcPts val="2952"/>
              </a:lnSpc>
              <a:spcBef>
                <a:spcPct val="0"/>
              </a:spcBef>
            </a:pPr>
            <a:r>
              <a:rPr lang="en-US" sz="1942" spc="-60">
                <a:solidFill>
                  <a:srgbClr val="000000"/>
                </a:solidFill>
                <a:latin typeface="Gotham 2"/>
                <a:ea typeface="Gotham 2"/>
                <a:cs typeface="Gotham 2"/>
                <a:sym typeface="Gotham 2"/>
              </a:rPr>
              <a:t>could you repeat what you said in your previous email so I don’t have to scroll up?</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301" r="-1828" b="-16301"/>
            </a:stretch>
          </a:blipFill>
        </p:spPr>
      </p:sp>
      <p:grpSp>
        <p:nvGrpSpPr>
          <p:cNvPr name="Group 3" id="3"/>
          <p:cNvGrpSpPr/>
          <p:nvPr/>
        </p:nvGrpSpPr>
        <p:grpSpPr>
          <a:xfrm rot="0">
            <a:off x="2225136" y="3541477"/>
            <a:ext cx="6747024" cy="3204045"/>
            <a:chOff x="0" y="0"/>
            <a:chExt cx="1974687" cy="937745"/>
          </a:xfrm>
        </p:grpSpPr>
        <p:sp>
          <p:nvSpPr>
            <p:cNvPr name="Freeform 4" id="4"/>
            <p:cNvSpPr/>
            <p:nvPr/>
          </p:nvSpPr>
          <p:spPr>
            <a:xfrm flipH="false" flipV="false" rot="0">
              <a:off x="0" y="0"/>
              <a:ext cx="1974687" cy="937745"/>
            </a:xfrm>
            <a:custGeom>
              <a:avLst/>
              <a:gdLst/>
              <a:ahLst/>
              <a:cxnLst/>
              <a:rect r="r" b="b" t="t" l="l"/>
              <a:pathLst>
                <a:path h="937745" w="1974687">
                  <a:moveTo>
                    <a:pt x="27539" y="0"/>
                  </a:moveTo>
                  <a:lnTo>
                    <a:pt x="1947148" y="0"/>
                  </a:lnTo>
                  <a:cubicBezTo>
                    <a:pt x="1962358" y="0"/>
                    <a:pt x="1974687" y="12330"/>
                    <a:pt x="1974687" y="27539"/>
                  </a:cubicBezTo>
                  <a:lnTo>
                    <a:pt x="1974687" y="910206"/>
                  </a:lnTo>
                  <a:cubicBezTo>
                    <a:pt x="1974687" y="925416"/>
                    <a:pt x="1962358" y="937745"/>
                    <a:pt x="1947148" y="937745"/>
                  </a:cubicBezTo>
                  <a:lnTo>
                    <a:pt x="27539" y="937745"/>
                  </a:lnTo>
                  <a:cubicBezTo>
                    <a:pt x="12330" y="937745"/>
                    <a:pt x="0" y="925416"/>
                    <a:pt x="0" y="910206"/>
                  </a:cubicBezTo>
                  <a:lnTo>
                    <a:pt x="0" y="27539"/>
                  </a:lnTo>
                  <a:cubicBezTo>
                    <a:pt x="0" y="12330"/>
                    <a:pt x="12330" y="0"/>
                    <a:pt x="27539" y="0"/>
                  </a:cubicBezTo>
                  <a:close/>
                </a:path>
              </a:pathLst>
            </a:custGeom>
            <a:solidFill>
              <a:srgbClr val="AADBC0"/>
            </a:solidFill>
            <a:ln w="19050" cap="rnd">
              <a:solidFill>
                <a:srgbClr val="3A3937"/>
              </a:solidFill>
              <a:prstDash val="solid"/>
              <a:round/>
            </a:ln>
          </p:spPr>
        </p:sp>
        <p:sp>
          <p:nvSpPr>
            <p:cNvPr name="TextBox 5" id="5"/>
            <p:cNvSpPr txBox="true"/>
            <p:nvPr/>
          </p:nvSpPr>
          <p:spPr>
            <a:xfrm>
              <a:off x="0" y="9525"/>
              <a:ext cx="1974687" cy="928220"/>
            </a:xfrm>
            <a:prstGeom prst="rect">
              <a:avLst/>
            </a:prstGeom>
          </p:spPr>
          <p:txBody>
            <a:bodyPr anchor="ctr" rtlCol="false" tIns="50800" lIns="50800" bIns="50800" rIns="50800"/>
            <a:lstStyle/>
            <a:p>
              <a:pPr algn="ctr">
                <a:lnSpc>
                  <a:spcPts val="2879"/>
                </a:lnSpc>
              </a:pPr>
            </a:p>
          </p:txBody>
        </p:sp>
      </p:grpSp>
      <p:grpSp>
        <p:nvGrpSpPr>
          <p:cNvPr name="Group 6" id="6"/>
          <p:cNvGrpSpPr/>
          <p:nvPr/>
        </p:nvGrpSpPr>
        <p:grpSpPr>
          <a:xfrm rot="0">
            <a:off x="9144000" y="3541477"/>
            <a:ext cx="6747024" cy="4026726"/>
            <a:chOff x="0" y="0"/>
            <a:chExt cx="1974687" cy="1178523"/>
          </a:xfrm>
        </p:grpSpPr>
        <p:sp>
          <p:nvSpPr>
            <p:cNvPr name="Freeform 7" id="7"/>
            <p:cNvSpPr/>
            <p:nvPr/>
          </p:nvSpPr>
          <p:spPr>
            <a:xfrm flipH="false" flipV="false" rot="0">
              <a:off x="0" y="0"/>
              <a:ext cx="1974687" cy="1178524"/>
            </a:xfrm>
            <a:custGeom>
              <a:avLst/>
              <a:gdLst/>
              <a:ahLst/>
              <a:cxnLst/>
              <a:rect r="r" b="b" t="t" l="l"/>
              <a:pathLst>
                <a:path h="1178524" w="1974687">
                  <a:moveTo>
                    <a:pt x="27539" y="0"/>
                  </a:moveTo>
                  <a:lnTo>
                    <a:pt x="1947148" y="0"/>
                  </a:lnTo>
                  <a:cubicBezTo>
                    <a:pt x="1962358" y="0"/>
                    <a:pt x="1974687" y="12330"/>
                    <a:pt x="1974687" y="27539"/>
                  </a:cubicBezTo>
                  <a:lnTo>
                    <a:pt x="1974687" y="1150984"/>
                  </a:lnTo>
                  <a:cubicBezTo>
                    <a:pt x="1974687" y="1166194"/>
                    <a:pt x="1962358" y="1178524"/>
                    <a:pt x="1947148" y="1178524"/>
                  </a:cubicBezTo>
                  <a:lnTo>
                    <a:pt x="27539" y="1178524"/>
                  </a:lnTo>
                  <a:cubicBezTo>
                    <a:pt x="12330" y="1178524"/>
                    <a:pt x="0" y="1166194"/>
                    <a:pt x="0" y="1150984"/>
                  </a:cubicBezTo>
                  <a:lnTo>
                    <a:pt x="0" y="27539"/>
                  </a:lnTo>
                  <a:cubicBezTo>
                    <a:pt x="0" y="12330"/>
                    <a:pt x="12330" y="0"/>
                    <a:pt x="27539" y="0"/>
                  </a:cubicBezTo>
                  <a:close/>
                </a:path>
              </a:pathLst>
            </a:custGeom>
            <a:solidFill>
              <a:srgbClr val="8BBD94"/>
            </a:solidFill>
            <a:ln w="19050" cap="rnd">
              <a:solidFill>
                <a:srgbClr val="3A3937"/>
              </a:solidFill>
              <a:prstDash val="solid"/>
              <a:round/>
            </a:ln>
          </p:spPr>
        </p:sp>
        <p:sp>
          <p:nvSpPr>
            <p:cNvPr name="TextBox 8" id="8"/>
            <p:cNvSpPr txBox="true"/>
            <p:nvPr/>
          </p:nvSpPr>
          <p:spPr>
            <a:xfrm>
              <a:off x="0" y="9525"/>
              <a:ext cx="1974687" cy="1168998"/>
            </a:xfrm>
            <a:prstGeom prst="rect">
              <a:avLst/>
            </a:prstGeom>
          </p:spPr>
          <p:txBody>
            <a:bodyPr anchor="ctr" rtlCol="false" tIns="50800" lIns="50800" bIns="50800" rIns="50800"/>
            <a:lstStyle/>
            <a:p>
              <a:pPr algn="ctr">
                <a:lnSpc>
                  <a:spcPts val="2879"/>
                </a:lnSpc>
              </a:pPr>
            </a:p>
          </p:txBody>
        </p:sp>
      </p:grpSp>
      <p:sp>
        <p:nvSpPr>
          <p:cNvPr name="Freeform 9" id="9"/>
          <p:cNvSpPr/>
          <p:nvPr/>
        </p:nvSpPr>
        <p:spPr>
          <a:xfrm flipH="false" flipV="false" rot="0">
            <a:off x="188027" y="9327769"/>
            <a:ext cx="3075100" cy="790740"/>
          </a:xfrm>
          <a:custGeom>
            <a:avLst/>
            <a:gdLst/>
            <a:ahLst/>
            <a:cxnLst/>
            <a:rect r="r" b="b" t="t" l="l"/>
            <a:pathLst>
              <a:path h="790740" w="3075100">
                <a:moveTo>
                  <a:pt x="0" y="0"/>
                </a:moveTo>
                <a:lnTo>
                  <a:pt x="3075099" y="0"/>
                </a:lnTo>
                <a:lnTo>
                  <a:pt x="3075099" y="790740"/>
                </a:lnTo>
                <a:lnTo>
                  <a:pt x="0" y="790740"/>
                </a:lnTo>
                <a:lnTo>
                  <a:pt x="0" y="0"/>
                </a:lnTo>
                <a:close/>
              </a:path>
            </a:pathLst>
          </a:custGeom>
          <a:blipFill>
            <a:blip r:embed="rId3"/>
            <a:stretch>
              <a:fillRect l="0" t="0" r="0" b="0"/>
            </a:stretch>
          </a:blipFill>
        </p:spPr>
      </p:sp>
      <p:sp>
        <p:nvSpPr>
          <p:cNvPr name="Freeform 10" id="10"/>
          <p:cNvSpPr/>
          <p:nvPr/>
        </p:nvSpPr>
        <p:spPr>
          <a:xfrm flipH="false" flipV="false" rot="456544">
            <a:off x="14662450" y="632637"/>
            <a:ext cx="2596850" cy="2337165"/>
          </a:xfrm>
          <a:custGeom>
            <a:avLst/>
            <a:gdLst/>
            <a:ahLst/>
            <a:cxnLst/>
            <a:rect r="r" b="b" t="t" l="l"/>
            <a:pathLst>
              <a:path h="2337165" w="2596850">
                <a:moveTo>
                  <a:pt x="0" y="0"/>
                </a:moveTo>
                <a:lnTo>
                  <a:pt x="2596850" y="0"/>
                </a:lnTo>
                <a:lnTo>
                  <a:pt x="2596850" y="2337165"/>
                </a:lnTo>
                <a:lnTo>
                  <a:pt x="0" y="23371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2401307" y="1357103"/>
            <a:ext cx="13818656" cy="1211963"/>
          </a:xfrm>
          <a:prstGeom prst="rect">
            <a:avLst/>
          </a:prstGeom>
        </p:spPr>
        <p:txBody>
          <a:bodyPr anchor="t" rtlCol="false" tIns="0" lIns="0" bIns="0" rIns="0">
            <a:spAutoFit/>
          </a:bodyPr>
          <a:lstStyle/>
          <a:p>
            <a:pPr algn="ctr">
              <a:lnSpc>
                <a:spcPts val="7872"/>
              </a:lnSpc>
            </a:pPr>
            <a:r>
              <a:rPr lang="en-US" sz="8200" spc="-672">
                <a:solidFill>
                  <a:srgbClr val="33A685"/>
                </a:solidFill>
                <a:latin typeface="Gotham 1"/>
                <a:ea typeface="Gotham 1"/>
                <a:cs typeface="Gotham 1"/>
                <a:sym typeface="Gotham 1"/>
              </a:rPr>
              <a:t>But seriously...</a:t>
            </a:r>
          </a:p>
        </p:txBody>
      </p:sp>
      <p:grpSp>
        <p:nvGrpSpPr>
          <p:cNvPr name="Group 12" id="12"/>
          <p:cNvGrpSpPr/>
          <p:nvPr/>
        </p:nvGrpSpPr>
        <p:grpSpPr>
          <a:xfrm rot="0">
            <a:off x="2225136" y="6970904"/>
            <a:ext cx="6747024" cy="2131484"/>
            <a:chOff x="0" y="0"/>
            <a:chExt cx="1974687" cy="623833"/>
          </a:xfrm>
        </p:grpSpPr>
        <p:sp>
          <p:nvSpPr>
            <p:cNvPr name="Freeform 13" id="13"/>
            <p:cNvSpPr/>
            <p:nvPr/>
          </p:nvSpPr>
          <p:spPr>
            <a:xfrm flipH="false" flipV="false" rot="0">
              <a:off x="0" y="0"/>
              <a:ext cx="1974687" cy="623833"/>
            </a:xfrm>
            <a:custGeom>
              <a:avLst/>
              <a:gdLst/>
              <a:ahLst/>
              <a:cxnLst/>
              <a:rect r="r" b="b" t="t" l="l"/>
              <a:pathLst>
                <a:path h="623833" w="1974687">
                  <a:moveTo>
                    <a:pt x="27539" y="0"/>
                  </a:moveTo>
                  <a:lnTo>
                    <a:pt x="1947148" y="0"/>
                  </a:lnTo>
                  <a:cubicBezTo>
                    <a:pt x="1962358" y="0"/>
                    <a:pt x="1974687" y="12330"/>
                    <a:pt x="1974687" y="27539"/>
                  </a:cubicBezTo>
                  <a:lnTo>
                    <a:pt x="1974687" y="596294"/>
                  </a:lnTo>
                  <a:cubicBezTo>
                    <a:pt x="1974687" y="611503"/>
                    <a:pt x="1962358" y="623833"/>
                    <a:pt x="1947148" y="623833"/>
                  </a:cubicBezTo>
                  <a:lnTo>
                    <a:pt x="27539" y="623833"/>
                  </a:lnTo>
                  <a:cubicBezTo>
                    <a:pt x="12330" y="623833"/>
                    <a:pt x="0" y="611503"/>
                    <a:pt x="0" y="596294"/>
                  </a:cubicBezTo>
                  <a:lnTo>
                    <a:pt x="0" y="27539"/>
                  </a:lnTo>
                  <a:cubicBezTo>
                    <a:pt x="0" y="12330"/>
                    <a:pt x="12330" y="0"/>
                    <a:pt x="27539" y="0"/>
                  </a:cubicBezTo>
                  <a:close/>
                </a:path>
              </a:pathLst>
            </a:custGeom>
            <a:solidFill>
              <a:srgbClr val="AADBC0"/>
            </a:solidFill>
            <a:ln w="19050" cap="rnd">
              <a:solidFill>
                <a:srgbClr val="3A3937"/>
              </a:solidFill>
              <a:prstDash val="solid"/>
              <a:round/>
            </a:ln>
          </p:spPr>
        </p:sp>
        <p:sp>
          <p:nvSpPr>
            <p:cNvPr name="TextBox 14" id="14"/>
            <p:cNvSpPr txBox="true"/>
            <p:nvPr/>
          </p:nvSpPr>
          <p:spPr>
            <a:xfrm>
              <a:off x="0" y="9525"/>
              <a:ext cx="1974687" cy="614308"/>
            </a:xfrm>
            <a:prstGeom prst="rect">
              <a:avLst/>
            </a:prstGeom>
          </p:spPr>
          <p:txBody>
            <a:bodyPr anchor="ctr" rtlCol="false" tIns="50800" lIns="50800" bIns="50800" rIns="50800"/>
            <a:lstStyle/>
            <a:p>
              <a:pPr algn="ctr">
                <a:lnSpc>
                  <a:spcPts val="2879"/>
                </a:lnSpc>
              </a:pPr>
            </a:p>
          </p:txBody>
        </p:sp>
      </p:grpSp>
      <p:grpSp>
        <p:nvGrpSpPr>
          <p:cNvPr name="Group 15" id="15"/>
          <p:cNvGrpSpPr/>
          <p:nvPr/>
        </p:nvGrpSpPr>
        <p:grpSpPr>
          <a:xfrm rot="0">
            <a:off x="9144000" y="7779269"/>
            <a:ext cx="6747024" cy="1323119"/>
            <a:chOff x="0" y="0"/>
            <a:chExt cx="1974687" cy="387244"/>
          </a:xfrm>
        </p:grpSpPr>
        <p:sp>
          <p:nvSpPr>
            <p:cNvPr name="Freeform 16" id="16"/>
            <p:cNvSpPr/>
            <p:nvPr/>
          </p:nvSpPr>
          <p:spPr>
            <a:xfrm flipH="false" flipV="false" rot="0">
              <a:off x="0" y="0"/>
              <a:ext cx="1974687" cy="387244"/>
            </a:xfrm>
            <a:custGeom>
              <a:avLst/>
              <a:gdLst/>
              <a:ahLst/>
              <a:cxnLst/>
              <a:rect r="r" b="b" t="t" l="l"/>
              <a:pathLst>
                <a:path h="387244" w="1974687">
                  <a:moveTo>
                    <a:pt x="27539" y="0"/>
                  </a:moveTo>
                  <a:lnTo>
                    <a:pt x="1947148" y="0"/>
                  </a:lnTo>
                  <a:cubicBezTo>
                    <a:pt x="1962358" y="0"/>
                    <a:pt x="1974687" y="12330"/>
                    <a:pt x="1974687" y="27539"/>
                  </a:cubicBezTo>
                  <a:lnTo>
                    <a:pt x="1974687" y="359705"/>
                  </a:lnTo>
                  <a:cubicBezTo>
                    <a:pt x="1974687" y="374915"/>
                    <a:pt x="1962358" y="387244"/>
                    <a:pt x="1947148" y="387244"/>
                  </a:cubicBezTo>
                  <a:lnTo>
                    <a:pt x="27539" y="387244"/>
                  </a:lnTo>
                  <a:cubicBezTo>
                    <a:pt x="12330" y="387244"/>
                    <a:pt x="0" y="374915"/>
                    <a:pt x="0" y="359705"/>
                  </a:cubicBezTo>
                  <a:lnTo>
                    <a:pt x="0" y="27539"/>
                  </a:lnTo>
                  <a:cubicBezTo>
                    <a:pt x="0" y="12330"/>
                    <a:pt x="12330" y="0"/>
                    <a:pt x="27539" y="0"/>
                  </a:cubicBezTo>
                  <a:close/>
                </a:path>
              </a:pathLst>
            </a:custGeom>
            <a:solidFill>
              <a:srgbClr val="8BBD94"/>
            </a:solidFill>
            <a:ln w="19050" cap="rnd">
              <a:solidFill>
                <a:srgbClr val="3A3937"/>
              </a:solidFill>
              <a:prstDash val="solid"/>
              <a:round/>
            </a:ln>
          </p:spPr>
        </p:sp>
        <p:sp>
          <p:nvSpPr>
            <p:cNvPr name="TextBox 17" id="17"/>
            <p:cNvSpPr txBox="true"/>
            <p:nvPr/>
          </p:nvSpPr>
          <p:spPr>
            <a:xfrm>
              <a:off x="0" y="9525"/>
              <a:ext cx="1974687" cy="377719"/>
            </a:xfrm>
            <a:prstGeom prst="rect">
              <a:avLst/>
            </a:prstGeom>
          </p:spPr>
          <p:txBody>
            <a:bodyPr anchor="ctr" rtlCol="false" tIns="50800" lIns="50800" bIns="50800" rIns="50800"/>
            <a:lstStyle/>
            <a:p>
              <a:pPr algn="ctr">
                <a:lnSpc>
                  <a:spcPts val="2879"/>
                </a:lnSpc>
              </a:pPr>
            </a:p>
          </p:txBody>
        </p:sp>
      </p:grpSp>
      <p:sp>
        <p:nvSpPr>
          <p:cNvPr name="TextBox 18" id="18"/>
          <p:cNvSpPr txBox="true"/>
          <p:nvPr/>
        </p:nvSpPr>
        <p:spPr>
          <a:xfrm rot="0">
            <a:off x="2078556" y="6907163"/>
            <a:ext cx="6764749" cy="2116090"/>
          </a:xfrm>
          <a:prstGeom prst="rect">
            <a:avLst/>
          </a:prstGeom>
        </p:spPr>
        <p:txBody>
          <a:bodyPr anchor="t" rtlCol="false" tIns="0" lIns="0" bIns="0" rIns="0">
            <a:spAutoFit/>
          </a:bodyPr>
          <a:lstStyle/>
          <a:p>
            <a:pPr algn="l" marL="590571" indent="-295286" lvl="1">
              <a:lnSpc>
                <a:spcPts val="4157"/>
              </a:lnSpc>
              <a:spcBef>
                <a:spcPct val="0"/>
              </a:spcBef>
              <a:buFont typeface="Arial"/>
              <a:buChar char="•"/>
            </a:pPr>
            <a:r>
              <a:rPr lang="en-US" sz="2735" spc="-84">
                <a:solidFill>
                  <a:srgbClr val="000000"/>
                </a:solidFill>
                <a:latin typeface="Gotham 2"/>
                <a:ea typeface="Gotham 2"/>
                <a:cs typeface="Gotham 2"/>
                <a:sym typeface="Gotham 2"/>
              </a:rPr>
              <a:t>Emails should match the formality of the person you’re speaking to (if they use ‘dear’ then you should follow suit, etc)</a:t>
            </a:r>
          </a:p>
        </p:txBody>
      </p:sp>
      <p:sp>
        <p:nvSpPr>
          <p:cNvPr name="TextBox 19" id="19"/>
          <p:cNvSpPr txBox="true"/>
          <p:nvPr/>
        </p:nvSpPr>
        <p:spPr>
          <a:xfrm rot="0">
            <a:off x="8972160" y="7832441"/>
            <a:ext cx="6596107" cy="1073899"/>
          </a:xfrm>
          <a:prstGeom prst="rect">
            <a:avLst/>
          </a:prstGeom>
        </p:spPr>
        <p:txBody>
          <a:bodyPr anchor="t" rtlCol="false" tIns="0" lIns="0" bIns="0" rIns="0">
            <a:spAutoFit/>
          </a:bodyPr>
          <a:lstStyle/>
          <a:p>
            <a:pPr algn="l" marL="590571" indent="-295286" lvl="1">
              <a:lnSpc>
                <a:spcPts val="4157"/>
              </a:lnSpc>
              <a:spcBef>
                <a:spcPct val="0"/>
              </a:spcBef>
              <a:buFont typeface="Arial"/>
              <a:buChar char="•"/>
            </a:pPr>
            <a:r>
              <a:rPr lang="en-US" sz="2735" spc="-84">
                <a:solidFill>
                  <a:srgbClr val="000000"/>
                </a:solidFill>
                <a:latin typeface="Gotham 2"/>
                <a:ea typeface="Gotham 2"/>
                <a:cs typeface="Gotham 2"/>
                <a:sym typeface="Gotham 2"/>
              </a:rPr>
              <a:t>Capital letters, punctuation and grammar go a long way!</a:t>
            </a:r>
          </a:p>
        </p:txBody>
      </p:sp>
      <p:sp>
        <p:nvSpPr>
          <p:cNvPr name="TextBox 20" id="20"/>
          <p:cNvSpPr txBox="true"/>
          <p:nvPr/>
        </p:nvSpPr>
        <p:spPr>
          <a:xfrm rot="0">
            <a:off x="8972160" y="3643715"/>
            <a:ext cx="6988715" cy="3679377"/>
          </a:xfrm>
          <a:prstGeom prst="rect">
            <a:avLst/>
          </a:prstGeom>
        </p:spPr>
        <p:txBody>
          <a:bodyPr anchor="t" rtlCol="false" tIns="0" lIns="0" bIns="0" rIns="0">
            <a:spAutoFit/>
          </a:bodyPr>
          <a:lstStyle/>
          <a:p>
            <a:pPr algn="l" marL="590571" indent="-295286" lvl="1">
              <a:lnSpc>
                <a:spcPts val="4157"/>
              </a:lnSpc>
              <a:buFont typeface="Arial"/>
              <a:buChar char="•"/>
            </a:pPr>
            <a:r>
              <a:rPr lang="en-US" sz="2735" spc="-84">
                <a:solidFill>
                  <a:srgbClr val="000000"/>
                </a:solidFill>
                <a:latin typeface="Gotham 2"/>
                <a:ea typeface="Gotham 2"/>
                <a:cs typeface="Gotham 2"/>
                <a:sym typeface="Gotham 2"/>
              </a:rPr>
              <a:t>Make sure you put on your out of office when you’re away, with the date that you’ll be back so people know when they will hear from you.</a:t>
            </a:r>
          </a:p>
          <a:p>
            <a:pPr algn="l" marL="590571" indent="-295286" lvl="1">
              <a:lnSpc>
                <a:spcPts val="4157"/>
              </a:lnSpc>
              <a:spcBef>
                <a:spcPct val="0"/>
              </a:spcBef>
              <a:buFont typeface="Arial"/>
              <a:buChar char="•"/>
            </a:pPr>
            <a:r>
              <a:rPr lang="en-US" sz="2735" spc="-84">
                <a:solidFill>
                  <a:srgbClr val="000000"/>
                </a:solidFill>
                <a:latin typeface="Gotham 2"/>
                <a:ea typeface="Gotham 2"/>
                <a:cs typeface="Gotham 2"/>
                <a:sym typeface="Gotham 2"/>
              </a:rPr>
              <a:t>Try and get back to people as soon as you can, or let them know you got their email and you’re working on it!</a:t>
            </a:r>
          </a:p>
        </p:txBody>
      </p:sp>
      <p:sp>
        <p:nvSpPr>
          <p:cNvPr name="TextBox 21" id="21"/>
          <p:cNvSpPr txBox="true"/>
          <p:nvPr/>
        </p:nvSpPr>
        <p:spPr>
          <a:xfrm rot="0">
            <a:off x="2078556" y="3619890"/>
            <a:ext cx="6577011" cy="2637186"/>
          </a:xfrm>
          <a:prstGeom prst="rect">
            <a:avLst/>
          </a:prstGeom>
        </p:spPr>
        <p:txBody>
          <a:bodyPr anchor="t" rtlCol="false" tIns="0" lIns="0" bIns="0" rIns="0">
            <a:spAutoFit/>
          </a:bodyPr>
          <a:lstStyle/>
          <a:p>
            <a:pPr algn="l" marL="590571" indent="-295286" lvl="1">
              <a:lnSpc>
                <a:spcPts val="4157"/>
              </a:lnSpc>
              <a:spcBef>
                <a:spcPct val="0"/>
              </a:spcBef>
              <a:buFont typeface="Arial"/>
              <a:buChar char="•"/>
            </a:pPr>
            <a:r>
              <a:rPr lang="en-US" sz="2735" spc="-84">
                <a:solidFill>
                  <a:srgbClr val="000000"/>
                </a:solidFill>
                <a:latin typeface="Gotham 2"/>
                <a:ea typeface="Gotham 2"/>
                <a:cs typeface="Gotham 2"/>
                <a:sym typeface="Gotham 2"/>
              </a:rPr>
              <a:t>It’s nice to be nice! Ask people how they’re doing, or what they’re up to at the weekend. It can feel a bit blunt if you just jump straight in and ask them for something.</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301" r="-1828" b="-16301"/>
            </a:stretch>
          </a:blipFill>
        </p:spPr>
      </p:sp>
      <p:sp>
        <p:nvSpPr>
          <p:cNvPr name="Freeform 3" id="3"/>
          <p:cNvSpPr/>
          <p:nvPr/>
        </p:nvSpPr>
        <p:spPr>
          <a:xfrm flipH="false" flipV="false" rot="0">
            <a:off x="188027" y="9327769"/>
            <a:ext cx="3075100" cy="790740"/>
          </a:xfrm>
          <a:custGeom>
            <a:avLst/>
            <a:gdLst/>
            <a:ahLst/>
            <a:cxnLst/>
            <a:rect r="r" b="b" t="t" l="l"/>
            <a:pathLst>
              <a:path h="790740" w="3075100">
                <a:moveTo>
                  <a:pt x="0" y="0"/>
                </a:moveTo>
                <a:lnTo>
                  <a:pt x="3075099" y="0"/>
                </a:lnTo>
                <a:lnTo>
                  <a:pt x="3075099" y="790740"/>
                </a:lnTo>
                <a:lnTo>
                  <a:pt x="0" y="790740"/>
                </a:lnTo>
                <a:lnTo>
                  <a:pt x="0" y="0"/>
                </a:lnTo>
                <a:close/>
              </a:path>
            </a:pathLst>
          </a:custGeom>
          <a:blipFill>
            <a:blip r:embed="rId3"/>
            <a:stretch>
              <a:fillRect l="0" t="0" r="0" b="0"/>
            </a:stretch>
          </a:blipFill>
        </p:spPr>
      </p:sp>
      <p:sp>
        <p:nvSpPr>
          <p:cNvPr name="Freeform 4" id="4"/>
          <p:cNvSpPr/>
          <p:nvPr/>
        </p:nvSpPr>
        <p:spPr>
          <a:xfrm flipH="false" flipV="false" rot="0">
            <a:off x="1028700" y="875390"/>
            <a:ext cx="3840022" cy="3811222"/>
          </a:xfrm>
          <a:custGeom>
            <a:avLst/>
            <a:gdLst/>
            <a:ahLst/>
            <a:cxnLst/>
            <a:rect r="r" b="b" t="t" l="l"/>
            <a:pathLst>
              <a:path h="3811222" w="3840022">
                <a:moveTo>
                  <a:pt x="0" y="0"/>
                </a:moveTo>
                <a:lnTo>
                  <a:pt x="3840022" y="0"/>
                </a:lnTo>
                <a:lnTo>
                  <a:pt x="3840022" y="3811221"/>
                </a:lnTo>
                <a:lnTo>
                  <a:pt x="0" y="381122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3496804" y="6298008"/>
            <a:ext cx="3602125" cy="2960292"/>
          </a:xfrm>
          <a:custGeom>
            <a:avLst/>
            <a:gdLst/>
            <a:ahLst/>
            <a:cxnLst/>
            <a:rect r="r" b="b" t="t" l="l"/>
            <a:pathLst>
              <a:path h="2960292" w="3602125">
                <a:moveTo>
                  <a:pt x="0" y="0"/>
                </a:moveTo>
                <a:lnTo>
                  <a:pt x="3602125" y="0"/>
                </a:lnTo>
                <a:lnTo>
                  <a:pt x="3602125" y="2960292"/>
                </a:lnTo>
                <a:lnTo>
                  <a:pt x="0" y="296029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373043" y="4474456"/>
            <a:ext cx="15541913" cy="1366664"/>
          </a:xfrm>
          <a:prstGeom prst="rect">
            <a:avLst/>
          </a:prstGeom>
        </p:spPr>
        <p:txBody>
          <a:bodyPr anchor="t" rtlCol="false" tIns="0" lIns="0" bIns="0" rIns="0">
            <a:spAutoFit/>
          </a:bodyPr>
          <a:lstStyle/>
          <a:p>
            <a:pPr algn="ctr">
              <a:lnSpc>
                <a:spcPts val="8853"/>
              </a:lnSpc>
            </a:pPr>
            <a:r>
              <a:rPr lang="en-US" sz="9222" spc="-756">
                <a:solidFill>
                  <a:srgbClr val="33A685"/>
                </a:solidFill>
                <a:latin typeface="Gotham 1"/>
                <a:ea typeface="Gotham 1"/>
                <a:cs typeface="Gotham 1"/>
                <a:sym typeface="Gotham 1"/>
              </a:rPr>
              <a:t>Break!</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DAGIBOTMjJ4</dc:identifier>
  <dcterms:modified xsi:type="dcterms:W3CDTF">2011-08-01T06:04:30Z</dcterms:modified>
  <cp:revision>1</cp:revision>
  <dc:title>SOC Training: Training Week 2024</dc:title>
</cp:coreProperties>
</file>